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1" r:id="rId3"/>
    <p:sldId id="351" r:id="rId4"/>
    <p:sldId id="439" r:id="rId6"/>
    <p:sldId id="529" r:id="rId7"/>
    <p:sldId id="528" r:id="rId8"/>
    <p:sldId id="347" r:id="rId9"/>
    <p:sldId id="534" r:id="rId10"/>
    <p:sldId id="536" r:id="rId11"/>
    <p:sldId id="377" r:id="rId12"/>
    <p:sldId id="530" r:id="rId13"/>
    <p:sldId id="531" r:id="rId14"/>
    <p:sldId id="532" r:id="rId15"/>
    <p:sldId id="535" r:id="rId16"/>
    <p:sldId id="43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0" clrIdx="0"/>
  <p:cmAuthor id="2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F5D"/>
    <a:srgbClr val="E2F6E9"/>
    <a:srgbClr val="C8EED5"/>
    <a:srgbClr val="A4B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85503" autoAdjust="0"/>
  </p:normalViewPr>
  <p:slideViewPr>
    <p:cSldViewPr snapToGrid="0">
      <p:cViewPr varScale="1">
        <p:scale>
          <a:sx n="99" d="100"/>
          <a:sy n="99" d="100"/>
        </p:scale>
        <p:origin x="1272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8349E-87FF-4B7D-BBF0-A32FB83815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EAF9-5EC5-4B65-B06D-2DF3275C6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5A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91633" y="466488"/>
            <a:ext cx="5562600" cy="4617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zh-CN" altLang="en-US" sz="2665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1633" y="929255"/>
            <a:ext cx="5562600" cy="2769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zh-CN" altLang="en-US" sz="1335" dirty="0" smtClean="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940480" y="1357256"/>
            <a:ext cx="251520" cy="66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 rot="5400000">
            <a:off x="11736849" y="1580164"/>
            <a:ext cx="6587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latin typeface="Century Gothic" panose="020B0502020202020204" pitchFamily="34" charset="0"/>
              </a:rPr>
              <a:t>PAGE   </a:t>
            </a:r>
            <a:endParaRPr lang="zh-CN" altLang="en-US" sz="800" dirty="0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012240" y="1764410"/>
            <a:ext cx="108000" cy="8629"/>
            <a:chOff x="8953171" y="847239"/>
            <a:chExt cx="130138" cy="8629"/>
          </a:xfrm>
          <a:solidFill>
            <a:schemeClr val="bg1">
              <a:lumMod val="85000"/>
            </a:schemeClr>
          </a:solidFill>
        </p:grpSpPr>
        <p:cxnSp>
          <p:nvCxnSpPr>
            <p:cNvPr id="16" name="直接连接符 15"/>
            <p:cNvCxnSpPr/>
            <p:nvPr/>
          </p:nvCxnSpPr>
          <p:spPr>
            <a:xfrm>
              <a:off x="8953171" y="855868"/>
              <a:ext cx="130138" cy="0"/>
            </a:xfrm>
            <a:prstGeom prst="line">
              <a:avLst/>
            </a:prstGeom>
            <a:grpFill/>
            <a:ln w="3175">
              <a:solidFill>
                <a:srgbClr val="283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953171" y="847239"/>
              <a:ext cx="130138" cy="0"/>
            </a:xfrm>
            <a:prstGeom prst="line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5"/>
          <p:cNvSpPr txBox="1"/>
          <p:nvPr userDrawn="1"/>
        </p:nvSpPr>
        <p:spPr>
          <a:xfrm rot="5400000">
            <a:off x="11896065" y="1739380"/>
            <a:ext cx="339792" cy="216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800" kern="120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6D8654-CC37-4E4D-A1A6-D3319634CB96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5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1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0744623" y="5691629"/>
            <a:ext cx="545255" cy="421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4714875" cy="6064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5AF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383302"/>
            <a:ext cx="672680" cy="363196"/>
            <a:chOff x="0" y="383302"/>
            <a:chExt cx="672680" cy="363196"/>
          </a:xfrm>
        </p:grpSpPr>
        <p:sp>
          <p:nvSpPr>
            <p:cNvPr id="8" name="矩形 7"/>
            <p:cNvSpPr/>
            <p:nvPr/>
          </p:nvSpPr>
          <p:spPr>
            <a:xfrm>
              <a:off x="0" y="383302"/>
              <a:ext cx="42729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8985" y="383302"/>
              <a:ext cx="10800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8680" y="383302"/>
              <a:ext cx="54000" cy="363196"/>
            </a:xfrm>
            <a:prstGeom prst="rect">
              <a:avLst/>
            </a:prstGeom>
            <a:solidFill>
              <a:srgbClr val="35AF5D"/>
            </a:solidFill>
            <a:ln>
              <a:solidFill>
                <a:srgbClr val="35A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79" y="75806"/>
            <a:ext cx="670692" cy="670692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0" y="6521687"/>
            <a:ext cx="12192000" cy="361950"/>
          </a:xfrm>
          <a:prstGeom prst="rect">
            <a:avLst/>
          </a:prstGeom>
          <a:solidFill>
            <a:srgbClr val="35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AF7EC-98E7-435A-A980-161296898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0D3D22-2F4F-4A9A-A425-59B9E41A3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1916" y="2568735"/>
            <a:ext cx="7707343" cy="606425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/>
              <a:t>Clickhouse</a:t>
            </a:r>
            <a:r>
              <a:rPr lang="zh-CN" altLang="en-US" sz="4400" b="1" dirty="0"/>
              <a:t>玩转每天千亿数据</a:t>
            </a:r>
            <a:endParaRPr lang="zh-CN" altLang="en-US" sz="4400" b="1" dirty="0"/>
          </a:p>
        </p:txBody>
      </p:sp>
      <p:sp>
        <p:nvSpPr>
          <p:cNvPr id="3" name="标题 1"/>
          <p:cNvSpPr txBox="1"/>
          <p:nvPr/>
        </p:nvSpPr>
        <p:spPr>
          <a:xfrm>
            <a:off x="3459915" y="3660935"/>
            <a:ext cx="7707343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35AF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zh-CN" altLang="en-US" sz="2800" b="1" dirty="0"/>
              <a:t>趣头条 王海胜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查询过程中clickhouse-server进程挂掉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/>
              <a:t>clickhouse</a:t>
            </a:r>
            <a:r>
              <a:rPr lang="zh-CN" altLang="en-US"/>
              <a:t>裸奔时max_memory_usage_for_all_queries默认值为</a:t>
            </a:r>
            <a:r>
              <a:rPr lang="en-US" altLang="zh-CN"/>
              <a:t>0</a:t>
            </a:r>
            <a:r>
              <a:rPr lang="zh-CN" altLang="en-US"/>
              <a:t>，即不限制</a:t>
            </a:r>
            <a:r>
              <a:rPr lang="en-US" altLang="zh-CN"/>
              <a:t>clickhouse</a:t>
            </a:r>
            <a:r>
              <a:rPr lang="zh-CN" altLang="en-US"/>
              <a:t>内存使用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r>
              <a:rPr lang="en-US" altLang="zh-CN"/>
              <a:t>clickhouse</a:t>
            </a:r>
            <a:r>
              <a:rPr lang="zh-CN" altLang="en-US"/>
              <a:t>安装完成以后，在</a:t>
            </a:r>
            <a:r>
              <a:rPr lang="en-US" altLang="zh-CN"/>
              <a:t>users.xml</a:t>
            </a:r>
            <a:r>
              <a:rPr lang="zh-CN" altLang="en-US"/>
              <a:t>文件中配置一下</a:t>
            </a:r>
            <a:r>
              <a:rPr lang="zh-CN" altLang="en-US">
                <a:sym typeface="+mn-ea"/>
              </a:rPr>
              <a:t>max_memory_usage_for_all_queries，控制</a:t>
            </a:r>
            <a:r>
              <a:rPr lang="en-US" altLang="zh-CN">
                <a:sym typeface="+mn-ea"/>
              </a:rPr>
              <a:t>clickhouse-server</a:t>
            </a:r>
            <a:r>
              <a:rPr lang="zh-CN" altLang="en-US">
                <a:sym typeface="+mn-ea"/>
              </a:rPr>
              <a:t>最大占用内存，避免被</a:t>
            </a:r>
            <a:r>
              <a:rPr lang="en-US" altLang="zh-CN">
                <a:sym typeface="+mn-ea"/>
              </a:rPr>
              <a:t>OS kill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Memory limit (for query) exceeded:would use 9.37 GiB (attempt to allocate chunk of 301989888 bytes), maximum: 9.31 GiB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：max_memory_usage指定单个</a:t>
            </a:r>
            <a:r>
              <a:rPr lang="en-US" altLang="zh-CN"/>
              <a:t>SQL</a:t>
            </a:r>
            <a:r>
              <a:rPr lang="zh-CN" altLang="en-US"/>
              <a:t>查询在该机器上面最大内存使用量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：除了些简单的</a:t>
            </a:r>
            <a:r>
              <a:rPr lang="en-US" altLang="zh-CN"/>
              <a:t>SQL</a:t>
            </a:r>
            <a:r>
              <a:rPr lang="zh-CN" altLang="en-US"/>
              <a:t>，空间复杂度是</a:t>
            </a:r>
            <a:r>
              <a:rPr lang="en-US" altLang="zh-CN"/>
              <a:t>O(1) </a:t>
            </a:r>
            <a:r>
              <a:rPr lang="zh-CN" altLang="en-US"/>
              <a:t>如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select count(1) from table where column=value</a:t>
            </a:r>
            <a:endParaRPr lang="en-US" altLang="zh-CN"/>
          </a:p>
          <a:p>
            <a:r>
              <a:rPr lang="en-US" altLang="zh-CN"/>
              <a:t>select column1, column2 from </a:t>
            </a:r>
            <a:r>
              <a:rPr lang="en-US" altLang="zh-CN">
                <a:sym typeface="+mn-ea"/>
              </a:rPr>
              <a:t>table where column=value</a:t>
            </a:r>
            <a:endParaRPr lang="zh-CN" altLang="en-US"/>
          </a:p>
          <a:p>
            <a:r>
              <a:rPr lang="zh-CN" altLang="en-US"/>
              <a:t>凡是涉及</a:t>
            </a:r>
            <a:r>
              <a:rPr lang="en-US" altLang="zh-CN"/>
              <a:t>group by, order by, distinct, join</a:t>
            </a:r>
            <a:r>
              <a:rPr lang="zh-CN" altLang="en-US"/>
              <a:t>这样的</a:t>
            </a:r>
            <a:r>
              <a:rPr lang="en-US" altLang="zh-CN"/>
              <a:t>SQL</a:t>
            </a:r>
            <a:r>
              <a:rPr lang="zh-CN" altLang="en-US"/>
              <a:t>内存占用不再是</a:t>
            </a:r>
            <a:r>
              <a:rPr lang="en-US" altLang="zh-CN"/>
              <a:t>O(1)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sym typeface="+mn-ea"/>
              </a:rPr>
              <a:t>：max_bytes_before_external_group_by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：max_bytes_before_external_sort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：uniq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uniqCombined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uniqHLL12</a:t>
            </a:r>
            <a:endParaRPr lang="zh-CN" altLang="en-US">
              <a:sym typeface="+mn-ea"/>
            </a:endParaRPr>
          </a:p>
          <a:p>
            <a:r>
              <a:rPr lang="en-US" altLang="zh-CN"/>
              <a:t>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时小表放到右边，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右表广播</a:t>
            </a:r>
            <a:r>
              <a:rPr lang="en-US" altLang="zh-CN">
                <a:sym typeface="+mn-ea"/>
              </a:rPr>
              <a:t>”  ^v^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zookeeper</a:t>
            </a:r>
            <a:r>
              <a:rPr lang="zh-CN" altLang="en-US" b="1"/>
              <a:t>相关的问题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问题一：</a:t>
            </a:r>
            <a:r>
              <a:rPr lang="en-US" altLang="zh-CN"/>
              <a:t>zookeeper</a:t>
            </a:r>
            <a:r>
              <a:rPr lang="zh-CN" altLang="en-US"/>
              <a:t>的</a:t>
            </a:r>
            <a:r>
              <a:rPr lang="en-US" altLang="zh-CN"/>
              <a:t>snapshot</a:t>
            </a:r>
            <a:r>
              <a:rPr lang="zh-CN" altLang="en-US"/>
              <a:t>文件太大，</a:t>
            </a:r>
            <a:r>
              <a:rPr lang="en-US" altLang="zh-CN"/>
              <a:t>follower</a:t>
            </a:r>
            <a:r>
              <a:rPr lang="zh-CN" altLang="en-US"/>
              <a:t>从</a:t>
            </a:r>
            <a:r>
              <a:rPr lang="en-US" altLang="zh-CN"/>
              <a:t>leader</a:t>
            </a:r>
            <a:r>
              <a:rPr lang="zh-CN" altLang="en-US"/>
              <a:t>同步文件时超时</a:t>
            </a:r>
            <a:endParaRPr lang="zh-CN" altLang="en-US"/>
          </a:p>
          <a:p>
            <a:r>
              <a:rPr lang="zh-CN" altLang="en-US"/>
              <a:t>问题二：</a:t>
            </a:r>
            <a:r>
              <a:rPr lang="en-US" altLang="zh-CN"/>
              <a:t>zookeeper</a:t>
            </a:r>
            <a:r>
              <a:rPr lang="zh-CN" altLang="en-US"/>
              <a:t>压力太大，</a:t>
            </a:r>
            <a:r>
              <a:rPr lang="en-US" altLang="zh-CN"/>
              <a:t>clickhouse</a:t>
            </a:r>
            <a:r>
              <a:rPr lang="zh-CN" altLang="en-US"/>
              <a:t>表处于</a:t>
            </a:r>
            <a:r>
              <a:rPr lang="en-US" altLang="zh-CN"/>
              <a:t>”read only mode”</a:t>
            </a:r>
            <a:r>
              <a:rPr lang="zh-CN" altLang="en-US"/>
              <a:t>，插入失败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/>
              <a:t>clickhouse</a:t>
            </a:r>
            <a:r>
              <a:rPr lang="zh-CN" altLang="en-US"/>
              <a:t>对</a:t>
            </a:r>
            <a:r>
              <a:rPr lang="en-US" altLang="zh-CN"/>
              <a:t>zookeeper</a:t>
            </a:r>
            <a:r>
              <a:rPr lang="zh-CN" altLang="en-US"/>
              <a:t>的依赖还是很重的，有大量的数据需要写到</a:t>
            </a:r>
            <a:r>
              <a:rPr lang="en-US" altLang="zh-CN"/>
              <a:t>zookeeper</a:t>
            </a:r>
            <a:r>
              <a:rPr lang="zh-CN" altLang="en-US"/>
              <a:t>上面，数据</a:t>
            </a:r>
            <a:r>
              <a:rPr lang="en-US" altLang="zh-CN"/>
              <a:t>Part</a:t>
            </a:r>
            <a:r>
              <a:rPr lang="zh-CN" altLang="en-US"/>
              <a:t>都在</a:t>
            </a:r>
            <a:r>
              <a:rPr lang="en-US" altLang="zh-CN"/>
              <a:t>zookeeper</a:t>
            </a:r>
            <a:r>
              <a:rPr lang="zh-CN" altLang="en-US"/>
              <a:t>上面有个节点与之对应以及表的元数据信息等等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zookeeper</a:t>
            </a:r>
            <a:r>
              <a:rPr lang="zh-CN" altLang="en-US"/>
              <a:t>机器的</a:t>
            </a:r>
            <a:r>
              <a:rPr lang="en-US" altLang="zh-CN"/>
              <a:t>snapshot</a:t>
            </a:r>
            <a:r>
              <a:rPr lang="zh-CN" altLang="en-US"/>
              <a:t>文件和</a:t>
            </a:r>
            <a:r>
              <a:rPr lang="en-US" altLang="zh-CN"/>
              <a:t>log</a:t>
            </a:r>
            <a:r>
              <a:rPr lang="zh-CN" altLang="en-US"/>
              <a:t>文件最好分盘存储</a:t>
            </a:r>
            <a:r>
              <a:rPr lang="en-US" altLang="zh-CN"/>
              <a:t>(</a:t>
            </a:r>
            <a:r>
              <a:rPr lang="zh-CN" altLang="en-US"/>
              <a:t>推荐</a:t>
            </a:r>
            <a:r>
              <a:rPr lang="en-US" altLang="zh-CN"/>
              <a:t>SSD)</a:t>
            </a:r>
            <a:r>
              <a:rPr lang="zh-CN" altLang="en-US"/>
              <a:t>提高</a:t>
            </a:r>
            <a:r>
              <a:rPr lang="en-US" altLang="zh-CN"/>
              <a:t>ZK</a:t>
            </a:r>
            <a:r>
              <a:rPr lang="zh-CN" altLang="en-US"/>
              <a:t>的响应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zookeeper</a:t>
            </a:r>
            <a:r>
              <a:rPr lang="zh-CN" altLang="en-US"/>
              <a:t>的</a:t>
            </a:r>
            <a:r>
              <a:rPr lang="en-US" altLang="zh-CN"/>
              <a:t>snapshot</a:t>
            </a:r>
            <a:r>
              <a:rPr lang="zh-CN" altLang="en-US"/>
              <a:t>文件存储盘不低于</a:t>
            </a:r>
            <a:r>
              <a:rPr lang="en-US" altLang="zh-CN"/>
              <a:t>1T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：做好</a:t>
            </a:r>
            <a:r>
              <a:rPr lang="en-US" altLang="zh-CN"/>
              <a:t>zookeeper</a:t>
            </a:r>
            <a:r>
              <a:rPr lang="zh-CN" altLang="en-US"/>
              <a:t>集群和</a:t>
            </a:r>
            <a:r>
              <a:rPr lang="en-US" altLang="zh-CN"/>
              <a:t>clickhouse</a:t>
            </a:r>
            <a:r>
              <a:rPr lang="zh-CN" altLang="en-US"/>
              <a:t>集群的规划，可以多套</a:t>
            </a:r>
            <a:r>
              <a:rPr lang="en-US" altLang="zh-CN"/>
              <a:t>zookeeper</a:t>
            </a:r>
            <a:r>
              <a:rPr lang="zh-CN" altLang="en-US"/>
              <a:t>集群服务一套</a:t>
            </a:r>
            <a:r>
              <a:rPr lang="en-US" altLang="zh-CN"/>
              <a:t>clickhouse</a:t>
            </a:r>
            <a:r>
              <a:rPr lang="zh-CN" altLang="en-US"/>
              <a:t>集群</a:t>
            </a:r>
            <a:endParaRPr lang="zh-CN" altLang="en-US"/>
          </a:p>
          <a:p>
            <a:r>
              <a:rPr lang="en-US" altLang="zh-CN"/>
              <a:t>3.1</a:t>
            </a:r>
            <a:r>
              <a:rPr lang="zh-CN" altLang="en-US"/>
              <a:t>：</a:t>
            </a:r>
            <a:r>
              <a:rPr lang="en-US" altLang="zh-CN"/>
              <a:t>zookeeper</a:t>
            </a:r>
            <a:r>
              <a:rPr lang="zh-CN" altLang="en-US"/>
              <a:t>集群的</a:t>
            </a:r>
            <a:r>
              <a:rPr lang="en-US" altLang="zh-CN"/>
              <a:t>znode</a:t>
            </a:r>
            <a:r>
              <a:rPr lang="zh-CN" altLang="en-US"/>
              <a:t>最好能在</a:t>
            </a:r>
            <a:r>
              <a:rPr lang="en-US" altLang="zh-CN"/>
              <a:t>400w</a:t>
            </a:r>
            <a:r>
              <a:rPr lang="zh-CN" altLang="en-US"/>
              <a:t>以下</a:t>
            </a:r>
            <a:r>
              <a:rPr lang="en-US" altLang="zh-CN"/>
              <a:t>(</a:t>
            </a:r>
            <a:r>
              <a:rPr lang="zh-CN" altLang="en-US"/>
              <a:t>这个时候</a:t>
            </a:r>
            <a:r>
              <a:rPr lang="en-US" altLang="zh-CN"/>
              <a:t>snapshot</a:t>
            </a:r>
            <a:r>
              <a:rPr lang="zh-CN" altLang="en-US"/>
              <a:t>文件到达</a:t>
            </a:r>
            <a:r>
              <a:rPr lang="en-US" altLang="zh-CN"/>
              <a:t>2G+)</a:t>
            </a:r>
            <a:endParaRPr lang="en-US" altLang="zh-CN"/>
          </a:p>
          <a:p>
            <a:r>
              <a:rPr lang="en-US" altLang="zh-CN"/>
              <a:t>3.2</a:t>
            </a:r>
            <a:r>
              <a:rPr lang="zh-CN" altLang="en-US"/>
              <a:t>：注意监控</a:t>
            </a:r>
            <a:r>
              <a:rPr lang="en-US" altLang="zh-CN"/>
              <a:t>zookeeper</a:t>
            </a:r>
            <a:r>
              <a:rPr lang="zh-CN" altLang="en-US"/>
              <a:t>的指标</a:t>
            </a:r>
            <a:r>
              <a:rPr lang="en-US" altLang="zh-CN"/>
              <a:t>(</a:t>
            </a:r>
            <a:r>
              <a:rPr lang="zh-CN" altLang="en-US"/>
              <a:t>排队请求</a:t>
            </a:r>
            <a:r>
              <a:rPr lang="en-US" altLang="zh-CN"/>
              <a:t>?</a:t>
            </a:r>
            <a:r>
              <a:rPr lang="zh-CN" altLang="en-US"/>
              <a:t>处理延迟</a:t>
            </a:r>
            <a:r>
              <a:rPr lang="en-US" altLang="zh-CN"/>
              <a:t>?</a:t>
            </a:r>
            <a:r>
              <a:rPr lang="zh-CN" altLang="en-US"/>
              <a:t>等等</a:t>
            </a:r>
            <a:r>
              <a:rPr lang="en-US" altLang="zh-CN"/>
              <a:t>)</a:t>
            </a:r>
            <a:r>
              <a:rPr lang="zh-CN" altLang="en-US"/>
              <a:t>，排队请求太多可能会导致插入失败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关于引擎选择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推荐Replicated*MergeTree引擎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1：安全，数据安全，业务安全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2：升级的时候可以做到业务无感知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3：提升查询的并发度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广告时间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米读小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775970"/>
            <a:ext cx="3605530" cy="5330190"/>
          </a:xfrm>
          <a:prstGeom prst="rect">
            <a:avLst/>
          </a:prstGeom>
        </p:spPr>
      </p:pic>
      <p:pic>
        <p:nvPicPr>
          <p:cNvPr id="3" name="图片 2" descr="趣头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775970"/>
            <a:ext cx="333248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4978400" cy="606425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115" y="1310640"/>
            <a:ext cx="1020889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业务背景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集群现状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我们遇到的问题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685" y="1025525"/>
            <a:ext cx="11456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storm</a:t>
            </a:r>
            <a:r>
              <a:rPr lang="zh-CN" altLang="en-US"/>
              <a:t>的实时指标的计算存在的问题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：指标口径</a:t>
            </a:r>
            <a:r>
              <a:rPr lang="en-US" altLang="zh-CN"/>
              <a:t>(SQL) -&gt; </a:t>
            </a:r>
            <a:r>
              <a:rPr lang="zh-CN" altLang="en-US"/>
              <a:t>实时任务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：数据的回溯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：稳定性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685" y="1025525"/>
            <a:ext cx="11456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什么是我们需要的</a:t>
            </a:r>
            <a:r>
              <a:rPr lang="en-US" altLang="zh-CN"/>
              <a:t>?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：实时指标</a:t>
            </a:r>
            <a:r>
              <a:rPr lang="en-US" altLang="zh-CN"/>
              <a:t>SQL</a:t>
            </a:r>
            <a:r>
              <a:rPr lang="zh-CN" altLang="en-US"/>
              <a:t>化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：数据方便回溯，数据有问题，方便恢复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：运维需要简单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：计算要快，在一个周期内，要完成所有的指标的计算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集群现状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73" y="1076325"/>
            <a:ext cx="7325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100+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台</a:t>
            </a:r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</a:t>
            </a:r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128G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5940" y="2453005"/>
            <a:ext cx="43878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1000</a:t>
            </a:r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亿</a:t>
            </a:r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/</a:t>
            </a:r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天</a:t>
            </a:r>
            <a:endParaRPr lang="zh-CN" altLang="en-US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1070" y="4180840"/>
            <a:ext cx="61175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21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万次查询</a:t>
            </a:r>
            <a:r>
              <a:rPr lang="en-US" altLang="zh-CN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天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2040" y="1076325"/>
            <a:ext cx="418528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80%</a:t>
            </a:r>
            <a:r>
              <a:rPr lang="zh-CN" altLang="en-US" sz="7200" b="1">
                <a:solidFill>
                  <a:schemeClr val="accent4"/>
                </a:solidFill>
                <a:effectLst/>
              </a:rPr>
              <a:t>查询</a:t>
            </a:r>
            <a:r>
              <a:rPr lang="en-US" altLang="zh-CN" sz="7200" b="1">
                <a:solidFill>
                  <a:schemeClr val="accent4"/>
                </a:solidFill>
                <a:effectLst/>
              </a:rPr>
              <a:t>1S</a:t>
            </a:r>
            <a:r>
              <a:rPr lang="zh-CN" altLang="en-US" sz="7200" b="1">
                <a:solidFill>
                  <a:schemeClr val="accent4"/>
                </a:solidFill>
                <a:effectLst/>
              </a:rPr>
              <a:t>内完成</a:t>
            </a:r>
            <a:endParaRPr lang="zh-CN" altLang="en-US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94625" y="3960495"/>
            <a:ext cx="323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部分复杂累时查询</a:t>
            </a:r>
            <a:r>
              <a:rPr lang="en-US" altLang="zh-CN"/>
              <a:t>30S</a:t>
            </a:r>
            <a:r>
              <a:rPr lang="zh-CN" altLang="en-US"/>
              <a:t>内完成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集群现状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1399" y="982179"/>
            <a:ext cx="91869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933450"/>
            <a:ext cx="82423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关于机器的配置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早期集群机器配置</a:t>
            </a:r>
            <a:r>
              <a:rPr lang="en-US" altLang="zh-CN"/>
              <a:t>16</a:t>
            </a:r>
            <a:r>
              <a:rPr lang="zh-CN" altLang="en-US"/>
              <a:t>核</a:t>
            </a:r>
            <a:r>
              <a:rPr lang="en-US" altLang="zh-CN"/>
              <a:t>64G </a:t>
            </a:r>
            <a:r>
              <a:rPr lang="zh-CN" altLang="en-US"/>
              <a:t>一块</a:t>
            </a:r>
            <a:r>
              <a:rPr lang="en-US" altLang="zh-CN"/>
              <a:t>1.7T</a:t>
            </a:r>
            <a:r>
              <a:rPr lang="zh-CN" altLang="en-US"/>
              <a:t>本地</a:t>
            </a:r>
            <a:r>
              <a:rPr lang="en-US" altLang="zh-CN"/>
              <a:t>SSD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：内存限制，对于一些大的查询会出现内存不够问题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：存储限制，随着表越来多，磁盘报警不断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限制</a:t>
            </a:r>
            <a:endParaRPr lang="zh-CN" altLang="en-US"/>
          </a:p>
          <a:p>
            <a:r>
              <a:rPr lang="en-US" altLang="zh-CN"/>
              <a:t>64G</a:t>
            </a:r>
            <a:r>
              <a:rPr lang="zh-CN" altLang="en-US"/>
              <a:t>对于一些大表</a:t>
            </a:r>
            <a:r>
              <a:rPr lang="en-US" altLang="zh-CN"/>
              <a:t>(</a:t>
            </a:r>
            <a:r>
              <a:rPr lang="zh-CN" altLang="en-US"/>
              <a:t>每天</a:t>
            </a:r>
            <a:r>
              <a:rPr lang="en-US" altLang="zh-CN"/>
              <a:t>600</a:t>
            </a:r>
            <a:r>
              <a:rPr lang="zh-CN" altLang="en-US"/>
              <a:t>亿</a:t>
            </a:r>
            <a:r>
              <a:rPr lang="en-US" altLang="zh-CN"/>
              <a:t>+)</a:t>
            </a:r>
            <a:r>
              <a:rPr lang="zh-CN" altLang="en-US"/>
              <a:t>的处理，很容易报错，虽然有基于磁盘解决方案，但是会影响速度</a:t>
            </a:r>
            <a:endParaRPr lang="zh-CN" altLang="en-US"/>
          </a:p>
          <a:p>
            <a:r>
              <a:rPr lang="en-US" altLang="zh-CN"/>
              <a:t>clickhouse</a:t>
            </a:r>
            <a:r>
              <a:rPr lang="zh-CN" altLang="en-US"/>
              <a:t>的数据目录还不支持多个数据盘，单块盘的大小限制太大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需要根据实际情况而定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：机器的内存推荐</a:t>
            </a:r>
            <a:r>
              <a:rPr lang="en-US" altLang="zh-CN"/>
              <a:t>128G+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：采用软连接的方式，把不同的表分布到不同的盘上面，这样一台机器可以挂载更多的盘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最新版本的</a:t>
            </a:r>
            <a:r>
              <a:rPr lang="en-US" altLang="zh-CN"/>
              <a:t>”</a:t>
            </a:r>
            <a:r>
              <a:rPr lang="zh-CN" altLang="en-US"/>
              <a:t>冷热数据分离</a:t>
            </a:r>
            <a:r>
              <a:rPr lang="en-US" altLang="zh-CN"/>
              <a:t>”</a:t>
            </a:r>
            <a:r>
              <a:rPr lang="zh-CN" altLang="en-US"/>
              <a:t>特性，曲线救国</a:t>
            </a:r>
            <a:r>
              <a:rPr lang="en-US" altLang="zh-CN"/>
              <a:t>?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order by (timestamp, eventType) or order by (eventType, timestamp)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业务场景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：趣头条和米读的上报数据是按照</a:t>
            </a:r>
            <a:r>
              <a:rPr lang="en-US" altLang="zh-CN"/>
              <a:t>”</a:t>
            </a:r>
            <a:r>
              <a:rPr lang="zh-CN" altLang="en-US"/>
              <a:t>事件类型</a:t>
            </a:r>
            <a:r>
              <a:rPr lang="en-US" altLang="zh-CN"/>
              <a:t>”(eventType)</a:t>
            </a:r>
            <a:r>
              <a:rPr lang="zh-CN" altLang="en-US"/>
              <a:t>进行区分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：指标系统分</a:t>
            </a:r>
            <a:r>
              <a:rPr lang="en-US" altLang="zh-CN"/>
              <a:t>”</a:t>
            </a:r>
            <a:r>
              <a:rPr lang="zh-CN" altLang="en-US"/>
              <a:t>分时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”</a:t>
            </a:r>
            <a:r>
              <a:rPr lang="zh-CN" altLang="en-US"/>
              <a:t>累时</a:t>
            </a:r>
            <a:r>
              <a:rPr lang="en-US" altLang="zh-CN"/>
              <a:t>”</a:t>
            </a:r>
            <a:r>
              <a:rPr lang="zh-CN" altLang="en-US"/>
              <a:t>指标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：指标的一般都是会按照</a:t>
            </a:r>
            <a:r>
              <a:rPr lang="en-US" altLang="zh-CN"/>
              <a:t>eventType</a:t>
            </a:r>
            <a:r>
              <a:rPr lang="zh-CN" altLang="en-US"/>
              <a:t>进行区分</a:t>
            </a:r>
            <a:endParaRPr lang="zh-CN" altLang="en-US"/>
          </a:p>
          <a:p>
            <a:r>
              <a:rPr lang="en-US" altLang="zh-CN"/>
              <a:t>select count(1) from table where dt='' and timestamp&gt;='' and </a:t>
            </a:r>
            <a:r>
              <a:rPr lang="en-US" altLang="zh-CN">
                <a:sym typeface="+mn-ea"/>
              </a:rPr>
              <a:t>timestamp&lt;='' and eventType=''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建表的时候缺乏深度思考，由于分时指标的特性，我们的表是</a:t>
            </a:r>
            <a:r>
              <a:rPr lang="zh-CN" altLang="en-US">
                <a:sym typeface="+mn-ea"/>
              </a:rPr>
              <a:t>order by (timestamp, eventType)进行索引的，这样在计算累时指标的时候出现非常耗时</a:t>
            </a:r>
            <a:r>
              <a:rPr lang="en-US" altLang="zh-CN">
                <a:sym typeface="+mn-ea"/>
              </a:rPr>
              <a:t>(600</a:t>
            </a:r>
            <a:r>
              <a:rPr lang="zh-CN" altLang="en-US">
                <a:sym typeface="+mn-ea"/>
              </a:rPr>
              <a:t>亿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数据量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对于累时数据，时间索引基本就失效了，由于</a:t>
            </a:r>
            <a:r>
              <a:rPr lang="en-US" altLang="zh-CN"/>
              <a:t>timestamp”</a:t>
            </a:r>
            <a:r>
              <a:rPr lang="zh-CN" altLang="en-US"/>
              <a:t>基数</a:t>
            </a:r>
            <a:r>
              <a:rPr lang="en-US" altLang="zh-CN"/>
              <a:t>”</a:t>
            </a:r>
            <a:r>
              <a:rPr lang="zh-CN" altLang="en-US"/>
              <a:t>比较高，对于排在第二位</a:t>
            </a:r>
            <a:r>
              <a:rPr lang="en-US" altLang="zh-CN">
                <a:sym typeface="+mn-ea"/>
              </a:rPr>
              <a:t>eventType</a:t>
            </a:r>
            <a:r>
              <a:rPr lang="zh-CN" altLang="en-US">
                <a:sym typeface="+mn-ea"/>
              </a:rPr>
              <a:t>索引，这个时候对数据的过滤就非常有限了，这个时候几乎就要对当天的数据进行全部扫描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：调整索引的顺序，推荐索引列的基数不要太高</a:t>
            </a:r>
            <a:r>
              <a:rPr lang="en-US" altLang="zh-CN"/>
              <a:t>. 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838200" y="298450"/>
            <a:ext cx="6322454" cy="6064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我们遇到的问题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1102995"/>
            <a:ext cx="103905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Too many parts(304). Merges are processing significantly slower than inserts.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：直接落盘，异步</a:t>
            </a:r>
            <a:r>
              <a:rPr lang="en-US" altLang="zh-CN"/>
              <a:t>merge - background_pool_size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Insert Request</a:t>
            </a:r>
            <a:r>
              <a:rPr lang="zh-CN" altLang="en-US"/>
              <a:t>，涉及</a:t>
            </a:r>
            <a:r>
              <a:rPr lang="en-US" altLang="zh-CN"/>
              <a:t>N</a:t>
            </a:r>
            <a:r>
              <a:rPr lang="zh-CN" altLang="en-US"/>
              <a:t>个分区的数据，在磁盘上就会生成</a:t>
            </a:r>
            <a:r>
              <a:rPr lang="en-US" altLang="zh-CN"/>
              <a:t>N</a:t>
            </a:r>
            <a:r>
              <a:rPr lang="zh-CN" altLang="en-US"/>
              <a:t>个数据目录，</a:t>
            </a:r>
            <a:r>
              <a:rPr lang="en-US" altLang="zh-CN"/>
              <a:t>merge</a:t>
            </a:r>
            <a:r>
              <a:rPr lang="zh-CN" altLang="en-US"/>
              <a:t>跟不上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：一个目录，一个</a:t>
            </a:r>
            <a:r>
              <a:rPr lang="en-US" altLang="zh-CN"/>
              <a:t>zxid</a:t>
            </a:r>
            <a:r>
              <a:rPr lang="zh-CN" altLang="en-US"/>
              <a:t>，</a:t>
            </a:r>
            <a:r>
              <a:rPr lang="en-US" altLang="zh-CN"/>
              <a:t>zookeeper</a:t>
            </a:r>
            <a:r>
              <a:rPr lang="zh-CN" altLang="en-US"/>
              <a:t>集群的压力大，插入速度严重变慢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：增大</a:t>
            </a:r>
            <a:r>
              <a:rPr lang="en-US" altLang="zh-CN">
                <a:sym typeface="+mn-ea"/>
              </a:rPr>
              <a:t>background_pool_size</a:t>
            </a:r>
            <a:r>
              <a:rPr lang="zh-CN" altLang="en-US">
                <a:sym typeface="+mn-ea"/>
              </a:rPr>
              <a:t>治标不治本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：设置分区的时候需要思考，数据的特性需要了解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2463</Words>
  <Application>WPS 演示</Application>
  <PresentationFormat>宽屏</PresentationFormat>
  <Paragraphs>174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方正书宋_GBK</vt:lpstr>
      <vt:lpstr>Wingdings</vt:lpstr>
      <vt:lpstr>微软雅黑 Light</vt:lpstr>
      <vt:lpstr>微软雅黑</vt:lpstr>
      <vt:lpstr>Century Gothic</vt:lpstr>
      <vt:lpstr>Arial</vt:lpstr>
      <vt:lpstr>Lato</vt:lpstr>
      <vt:lpstr>Microsoft YaHei</vt:lpstr>
      <vt:lpstr>Calibri</vt:lpstr>
      <vt:lpstr>Helvetica Neue</vt:lpstr>
      <vt:lpstr>苹方-简</vt:lpstr>
      <vt:lpstr>汉仪旗黑KW</vt:lpstr>
      <vt:lpstr>宋体</vt:lpstr>
      <vt:lpstr>Arial Unicode MS</vt:lpstr>
      <vt:lpstr>汉仪书宋二KW</vt:lpstr>
      <vt:lpstr>Calibri Light</vt:lpstr>
      <vt:lpstr>等线</vt:lpstr>
      <vt:lpstr>汉仪中等线KW</vt:lpstr>
      <vt:lpstr>1_Office 主题</vt:lpstr>
      <vt:lpstr>Clickhouse玩转每天千亿数据</vt:lpstr>
      <vt:lpstr>提纲</vt:lpstr>
      <vt:lpstr>业务背景</vt:lpstr>
      <vt:lpstr>业务背景</vt:lpstr>
      <vt:lpstr>集群现状</vt:lpstr>
      <vt:lpstr>集群现状</vt:lpstr>
      <vt:lpstr>我们遇到的问题</vt:lpstr>
      <vt:lpstr>我们遇到的问题</vt:lpstr>
      <vt:lpstr>我们遇到的问题</vt:lpstr>
      <vt:lpstr>我们遇到的问题</vt:lpstr>
      <vt:lpstr>我们遇到的问题</vt:lpstr>
      <vt:lpstr>我们遇到的问题</vt:lpstr>
      <vt:lpstr>我们遇到的问题</vt:lpstr>
      <vt:lpstr>广告时间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hswang</cp:lastModifiedBy>
  <cp:revision>673</cp:revision>
  <dcterms:created xsi:type="dcterms:W3CDTF">2019-10-26T09:13:20Z</dcterms:created>
  <dcterms:modified xsi:type="dcterms:W3CDTF">2019-10-26T09:13:20Z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