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67" r:id="rId3"/>
  </p:sldMasterIdLst>
  <p:notesMasterIdLst>
    <p:notesMasterId r:id="rId5"/>
  </p:notesMasterIdLst>
  <p:sldIdLst>
    <p:sldId id="256" r:id="rId4"/>
    <p:sldId id="3717" r:id="rId6"/>
    <p:sldId id="16764736" r:id="rId7"/>
    <p:sldId id="16764775" r:id="rId8"/>
    <p:sldId id="16764778" r:id="rId9"/>
    <p:sldId id="16764779" r:id="rId10"/>
    <p:sldId id="16764780" r:id="rId11"/>
    <p:sldId id="16764776" r:id="rId12"/>
    <p:sldId id="16764777" r:id="rId13"/>
    <p:sldId id="16764737" r:id="rId14"/>
    <p:sldId id="16764774" r:id="rId15"/>
    <p:sldId id="16764781" r:id="rId16"/>
    <p:sldId id="16764782" r:id="rId17"/>
    <p:sldId id="16764783" r:id="rId18"/>
    <p:sldId id="16764798" r:id="rId19"/>
    <p:sldId id="16764784" r:id="rId20"/>
    <p:sldId id="16764785" r:id="rId21"/>
    <p:sldId id="16764786" r:id="rId22"/>
    <p:sldId id="16764787" r:id="rId23"/>
    <p:sldId id="16764788" r:id="rId24"/>
    <p:sldId id="16764772" r:id="rId25"/>
    <p:sldId id="16764773" r:id="rId26"/>
    <p:sldId id="16764789" r:id="rId27"/>
    <p:sldId id="16764797" r:id="rId28"/>
    <p:sldId id="16764793" r:id="rId29"/>
    <p:sldId id="16764794" r:id="rId30"/>
    <p:sldId id="16764795" r:id="rId31"/>
    <p:sldId id="291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800000"/>
    <a:srgbClr val="D39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1"/>
    <p:restoredTop sz="96452"/>
  </p:normalViewPr>
  <p:slideViewPr>
    <p:cSldViewPr snapToGrid="0" showGuides="1">
      <p:cViewPr varScale="1">
        <p:scale>
          <a:sx n="190" d="100"/>
          <a:sy n="190" d="100"/>
        </p:scale>
        <p:origin x="59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506a5b4173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506a5b4173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33c927f019c_0_1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33c927f019c_0_1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33c927f019c_0_1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33c927f019c_0_1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158750" indent="0">
              <a:buNone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resentation">
  <p:cSld name="TITLE_1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Inter SemiBold"/>
              <a:buNone/>
              <a:defRPr>
                <a:solidFill>
                  <a:srgbClr val="80808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85533" y="45351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" name="Google Shape;13;p2"/>
          <p:cNvSpPr/>
          <p:nvPr/>
        </p:nvSpPr>
        <p:spPr>
          <a:xfrm>
            <a:off x="0" y="3742075"/>
            <a:ext cx="9144000" cy="1401425"/>
          </a:xfrm>
          <a:prstGeom prst="flowChartManualInput">
            <a:avLst/>
          </a:prstGeom>
          <a:solidFill>
            <a:srgbClr val="FBFF56"/>
          </a:solidFill>
          <a:ln w="9525" cap="flat" cmpd="sng">
            <a:solidFill>
              <a:srgbClr val="FBFF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583700" y="4158912"/>
            <a:ext cx="2308075" cy="7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title" idx="2"/>
          </p:nvPr>
        </p:nvSpPr>
        <p:spPr>
          <a:xfrm>
            <a:off x="448775" y="4297300"/>
            <a:ext cx="1776300" cy="523200"/>
          </a:xfrm>
          <a:prstGeom prst="rect">
            <a:avLst/>
          </a:prstGeom>
          <a:solidFill>
            <a:srgbClr val="1E1E1E"/>
          </a:solidFill>
        </p:spPr>
        <p:txBody>
          <a:bodyPr spcFirstLastPara="1" wrap="square" lIns="144000" tIns="91425" rIns="144000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less text heavy (dark mode)">
  <p:cSld name="MAIN_POINT_1"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543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Inter ExtraBold"/>
              <a:buNone/>
              <a:defRPr sz="26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43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05" name="Google Shape;105;p14"/>
          <p:cNvGrpSpPr/>
          <p:nvPr/>
        </p:nvGrpSpPr>
        <p:grpSpPr>
          <a:xfrm>
            <a:off x="5768350" y="5775"/>
            <a:ext cx="3384650" cy="5131950"/>
            <a:chOff x="5768350" y="5775"/>
            <a:chExt cx="3384650" cy="5131950"/>
          </a:xfrm>
        </p:grpSpPr>
        <p:sp>
          <p:nvSpPr>
            <p:cNvPr id="106" name="Google Shape;106;p14"/>
            <p:cNvSpPr/>
            <p:nvPr/>
          </p:nvSpPr>
          <p:spPr>
            <a:xfrm rot="-5400000" flipH="1">
              <a:off x="4894700" y="879425"/>
              <a:ext cx="5131950" cy="3384650"/>
            </a:xfrm>
            <a:prstGeom prst="flowChartManualInput">
              <a:avLst/>
            </a:prstGeom>
            <a:solidFill>
              <a:srgbClr val="FBF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07" name="Google Shape;107;p1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97650" y="4703624"/>
              <a:ext cx="349050" cy="349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 highlight (dark mode)">
  <p:cSld name="SECTION_TITLE_AND_DESCRIPTION_2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5475" y="585850"/>
            <a:ext cx="116640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BFF56"/>
          </a:solidFill>
          <a:ln w="9525" cap="flat" cmpd="sng">
            <a:solidFill>
              <a:srgbClr val="FBFF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385469" y="1915975"/>
            <a:ext cx="2998500" cy="24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3pPr>
            <a:lvl4pPr marL="1828800" lvl="3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300">
                <a:solidFill>
                  <a:schemeClr val="lt1"/>
                </a:solidFill>
              </a:defRPr>
            </a:lvl4pPr>
            <a:lvl5pPr marL="2286000" lvl="4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 sz="1300"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20" name="Google Shape;120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97650" y="4703624"/>
            <a:ext cx="349050" cy="3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385476" y="975350"/>
            <a:ext cx="3240000" cy="9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er quote (dark mode)">
  <p:cSld name="SECTION_TITLE_AND_DESCRIPTION_1_1">
    <p:bg>
      <p:bgPr>
        <a:solidFill>
          <a:srgbClr val="151515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5224275" y="-125"/>
            <a:ext cx="3919800" cy="5143500"/>
          </a:xfrm>
          <a:prstGeom prst="rect">
            <a:avLst/>
          </a:prstGeom>
          <a:solidFill>
            <a:srgbClr val="FBFF56"/>
          </a:solidFill>
          <a:ln w="9525" cap="flat" cmpd="sng">
            <a:solidFill>
              <a:srgbClr val="FBFF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370300" y="1318575"/>
            <a:ext cx="4628400" cy="25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600"/>
              <a:buChar char="●"/>
              <a:defRPr sz="1600" i="1">
                <a:solidFill>
                  <a:srgbClr val="F0F0F1"/>
                </a:solidFill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400"/>
              <a:buChar char="○"/>
              <a:defRPr i="1">
                <a:solidFill>
                  <a:srgbClr val="F0F0F1"/>
                </a:solidFill>
              </a:defRPr>
            </a:lvl2pPr>
            <a:lvl3pPr marL="1371600" lvl="2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300"/>
              <a:buChar char="■"/>
              <a:defRPr sz="1300" i="1">
                <a:solidFill>
                  <a:srgbClr val="F0F0F1"/>
                </a:solidFill>
              </a:defRPr>
            </a:lvl3pPr>
            <a:lvl4pPr marL="1828800" lvl="3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300"/>
              <a:buChar char="●"/>
              <a:defRPr sz="1300" i="1">
                <a:solidFill>
                  <a:srgbClr val="F0F0F1"/>
                </a:solidFill>
              </a:defRPr>
            </a:lvl4pPr>
            <a:lvl5pPr marL="2286000" lvl="4" indent="-3111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300"/>
              <a:buChar char="○"/>
              <a:defRPr sz="1300" i="1">
                <a:solidFill>
                  <a:srgbClr val="F0F0F1"/>
                </a:solidFill>
              </a:defRPr>
            </a:lvl5pPr>
            <a:lvl6pPr marL="2743200" lvl="5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200"/>
              <a:buChar char="■"/>
              <a:defRPr sz="1200" i="1">
                <a:solidFill>
                  <a:srgbClr val="F0F0F1"/>
                </a:solidFill>
              </a:defRPr>
            </a:lvl6pPr>
            <a:lvl7pPr marL="3200400" lvl="6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200"/>
              <a:buChar char="●"/>
              <a:defRPr sz="1200" i="1">
                <a:solidFill>
                  <a:srgbClr val="F0F0F1"/>
                </a:solidFill>
              </a:defRPr>
            </a:lvl7pPr>
            <a:lvl8pPr marL="3657600" lvl="7" indent="-30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200"/>
              <a:buChar char="○"/>
              <a:defRPr sz="1200" i="1">
                <a:solidFill>
                  <a:srgbClr val="F0F0F1"/>
                </a:solidFill>
              </a:defRPr>
            </a:lvl8pPr>
            <a:lvl9pPr marL="4114800" lvl="8" indent="-298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100"/>
              <a:buChar char="■"/>
              <a:defRPr sz="1100" i="1">
                <a:solidFill>
                  <a:srgbClr val="F0F0F1"/>
                </a:solidFill>
              </a:defRPr>
            </a:lvl9pPr>
          </a:lstStyle>
          <a:p/>
        </p:txBody>
      </p:sp>
      <p:pic>
        <p:nvPicPr>
          <p:cNvPr id="133" name="Google Shape;133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697650" y="4703624"/>
            <a:ext cx="349050" cy="3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370300" y="304200"/>
            <a:ext cx="98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FBFF56"/>
                </a:solidFill>
                <a:latin typeface="Inter Black"/>
                <a:ea typeface="Inter Black"/>
                <a:cs typeface="Inter Black"/>
                <a:sym typeface="Inter Black"/>
              </a:rPr>
              <a:t>“</a:t>
            </a:r>
            <a:endParaRPr sz="12000">
              <a:solidFill>
                <a:srgbClr val="FBFF56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2"/>
          </p:nvPr>
        </p:nvSpPr>
        <p:spPr>
          <a:xfrm>
            <a:off x="370300" y="4130925"/>
            <a:ext cx="46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dark background">
  <p:cSld name="CUSTOM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311700" y="1079000"/>
            <a:ext cx="8520600" cy="3517500"/>
          </a:xfrm>
          <a:prstGeom prst="rect">
            <a:avLst/>
          </a:prstGeom>
          <a:solidFill>
            <a:srgbClr val="151515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●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○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■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●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○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■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●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○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■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r" rtl="0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r" rtl="0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r" rtl="0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r" rtl="0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r" rtl="0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r" rtl="0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r" rtl="0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r" rtl="0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697650" y="4703624"/>
            <a:ext cx="349050" cy="3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(dark mode)">
  <p:cSld name="CUSTOM_1_1">
    <p:bg>
      <p:bgPr>
        <a:solidFill>
          <a:schemeClr val="dk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697575" y="4703550"/>
            <a:ext cx="349200" cy="3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Inter ExtraBold"/>
              <a:buNone/>
              <a:defRPr sz="26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311700" y="1079000"/>
            <a:ext cx="8520600" cy="3517500"/>
          </a:xfrm>
          <a:prstGeom prst="rect">
            <a:avLst/>
          </a:prstGeom>
          <a:solidFill>
            <a:srgbClr val="282828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●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○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■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●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○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■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●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○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■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4F9F-57A0-1E46-811B-256DA731A31A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5" name="Google Shape;83;p11"/>
          <p:cNvGrpSpPr/>
          <p:nvPr userDrawn="1"/>
        </p:nvGrpSpPr>
        <p:grpSpPr>
          <a:xfrm>
            <a:off x="2" y="4570800"/>
            <a:ext cx="9144000" cy="572700"/>
            <a:chOff x="0" y="4570800"/>
            <a:chExt cx="9144000" cy="572700"/>
          </a:xfrm>
        </p:grpSpPr>
        <p:sp>
          <p:nvSpPr>
            <p:cNvPr id="16" name="Google Shape;84;p11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7" name="Google Shape;85;p11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89122" y="468016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86;p11"/>
            <p:cNvSpPr/>
            <p:nvPr/>
          </p:nvSpPr>
          <p:spPr>
            <a:xfrm>
              <a:off x="0" y="4679425"/>
              <a:ext cx="4541925" cy="4623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" name="Google Shape;82;p1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2E79532-6D34-4C45-A76C-EF88F7E9DDBF}" type="datetimeFigureOut">
              <a:rPr kumimoji="1" lang="zh-CN" altLang="en-US" sz="1350" kern="1200" smtClean="0"/>
            </a:fld>
            <a:endParaRPr kumimoji="1" lang="zh-CN" altLang="en-US" sz="1350" kern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kumimoji="1" lang="zh-CN" altLang="en-US" sz="1350" kern="120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484636" y="4905375"/>
            <a:ext cx="192962" cy="176972"/>
          </a:xfrm>
        </p:spPr>
        <p:txBody>
          <a:bodyPr/>
          <a:lstStyle/>
          <a:p>
            <a:fld id="{D61C9382-A961-3048-8A95-785D36C388D9}" type="slidenum">
              <a:rPr kumimoji="1" lang="zh-CN" altLang="en-US" smtClean="0">
                <a:solidFill>
                  <a:srgbClr val="000000"/>
                </a:solidFill>
              </a:rPr>
            </a:fld>
            <a:endParaRPr kumimoji="1"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1（蓝色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81198" y="278444"/>
            <a:ext cx="1136648" cy="22261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2807-7005-CF4C-9EE3-831EED0E37A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D9A8-0C4B-9F4D-AB40-05275BF5DC7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resentation">
  <p:cSld name="Title presentation"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Inter SemiBold"/>
              <a:buNone/>
              <a:defRPr>
                <a:solidFill>
                  <a:srgbClr val="80808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285533" y="45351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88" name="Google Shape;88;p14"/>
          <p:cNvSpPr/>
          <p:nvPr/>
        </p:nvSpPr>
        <p:spPr>
          <a:xfrm>
            <a:off x="0" y="3742076"/>
            <a:ext cx="9144000" cy="1401425"/>
          </a:xfrm>
          <a:prstGeom prst="flowChartManualInput">
            <a:avLst/>
          </a:prstGeom>
          <a:solidFill>
            <a:srgbClr val="FBFF56"/>
          </a:solidFill>
          <a:ln w="9525" cap="flat" cmpd="sng">
            <a:solidFill>
              <a:srgbClr val="FBFF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583701" y="4158913"/>
            <a:ext cx="2308075" cy="7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>
            <a:spLocks noGrp="1"/>
          </p:cNvSpPr>
          <p:nvPr>
            <p:ph type="title" idx="2"/>
          </p:nvPr>
        </p:nvSpPr>
        <p:spPr>
          <a:xfrm>
            <a:off x="448775" y="4297300"/>
            <a:ext cx="1776300" cy="523200"/>
          </a:xfrm>
          <a:prstGeom prst="rect">
            <a:avLst/>
          </a:prstGeom>
          <a:solidFill>
            <a:srgbClr val="1E1E1E"/>
          </a:solidFill>
        </p:spPr>
        <p:txBody>
          <a:bodyPr spcFirstLastPara="1" wrap="square" lIns="144000" tIns="91425" rIns="144000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TITLE_ONLY_1_1_1">
    <p:bg>
      <p:bgPr>
        <a:solidFill>
          <a:srgbClr val="151515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451100" y="363575"/>
            <a:ext cx="7809000" cy="3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sz="5200" b="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sz="5200" b="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sz="5200" b="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sz="5200" b="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sz="5200" b="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sz="5200" b="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sz="5200" b="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sz="5200" b="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2760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34" name="Google Shape;34;p5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35" name="Google Shape;35;p5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36" name="Google Shape;36;p5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89122" y="468016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37;p5"/>
            <p:cNvSpPr/>
            <p:nvPr/>
          </p:nvSpPr>
          <p:spPr>
            <a:xfrm>
              <a:off x="0" y="4686300"/>
              <a:ext cx="4541925" cy="45720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0" y="3742076"/>
            <a:ext cx="9144000" cy="1401425"/>
          </a:xfrm>
          <a:prstGeom prst="flowChartManualInput">
            <a:avLst/>
          </a:prstGeom>
          <a:solidFill>
            <a:srgbClr val="FBFF56"/>
          </a:solidFill>
          <a:ln w="9525" cap="flat" cmpd="sng">
            <a:solidFill>
              <a:srgbClr val="FBFF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583701" y="4158913"/>
            <a:ext cx="2308075" cy="7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451108" y="363575"/>
            <a:ext cx="65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451102" y="2453125"/>
            <a:ext cx="6552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800"/>
              <a:buFont typeface="Inter SemiBold"/>
              <a:buNone/>
              <a:defRPr>
                <a:solidFill>
                  <a:srgbClr val="60606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(dark mode)">
  <p:cSld name="Section title (dark mode)">
    <p:bg>
      <p:bgPr>
        <a:solidFill>
          <a:srgbClr val="151515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451101" y="363575"/>
            <a:ext cx="5672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sz="5200" b="0"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451100" y="2453125"/>
            <a:ext cx="5372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nter SemiBold"/>
              <a:buNone/>
              <a:defRPr sz="16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2760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101" name="Google Shape;101;p16"/>
          <p:cNvSpPr/>
          <p:nvPr/>
        </p:nvSpPr>
        <p:spPr>
          <a:xfrm>
            <a:off x="27600" y="1718376"/>
            <a:ext cx="9144000" cy="1890925"/>
          </a:xfrm>
          <a:custGeom>
            <a:avLst/>
            <a:gdLst/>
            <a:ahLst/>
            <a:cxnLst/>
            <a:rect l="l" t="t" r="r" b="b"/>
            <a:pathLst>
              <a:path w="365760" h="75637" extrusionOk="0">
                <a:moveTo>
                  <a:pt x="0" y="75637"/>
                </a:moveTo>
                <a:lnTo>
                  <a:pt x="223597" y="75637"/>
                </a:lnTo>
                <a:lnTo>
                  <a:pt x="273285" y="828"/>
                </a:lnTo>
                <a:lnTo>
                  <a:pt x="365760" y="0"/>
                </a:lnTo>
              </a:path>
            </a:pathLst>
          </a:custGeom>
          <a:noFill/>
          <a:ln w="28575" cap="flat" cmpd="sng">
            <a:solidFill>
              <a:srgbClr val="282828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Google Shape;102;p16"/>
          <p:cNvSpPr/>
          <p:nvPr/>
        </p:nvSpPr>
        <p:spPr>
          <a:xfrm>
            <a:off x="104100" y="2415401"/>
            <a:ext cx="9039900" cy="1752875"/>
          </a:xfrm>
          <a:custGeom>
            <a:avLst/>
            <a:gdLst/>
            <a:ahLst/>
            <a:cxnLst/>
            <a:rect l="l" t="t" r="r" b="b"/>
            <a:pathLst>
              <a:path w="361596" h="70115" extrusionOk="0">
                <a:moveTo>
                  <a:pt x="0" y="69716"/>
                </a:moveTo>
                <a:lnTo>
                  <a:pt x="244001" y="70115"/>
                </a:lnTo>
                <a:lnTo>
                  <a:pt x="285684" y="276"/>
                </a:lnTo>
                <a:lnTo>
                  <a:pt x="361596" y="0"/>
                </a:lnTo>
              </a:path>
            </a:pathLst>
          </a:custGeom>
          <a:noFill/>
          <a:ln w="28575" cap="flat" cmpd="sng">
            <a:solidFill>
              <a:srgbClr val="282828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03" name="Google Shape;103;p16"/>
          <p:cNvCxnSpPr/>
          <p:nvPr/>
        </p:nvCxnSpPr>
        <p:spPr>
          <a:xfrm>
            <a:off x="2208350" y="3609288"/>
            <a:ext cx="15873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3018725" y="4168263"/>
            <a:ext cx="15873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5" name="Google Shape;105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325700" y="4623581"/>
            <a:ext cx="1587300" cy="31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bg>
      <p:bgPr>
        <a:solidFill>
          <a:srgbClr val="151515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ctrTitle"/>
          </p:nvPr>
        </p:nvSpPr>
        <p:spPr>
          <a:xfrm>
            <a:off x="451100" y="363575"/>
            <a:ext cx="7809000" cy="3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sz="5200" b="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sz="5200" b="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sz="5200" b="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sz="5200" b="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sz="5200" b="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sz="5200" b="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sz="5200" b="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sz="5200" b="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27609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110" name="Google Shape;110;p17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11" name="Google Shape;111;p17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89122" y="468016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7"/>
            <p:cNvSpPr/>
            <p:nvPr/>
          </p:nvSpPr>
          <p:spPr>
            <a:xfrm>
              <a:off x="0" y="4686300"/>
              <a:ext cx="4541925" cy="45720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3" name="Google Shape;113;p17"/>
          <p:cNvSpPr txBox="1">
            <a:spLocks noGrp="1"/>
          </p:cNvSpPr>
          <p:nvPr>
            <p:ph type="sldNum" idx="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heavy slide">
  <p:cSld name="Content heavy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800"/>
              <a:buFont typeface="Inter"/>
              <a:buChar char="●"/>
              <a:defRPr sz="18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Font typeface="Inter Medium"/>
              <a:buChar char="○"/>
              <a:defRPr>
                <a:solidFill>
                  <a:srgbClr val="41414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Char char="○"/>
              <a:defRPr>
                <a:solidFill>
                  <a:srgbClr val="41414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○"/>
              <a:defRPr>
                <a:solidFill>
                  <a:srgbClr val="41414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9pPr>
          </a:lstStyle>
          <a:p/>
        </p:txBody>
      </p:sp>
      <p:grpSp>
        <p:nvGrpSpPr>
          <p:cNvPr id="117" name="Google Shape;117;p18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118" name="Google Shape;118;p18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19" name="Google Shape;119;p18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89122" y="468016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8"/>
            <p:cNvSpPr/>
            <p:nvPr/>
          </p:nvSpPr>
          <p:spPr>
            <a:xfrm>
              <a:off x="0" y="4686300"/>
              <a:ext cx="4541925" cy="4572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heavy slide (dark mode)">
  <p:cSld name="Content heavy slide (dark mode)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Inter ExtraBold"/>
              <a:buNone/>
              <a:defRPr sz="26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5" name="Google Shape;125;p19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126" name="Google Shape;126;p19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27" name="Google Shape;127;p19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89122" y="468016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9"/>
            <p:cNvSpPr/>
            <p:nvPr/>
          </p:nvSpPr>
          <p:spPr>
            <a:xfrm>
              <a:off x="0" y="4686300"/>
              <a:ext cx="4541925" cy="4572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heavy slide 2 columns">
  <p:cSld name="Content heavy slide 2 column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380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800"/>
              <a:buFont typeface="Inter"/>
              <a:buChar char="●"/>
              <a:defRPr sz="18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Font typeface="Inter Medium"/>
              <a:buChar char="○"/>
              <a:defRPr>
                <a:solidFill>
                  <a:srgbClr val="41414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Char char="○"/>
              <a:defRPr>
                <a:solidFill>
                  <a:srgbClr val="41414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○"/>
              <a:defRPr>
                <a:solidFill>
                  <a:srgbClr val="41414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9pPr>
          </a:lstStyle>
          <a:p/>
        </p:txBody>
      </p:sp>
      <p:grpSp>
        <p:nvGrpSpPr>
          <p:cNvPr id="133" name="Google Shape;133;p20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134" name="Google Shape;134;p20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5" name="Google Shape;135;p2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89122" y="468016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0"/>
            <p:cNvSpPr/>
            <p:nvPr/>
          </p:nvSpPr>
          <p:spPr>
            <a:xfrm>
              <a:off x="0" y="4680175"/>
              <a:ext cx="4541925" cy="46155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37" name="Google Shape;137;p20"/>
          <p:cNvSpPr txBox="1">
            <a:spLocks noGrp="1"/>
          </p:cNvSpPr>
          <p:nvPr>
            <p:ph type="body" idx="2"/>
          </p:nvPr>
        </p:nvSpPr>
        <p:spPr>
          <a:xfrm>
            <a:off x="4578900" y="1076275"/>
            <a:ext cx="380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800"/>
              <a:buFont typeface="Inter"/>
              <a:buChar char="●"/>
              <a:defRPr sz="18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Font typeface="Inter Medium"/>
              <a:buChar char="○"/>
              <a:defRPr>
                <a:solidFill>
                  <a:srgbClr val="41414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Char char="○"/>
              <a:defRPr>
                <a:solidFill>
                  <a:srgbClr val="41414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○"/>
              <a:defRPr>
                <a:solidFill>
                  <a:srgbClr val="41414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9pPr>
          </a:lstStyle>
          <a:p/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3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e products">
  <p:cSld name="Compare produ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4578267" y="-6392"/>
            <a:ext cx="4572000" cy="5176800"/>
          </a:xfrm>
          <a:prstGeom prst="rect">
            <a:avLst/>
          </a:prstGeom>
          <a:solidFill>
            <a:srgbClr val="151515"/>
          </a:solidFill>
          <a:ln w="9525" cap="flat" cmpd="sng">
            <a:solidFill>
              <a:srgbClr val="151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4883700" y="1955399"/>
            <a:ext cx="39600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ter Medium"/>
              <a:buChar char="✓"/>
              <a:defRPr sz="1000">
                <a:solidFill>
                  <a:srgbClr val="F0F0F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ter Medium"/>
              <a:buChar char="○"/>
              <a:defRPr sz="1000">
                <a:solidFill>
                  <a:srgbClr val="F0F0F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Char char="■"/>
              <a:defRPr sz="1000">
                <a:solidFill>
                  <a:srgbClr val="F0F0F1"/>
                </a:solidFill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Char char="●"/>
              <a:defRPr sz="1000">
                <a:solidFill>
                  <a:srgbClr val="F0F0F1"/>
                </a:solidFill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Char char="○"/>
              <a:defRPr sz="1000">
                <a:solidFill>
                  <a:srgbClr val="F0F0F1"/>
                </a:solidFill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Char char="■"/>
              <a:defRPr sz="1000">
                <a:solidFill>
                  <a:srgbClr val="F0F0F1"/>
                </a:solidFill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Char char="●"/>
              <a:defRPr sz="1000">
                <a:solidFill>
                  <a:srgbClr val="F0F0F1"/>
                </a:solidFill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Char char="○"/>
              <a:defRPr sz="1000">
                <a:solidFill>
                  <a:srgbClr val="F0F0F1"/>
                </a:solidFill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Char char="■"/>
              <a:defRPr sz="1000">
                <a:solidFill>
                  <a:srgbClr val="F0F0F1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-11800" y="4745875"/>
            <a:ext cx="5487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lvl="0" algn="r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4883700" y="1195297"/>
            <a:ext cx="39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145" name="Google Shape;145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817075" y="410750"/>
            <a:ext cx="2196051" cy="4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>
            <a:spLocks noGrp="1"/>
          </p:cNvSpPr>
          <p:nvPr>
            <p:ph type="body" idx="2"/>
          </p:nvPr>
        </p:nvSpPr>
        <p:spPr>
          <a:xfrm>
            <a:off x="311700" y="1955399"/>
            <a:ext cx="38091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Inter Medium"/>
              <a:buChar char="－"/>
              <a:defRPr sz="1000">
                <a:solidFill>
                  <a:srgbClr val="151515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000"/>
              <a:buFont typeface="Inter Medium"/>
              <a:buChar char="○"/>
              <a:defRPr sz="1000">
                <a:solidFill>
                  <a:srgbClr val="151515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000"/>
              <a:buChar char="■"/>
              <a:defRPr sz="1000">
                <a:solidFill>
                  <a:srgbClr val="151515"/>
                </a:solidFill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000"/>
              <a:buChar char="●"/>
              <a:defRPr sz="1000">
                <a:solidFill>
                  <a:srgbClr val="151515"/>
                </a:solidFill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000"/>
              <a:buChar char="○"/>
              <a:defRPr sz="1000">
                <a:solidFill>
                  <a:srgbClr val="151515"/>
                </a:solidFill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000"/>
              <a:buChar char="■"/>
              <a:defRPr sz="1000">
                <a:solidFill>
                  <a:srgbClr val="151515"/>
                </a:solidFill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000"/>
              <a:buChar char="●"/>
              <a:defRPr sz="1000">
                <a:solidFill>
                  <a:srgbClr val="151515"/>
                </a:solidFill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000"/>
              <a:buChar char="○"/>
              <a:defRPr sz="1000">
                <a:solidFill>
                  <a:srgbClr val="151515"/>
                </a:solidFill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000"/>
              <a:buChar char="■"/>
              <a:defRPr sz="1000">
                <a:solidFill>
                  <a:srgbClr val="151515"/>
                </a:solidFill>
              </a:defRPr>
            </a:lvl9pPr>
          </a:lstStyle>
          <a:p/>
        </p:txBody>
      </p:sp>
      <p:sp>
        <p:nvSpPr>
          <p:cNvPr id="147" name="Google Shape;147;p21"/>
          <p:cNvSpPr txBox="1">
            <a:spLocks noGrp="1"/>
          </p:cNvSpPr>
          <p:nvPr>
            <p:ph type="title" idx="3"/>
          </p:nvPr>
        </p:nvSpPr>
        <p:spPr>
          <a:xfrm>
            <a:off x="311700" y="1195297"/>
            <a:ext cx="39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400"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400"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400"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400"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400"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400"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400"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400"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heavy slide 2 columns (dark mode)">
  <p:cSld name="Content heavy slide 2 columns (dark mode)">
    <p:bg>
      <p:bgPr>
        <a:solidFill>
          <a:schemeClr val="dk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Inter ExtraBold"/>
              <a:buNone/>
              <a:defRPr sz="26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380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51" name="Google Shape;151;p22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152" name="Google Shape;152;p22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53" name="Google Shape;153;p2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89122" y="468016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22"/>
            <p:cNvSpPr/>
            <p:nvPr/>
          </p:nvSpPr>
          <p:spPr>
            <a:xfrm>
              <a:off x="0" y="4686300"/>
              <a:ext cx="4541925" cy="4572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5" name="Google Shape;155;p22"/>
          <p:cNvSpPr txBox="1">
            <a:spLocks noGrp="1"/>
          </p:cNvSpPr>
          <p:nvPr>
            <p:ph type="body" idx="2"/>
          </p:nvPr>
        </p:nvSpPr>
        <p:spPr>
          <a:xfrm>
            <a:off x="4578900" y="1076275"/>
            <a:ext cx="380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157" name="Google Shape;157;p22"/>
          <p:cNvSpPr txBox="1">
            <a:spLocks noGrp="1"/>
          </p:cNvSpPr>
          <p:nvPr>
            <p:ph type="sldNum" idx="3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160" name="Google Shape;160;p23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161" name="Google Shape;161;p23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62" name="Google Shape;162;p23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89122" y="468016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3"/>
            <p:cNvSpPr/>
            <p:nvPr/>
          </p:nvSpPr>
          <p:spPr>
            <a:xfrm>
              <a:off x="0" y="4679425"/>
              <a:ext cx="4541925" cy="4623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4" name="Google Shape;164;p23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(dark mode)">
  <p:cSld name="Blank slide (dark mode)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Inter ExtraBold"/>
              <a:buNone/>
              <a:defRPr sz="26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167" name="Google Shape;167;p24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168" name="Google Shape;168;p24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69" name="Google Shape;169;p2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89122" y="468016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4"/>
            <p:cNvSpPr/>
            <p:nvPr/>
          </p:nvSpPr>
          <p:spPr>
            <a:xfrm>
              <a:off x="0" y="4686300"/>
              <a:ext cx="4541925" cy="4572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71" name="Google Shape;171;p24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heavy slide">
  <p:cSld name="ONE_COLUMN_TEXT_3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800"/>
              <a:buFont typeface="Inter"/>
              <a:buChar char="●"/>
              <a:defRPr sz="18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Font typeface="Inter Medium"/>
              <a:buChar char="○"/>
              <a:defRPr>
                <a:solidFill>
                  <a:srgbClr val="41414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Char char="○"/>
              <a:defRPr>
                <a:solidFill>
                  <a:srgbClr val="41414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○"/>
              <a:defRPr>
                <a:solidFill>
                  <a:srgbClr val="41414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9pPr>
          </a:lstStyle>
          <a:p/>
        </p:txBody>
      </p:sp>
      <p:grpSp>
        <p:nvGrpSpPr>
          <p:cNvPr id="41" name="Google Shape;41;p6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42" name="Google Shape;42;p6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43" name="Google Shape;43;p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89122" y="468016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6"/>
            <p:cNvSpPr/>
            <p:nvPr/>
          </p:nvSpPr>
          <p:spPr>
            <a:xfrm>
              <a:off x="0" y="4686300"/>
              <a:ext cx="4541925" cy="4572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less text heavy">
  <p:cSld name="Content slide less text heav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543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4" name="Google Shape;174;p2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43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800"/>
              <a:buFont typeface="Inter"/>
              <a:buChar char="●"/>
              <a:defRPr sz="18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Font typeface="Inter Medium"/>
              <a:buChar char="○"/>
              <a:defRPr>
                <a:solidFill>
                  <a:srgbClr val="41414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Char char="○"/>
              <a:defRPr>
                <a:solidFill>
                  <a:srgbClr val="41414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○"/>
              <a:defRPr>
                <a:solidFill>
                  <a:srgbClr val="41414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9pPr>
          </a:lstStyle>
          <a:p/>
        </p:txBody>
      </p:sp>
      <p:grpSp>
        <p:nvGrpSpPr>
          <p:cNvPr id="175" name="Google Shape;175;p25"/>
          <p:cNvGrpSpPr/>
          <p:nvPr/>
        </p:nvGrpSpPr>
        <p:grpSpPr>
          <a:xfrm>
            <a:off x="5768350" y="5775"/>
            <a:ext cx="3384650" cy="5131950"/>
            <a:chOff x="5768350" y="5775"/>
            <a:chExt cx="3384650" cy="5131950"/>
          </a:xfrm>
        </p:grpSpPr>
        <p:sp>
          <p:nvSpPr>
            <p:cNvPr id="176" name="Google Shape;176;p25"/>
            <p:cNvSpPr/>
            <p:nvPr/>
          </p:nvSpPr>
          <p:spPr>
            <a:xfrm rot="-5400000" flipH="1">
              <a:off x="4894700" y="879425"/>
              <a:ext cx="5131950" cy="3384650"/>
            </a:xfrm>
            <a:prstGeom prst="flowChartManualInput">
              <a:avLst/>
            </a:prstGeom>
            <a:solidFill>
              <a:srgbClr val="FBF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77" name="Google Shape;177;p25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97650" y="4703624"/>
              <a:ext cx="349050" cy="349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less text heavy black side">
  <p:cSld name="Content slide less text heavy black sid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433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 ExtraBold"/>
              <a:buNone/>
              <a:defRPr sz="23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402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800"/>
              <a:buFont typeface="Inter"/>
              <a:buChar char="●"/>
              <a:defRPr sz="18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Font typeface="Inter Medium"/>
              <a:buChar char="○"/>
              <a:defRPr>
                <a:solidFill>
                  <a:srgbClr val="41414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Char char="○"/>
              <a:defRPr>
                <a:solidFill>
                  <a:srgbClr val="41414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○"/>
              <a:defRPr>
                <a:solidFill>
                  <a:srgbClr val="41414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9pPr>
          </a:lstStyle>
          <a:p/>
        </p:txBody>
      </p:sp>
      <p:grpSp>
        <p:nvGrpSpPr>
          <p:cNvPr id="182" name="Google Shape;182;p26"/>
          <p:cNvGrpSpPr/>
          <p:nvPr/>
        </p:nvGrpSpPr>
        <p:grpSpPr>
          <a:xfrm>
            <a:off x="4679804" y="-5875"/>
            <a:ext cx="5284329" cy="5171104"/>
            <a:chOff x="5014925" y="5700"/>
            <a:chExt cx="4948800" cy="5132100"/>
          </a:xfrm>
        </p:grpSpPr>
        <p:sp>
          <p:nvSpPr>
            <p:cNvPr id="183" name="Google Shape;183;p26"/>
            <p:cNvSpPr/>
            <p:nvPr/>
          </p:nvSpPr>
          <p:spPr>
            <a:xfrm rot="-5400000" flipH="1">
              <a:off x="4923275" y="97350"/>
              <a:ext cx="5132100" cy="4948800"/>
            </a:xfrm>
            <a:prstGeom prst="rect">
              <a:avLst/>
            </a:prstGeom>
            <a:solidFill>
              <a:srgbClr val="1515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84" name="Google Shape;184;p2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97650" y="4703624"/>
              <a:ext cx="349050" cy="349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97575" y="4703550"/>
            <a:ext cx="349200" cy="3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less text heavy (dark mode)">
  <p:cSld name="Content slide less text heavy (dark mode)">
    <p:bg>
      <p:bgPr>
        <a:solidFill>
          <a:schemeClr val="dk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543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Inter ExtraBold"/>
              <a:buNone/>
              <a:defRPr sz="26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43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90" name="Google Shape;190;p27"/>
          <p:cNvGrpSpPr/>
          <p:nvPr/>
        </p:nvGrpSpPr>
        <p:grpSpPr>
          <a:xfrm>
            <a:off x="5768350" y="5775"/>
            <a:ext cx="3384650" cy="5131950"/>
            <a:chOff x="5768350" y="5775"/>
            <a:chExt cx="3384650" cy="5131950"/>
          </a:xfrm>
        </p:grpSpPr>
        <p:sp>
          <p:nvSpPr>
            <p:cNvPr id="191" name="Google Shape;191;p27"/>
            <p:cNvSpPr/>
            <p:nvPr/>
          </p:nvSpPr>
          <p:spPr>
            <a:xfrm rot="-5400000" flipH="1">
              <a:off x="4894700" y="879425"/>
              <a:ext cx="5131950" cy="3384650"/>
            </a:xfrm>
            <a:prstGeom prst="flowChartManualInput">
              <a:avLst/>
            </a:prstGeom>
            <a:solidFill>
              <a:srgbClr val="FBF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92" name="Google Shape;192;p27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97650" y="4703624"/>
              <a:ext cx="349050" cy="349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 highlight">
  <p:cSld name="Feature highligh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BFF56"/>
          </a:solidFill>
          <a:ln w="9525" cap="flat" cmpd="sng">
            <a:solidFill>
              <a:srgbClr val="FBFF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6" name="Google Shape;196;p28"/>
          <p:cNvSpPr txBox="1">
            <a:spLocks noGrp="1"/>
          </p:cNvSpPr>
          <p:nvPr>
            <p:ph type="body" idx="1"/>
          </p:nvPr>
        </p:nvSpPr>
        <p:spPr>
          <a:xfrm>
            <a:off x="385469" y="1915975"/>
            <a:ext cx="2998500" cy="24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97" name="Google Shape;197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5469" y="585850"/>
            <a:ext cx="1166400" cy="2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97650" y="4703624"/>
            <a:ext cx="349050" cy="3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385469" y="975350"/>
            <a:ext cx="3240000" cy="9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0" name="Google Shape;200;p28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 highlight (dark mode)">
  <p:cSld name="Feature highlight (dark mode)"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5475" y="585850"/>
            <a:ext cx="1166400" cy="2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BFF56"/>
          </a:solidFill>
          <a:ln w="9525" cap="flat" cmpd="sng">
            <a:solidFill>
              <a:srgbClr val="FBFF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1"/>
          </p:nvPr>
        </p:nvSpPr>
        <p:spPr>
          <a:xfrm>
            <a:off x="385469" y="1915975"/>
            <a:ext cx="2998500" cy="24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11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3pPr>
            <a:lvl4pPr marL="1828800" lvl="3" indent="-3111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300">
                <a:solidFill>
                  <a:schemeClr val="lt1"/>
                </a:solidFill>
              </a:defRPr>
            </a:lvl4pPr>
            <a:lvl5pPr marL="2286000" lvl="4" indent="-3111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 sz="1300">
                <a:solidFill>
                  <a:schemeClr val="lt1"/>
                </a:solidFill>
              </a:defRPr>
            </a:lvl5pPr>
            <a:lvl6pPr marL="2743200" lvl="5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5" name="Google Shape;205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97650" y="4703624"/>
            <a:ext cx="349050" cy="3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385476" y="975350"/>
            <a:ext cx="3240000" cy="9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er quote">
  <p:cSld name="Customer quot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/>
          <p:nvPr/>
        </p:nvSpPr>
        <p:spPr>
          <a:xfrm>
            <a:off x="5224275" y="-125"/>
            <a:ext cx="3919800" cy="5143500"/>
          </a:xfrm>
          <a:prstGeom prst="rect">
            <a:avLst/>
          </a:prstGeom>
          <a:solidFill>
            <a:srgbClr val="FBFF56"/>
          </a:solidFill>
          <a:ln w="9525" cap="flat" cmpd="sng">
            <a:solidFill>
              <a:srgbClr val="FBFF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0" name="Google Shape;210;p30"/>
          <p:cNvSpPr txBox="1">
            <a:spLocks noGrp="1"/>
          </p:cNvSpPr>
          <p:nvPr>
            <p:ph type="body" idx="1"/>
          </p:nvPr>
        </p:nvSpPr>
        <p:spPr>
          <a:xfrm>
            <a:off x="370300" y="1318575"/>
            <a:ext cx="4628400" cy="25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600"/>
              <a:buChar char="●"/>
              <a:defRPr sz="1600" i="1">
                <a:solidFill>
                  <a:srgbClr val="606060"/>
                </a:solidFill>
              </a:defRPr>
            </a:lvl1pPr>
            <a:lvl2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400"/>
              <a:buChar char="○"/>
              <a:defRPr i="1">
                <a:solidFill>
                  <a:srgbClr val="606060"/>
                </a:solidFill>
              </a:defRPr>
            </a:lvl2pPr>
            <a:lvl3pPr marL="1371600" lvl="2" indent="-3111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300"/>
              <a:buChar char="■"/>
              <a:defRPr sz="1300" i="1">
                <a:solidFill>
                  <a:srgbClr val="606060"/>
                </a:solidFill>
              </a:defRPr>
            </a:lvl3pPr>
            <a:lvl4pPr marL="1828800" lvl="3" indent="-3111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300"/>
              <a:buChar char="●"/>
              <a:defRPr sz="1300" i="1">
                <a:solidFill>
                  <a:srgbClr val="606060"/>
                </a:solidFill>
              </a:defRPr>
            </a:lvl4pPr>
            <a:lvl5pPr marL="2286000" lvl="4" indent="-3111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300"/>
              <a:buChar char="○"/>
              <a:defRPr sz="1300" i="1">
                <a:solidFill>
                  <a:srgbClr val="606060"/>
                </a:solidFill>
              </a:defRPr>
            </a:lvl5pPr>
            <a:lvl6pPr marL="2743200" lvl="5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200"/>
              <a:buChar char="■"/>
              <a:defRPr sz="1200" i="1">
                <a:solidFill>
                  <a:srgbClr val="606060"/>
                </a:solidFill>
              </a:defRPr>
            </a:lvl6pPr>
            <a:lvl7pPr marL="3200400" lvl="6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200"/>
              <a:buChar char="●"/>
              <a:defRPr sz="1200" i="1">
                <a:solidFill>
                  <a:srgbClr val="606060"/>
                </a:solidFill>
              </a:defRPr>
            </a:lvl7pPr>
            <a:lvl8pPr marL="3657600" lvl="7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200"/>
              <a:buChar char="○"/>
              <a:defRPr sz="1200" i="1">
                <a:solidFill>
                  <a:srgbClr val="606060"/>
                </a:solidFill>
              </a:defRPr>
            </a:lvl8pPr>
            <a:lvl9pPr marL="4114800" lvl="8" indent="-298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ts val="1100"/>
              <a:buChar char="■"/>
              <a:defRPr sz="1100" i="1">
                <a:solidFill>
                  <a:srgbClr val="606060"/>
                </a:solidFill>
              </a:defRPr>
            </a:lvl9pPr>
          </a:lstStyle>
          <a:p/>
        </p:txBody>
      </p:sp>
      <p:pic>
        <p:nvPicPr>
          <p:cNvPr id="211" name="Google Shape;211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697650" y="4703624"/>
            <a:ext cx="349050" cy="3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/>
        </p:nvSpPr>
        <p:spPr>
          <a:xfrm>
            <a:off x="370300" y="304200"/>
            <a:ext cx="98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161600"/>
                </a:solidFill>
                <a:latin typeface="Inter Black"/>
                <a:ea typeface="Inter Black"/>
                <a:cs typeface="Inter Black"/>
                <a:sym typeface="Inter Black"/>
              </a:rPr>
              <a:t>“</a:t>
            </a:r>
            <a:endParaRPr sz="12000">
              <a:solidFill>
                <a:srgbClr val="161600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213" name="Google Shape;213;p30"/>
          <p:cNvSpPr txBox="1">
            <a:spLocks noGrp="1"/>
          </p:cNvSpPr>
          <p:nvPr>
            <p:ph type="body" idx="2"/>
          </p:nvPr>
        </p:nvSpPr>
        <p:spPr>
          <a:xfrm>
            <a:off x="370300" y="4130925"/>
            <a:ext cx="46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●"/>
              <a:defRPr sz="1400">
                <a:solidFill>
                  <a:srgbClr val="1E1E1E"/>
                </a:solidFill>
              </a:defRPr>
            </a:lvl1pPr>
            <a:lvl2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○"/>
              <a:defRPr>
                <a:solidFill>
                  <a:srgbClr val="1E1E1E"/>
                </a:solidFill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■"/>
              <a:defRPr>
                <a:solidFill>
                  <a:srgbClr val="1E1E1E"/>
                </a:solidFill>
              </a:defRPr>
            </a:lvl3pPr>
            <a:lvl4pPr marL="1828800" lvl="3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●"/>
              <a:defRPr>
                <a:solidFill>
                  <a:srgbClr val="1E1E1E"/>
                </a:solidFill>
              </a:defRPr>
            </a:lvl4pPr>
            <a:lvl5pPr marL="2286000" lvl="4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○"/>
              <a:defRPr>
                <a:solidFill>
                  <a:srgbClr val="1E1E1E"/>
                </a:solidFill>
              </a:defRPr>
            </a:lvl5pPr>
            <a:lvl6pPr marL="2743200" lvl="5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■"/>
              <a:defRPr>
                <a:solidFill>
                  <a:srgbClr val="1E1E1E"/>
                </a:solidFill>
              </a:defRPr>
            </a:lvl6pPr>
            <a:lvl7pPr marL="3200400" lvl="6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●"/>
              <a:defRPr>
                <a:solidFill>
                  <a:srgbClr val="1E1E1E"/>
                </a:solidFill>
              </a:defRPr>
            </a:lvl7pPr>
            <a:lvl8pPr marL="3657600" lvl="7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○"/>
              <a:defRPr>
                <a:solidFill>
                  <a:srgbClr val="1E1E1E"/>
                </a:solidFill>
              </a:defRPr>
            </a:lvl8pPr>
            <a:lvl9pPr marL="4114800" lvl="8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■"/>
              <a:defRPr>
                <a:solidFill>
                  <a:srgbClr val="1E1E1E"/>
                </a:solidFill>
              </a:defRPr>
            </a:lvl9pPr>
          </a:lstStyle>
          <a:p/>
        </p:txBody>
      </p:sp>
      <p:sp>
        <p:nvSpPr>
          <p:cNvPr id="214" name="Google Shape;214;p30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er quote (dark mode)">
  <p:cSld name="Customer quote (dark mode)">
    <p:bg>
      <p:bgPr>
        <a:solidFill>
          <a:srgbClr val="151515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/>
          <p:nvPr/>
        </p:nvSpPr>
        <p:spPr>
          <a:xfrm>
            <a:off x="5224275" y="-125"/>
            <a:ext cx="3919800" cy="5143500"/>
          </a:xfrm>
          <a:prstGeom prst="rect">
            <a:avLst/>
          </a:prstGeom>
          <a:solidFill>
            <a:srgbClr val="FBFF56"/>
          </a:solidFill>
          <a:ln w="9525" cap="flat" cmpd="sng">
            <a:solidFill>
              <a:srgbClr val="FBFF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370300" y="1318575"/>
            <a:ext cx="4628400" cy="25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600"/>
              <a:buChar char="●"/>
              <a:defRPr sz="1600" i="1">
                <a:solidFill>
                  <a:srgbClr val="F0F0F1"/>
                </a:solidFill>
              </a:defRPr>
            </a:lvl1pPr>
            <a:lvl2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400"/>
              <a:buChar char="○"/>
              <a:defRPr i="1">
                <a:solidFill>
                  <a:srgbClr val="F0F0F1"/>
                </a:solidFill>
              </a:defRPr>
            </a:lvl2pPr>
            <a:lvl3pPr marL="1371600" lvl="2" indent="-3111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300"/>
              <a:buChar char="■"/>
              <a:defRPr sz="1300" i="1">
                <a:solidFill>
                  <a:srgbClr val="F0F0F1"/>
                </a:solidFill>
              </a:defRPr>
            </a:lvl3pPr>
            <a:lvl4pPr marL="1828800" lvl="3" indent="-3111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300"/>
              <a:buChar char="●"/>
              <a:defRPr sz="1300" i="1">
                <a:solidFill>
                  <a:srgbClr val="F0F0F1"/>
                </a:solidFill>
              </a:defRPr>
            </a:lvl4pPr>
            <a:lvl5pPr marL="2286000" lvl="4" indent="-3111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300"/>
              <a:buChar char="○"/>
              <a:defRPr sz="1300" i="1">
                <a:solidFill>
                  <a:srgbClr val="F0F0F1"/>
                </a:solidFill>
              </a:defRPr>
            </a:lvl5pPr>
            <a:lvl6pPr marL="2743200" lvl="5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200"/>
              <a:buChar char="■"/>
              <a:defRPr sz="1200" i="1">
                <a:solidFill>
                  <a:srgbClr val="F0F0F1"/>
                </a:solidFill>
              </a:defRPr>
            </a:lvl6pPr>
            <a:lvl7pPr marL="3200400" lvl="6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200"/>
              <a:buChar char="●"/>
              <a:defRPr sz="1200" i="1">
                <a:solidFill>
                  <a:srgbClr val="F0F0F1"/>
                </a:solidFill>
              </a:defRPr>
            </a:lvl7pPr>
            <a:lvl8pPr marL="3657600" lvl="7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200"/>
              <a:buChar char="○"/>
              <a:defRPr sz="1200" i="1">
                <a:solidFill>
                  <a:srgbClr val="F0F0F1"/>
                </a:solidFill>
              </a:defRPr>
            </a:lvl8pPr>
            <a:lvl9pPr marL="4114800" lvl="8" indent="-298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100"/>
              <a:buChar char="■"/>
              <a:defRPr sz="1100" i="1">
                <a:solidFill>
                  <a:srgbClr val="F0F0F1"/>
                </a:solidFill>
              </a:defRPr>
            </a:lvl9pPr>
          </a:lstStyle>
          <a:p/>
        </p:txBody>
      </p:sp>
      <p:pic>
        <p:nvPicPr>
          <p:cNvPr id="218" name="Google Shape;218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697650" y="4703624"/>
            <a:ext cx="349050" cy="3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370300" y="304200"/>
            <a:ext cx="98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FBFF56"/>
                </a:solidFill>
                <a:latin typeface="Inter Black"/>
                <a:ea typeface="Inter Black"/>
                <a:cs typeface="Inter Black"/>
                <a:sym typeface="Inter Black"/>
              </a:rPr>
              <a:t>“</a:t>
            </a:r>
            <a:endParaRPr sz="12000">
              <a:solidFill>
                <a:srgbClr val="FBFF56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2"/>
          </p:nvPr>
        </p:nvSpPr>
        <p:spPr>
          <a:xfrm>
            <a:off x="370300" y="4130925"/>
            <a:ext cx="46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1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light background">
  <p:cSld name="Code slide light background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311700" y="1079000"/>
            <a:ext cx="8520600" cy="3517500"/>
          </a:xfrm>
          <a:prstGeom prst="rect">
            <a:avLst/>
          </a:prstGeom>
          <a:solidFill>
            <a:srgbClr val="F0F0F1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Inconsolata"/>
              <a:buChar char="●"/>
              <a:defRPr sz="1000"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Font typeface="Inconsolata"/>
              <a:buChar char="○"/>
              <a:defRPr sz="1000"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Font typeface="Inconsolata"/>
              <a:buChar char="■"/>
              <a:defRPr sz="1000"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Font typeface="Inconsolata"/>
              <a:buChar char="●"/>
              <a:defRPr sz="1000"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Font typeface="Inconsolata"/>
              <a:buChar char="○"/>
              <a:defRPr sz="1000"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Font typeface="Inconsolata"/>
              <a:buChar char="■"/>
              <a:defRPr sz="1000"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Font typeface="Inconsolata"/>
              <a:buChar char="●"/>
              <a:defRPr sz="1000"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Font typeface="Inconsolata"/>
              <a:buChar char="○"/>
              <a:defRPr sz="1000"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Font typeface="Inconsolata"/>
              <a:buChar char="■"/>
              <a:defRPr sz="10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225" name="Google Shape;225;p32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697650" y="4703624"/>
            <a:ext cx="349050" cy="3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dark background">
  <p:cSld name="Code slide dark background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29" name="Google Shape;229;p33"/>
          <p:cNvSpPr txBox="1">
            <a:spLocks noGrp="1"/>
          </p:cNvSpPr>
          <p:nvPr>
            <p:ph type="body" idx="1"/>
          </p:nvPr>
        </p:nvSpPr>
        <p:spPr>
          <a:xfrm>
            <a:off x="311700" y="1079000"/>
            <a:ext cx="8520600" cy="3517500"/>
          </a:xfrm>
          <a:prstGeom prst="rect">
            <a:avLst/>
          </a:prstGeom>
          <a:solidFill>
            <a:srgbClr val="151515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●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○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■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●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○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■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●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○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■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230" name="Google Shape;230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r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r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r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r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r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r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r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r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231" name="Google Shape;231;p33"/>
          <p:cNvSpPr txBox="1">
            <a:spLocks noGrp="1"/>
          </p:cNvSpPr>
          <p:nvPr>
            <p:ph type="sldNum" idx="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697650" y="4703624"/>
            <a:ext cx="349050" cy="3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(dark mode)">
  <p:cSld name="Code slide (dark mode)">
    <p:bg>
      <p:bgPr>
        <a:solidFill>
          <a:schemeClr val="dk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697575" y="4703550"/>
            <a:ext cx="349200" cy="3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Inter ExtraBold"/>
              <a:buNone/>
              <a:defRPr sz="26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6" name="Google Shape;236;p34"/>
          <p:cNvSpPr txBox="1">
            <a:spLocks noGrp="1"/>
          </p:cNvSpPr>
          <p:nvPr>
            <p:ph type="body" idx="1"/>
          </p:nvPr>
        </p:nvSpPr>
        <p:spPr>
          <a:xfrm>
            <a:off x="311700" y="1079000"/>
            <a:ext cx="8520600" cy="3517500"/>
          </a:xfrm>
          <a:prstGeom prst="rect">
            <a:avLst/>
          </a:prstGeom>
          <a:solidFill>
            <a:srgbClr val="282828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●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○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■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●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○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■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●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○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■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237" name="Google Shape;237;p34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heavy slide (dark mode)">
  <p:cSld name="ONE_COLUMN_TEXT_3_1">
    <p:bg>
      <p:bgPr>
        <a:solidFill>
          <a:schemeClr val="dk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Inter ExtraBold"/>
              <a:buNone/>
              <a:defRPr sz="26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9" name="Google Shape;49;p7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50" name="Google Shape;50;p7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51" name="Google Shape;51;p7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89122" y="468016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52;p7"/>
            <p:cNvSpPr/>
            <p:nvPr/>
          </p:nvSpPr>
          <p:spPr>
            <a:xfrm>
              <a:off x="0" y="4686300"/>
              <a:ext cx="4541925" cy="4572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heavy slide 1">
  <p:cSld name="Content heavy slide 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0" name="Google Shape;24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800"/>
              <a:buFont typeface="Inter"/>
              <a:buChar char="●"/>
              <a:defRPr sz="18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Font typeface="Inter Medium"/>
              <a:buChar char="○"/>
              <a:defRPr>
                <a:solidFill>
                  <a:srgbClr val="41414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Char char="○"/>
              <a:defRPr>
                <a:solidFill>
                  <a:srgbClr val="41414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○"/>
              <a:defRPr>
                <a:solidFill>
                  <a:srgbClr val="41414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9pPr>
          </a:lstStyle>
          <a:p/>
        </p:txBody>
      </p:sp>
      <p:grpSp>
        <p:nvGrpSpPr>
          <p:cNvPr id="241" name="Google Shape;241;p35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242" name="Google Shape;242;p35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243" name="Google Shape;243;p35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89122" y="468016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35"/>
            <p:cNvSpPr/>
            <p:nvPr/>
          </p:nvSpPr>
          <p:spPr>
            <a:xfrm>
              <a:off x="0" y="4686300"/>
              <a:ext cx="4541925" cy="4572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45" name="Google Shape;245;p35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246" name="Google Shape;246;p35"/>
          <p:cNvSpPr txBox="1">
            <a:spLocks noGrp="1"/>
          </p:cNvSpPr>
          <p:nvPr>
            <p:ph type="title" idx="2"/>
          </p:nvPr>
        </p:nvSpPr>
        <p:spPr>
          <a:xfrm>
            <a:off x="311700" y="828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ExtraBold"/>
              <a:buNone/>
              <a:defRPr sz="1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hite">
  <p:cSld name="Title and Body White">
    <p:bg>
      <p:bgPr>
        <a:solidFill>
          <a:schemeClr val="dk2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460575" y="368825"/>
            <a:ext cx="79692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36"/>
          <p:cNvSpPr txBox="1">
            <a:spLocks noGrp="1"/>
          </p:cNvSpPr>
          <p:nvPr>
            <p:ph type="body" idx="1"/>
          </p:nvPr>
        </p:nvSpPr>
        <p:spPr>
          <a:xfrm>
            <a:off x="460500" y="1176075"/>
            <a:ext cx="8222700" cy="3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0" name="Google Shape;250;p36"/>
          <p:cNvSpPr txBox="1">
            <a:spLocks noGrp="1"/>
          </p:cNvSpPr>
          <p:nvPr>
            <p:ph type="title" idx="2"/>
          </p:nvPr>
        </p:nvSpPr>
        <p:spPr>
          <a:xfrm>
            <a:off x="453825" y="794421"/>
            <a:ext cx="79491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 panose="020B0606030504020204"/>
              <a:buNone/>
              <a:defRPr sz="1800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 panose="020B0606030504020204"/>
              <a:buNone/>
              <a:defRPr sz="1800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 panose="020B0606030504020204"/>
              <a:buNone/>
              <a:defRPr sz="1800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 panose="020B0606030504020204"/>
              <a:buNone/>
              <a:defRPr sz="1800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 panose="020B0606030504020204"/>
              <a:buNone/>
              <a:defRPr sz="1800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 panose="020B0606030504020204"/>
              <a:buNone/>
              <a:defRPr sz="1800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 panose="020B0606030504020204"/>
              <a:buNone/>
              <a:defRPr sz="1800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 panose="020B0606030504020204"/>
              <a:buNone/>
              <a:defRPr sz="1800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251" name="Google Shape;251;p36"/>
          <p:cNvSpPr txBox="1">
            <a:spLocks noGrp="1"/>
          </p:cNvSpPr>
          <p:nvPr>
            <p:ph type="sldNum" idx="12"/>
          </p:nvPr>
        </p:nvSpPr>
        <p:spPr>
          <a:xfrm>
            <a:off x="8426599" y="4759375"/>
            <a:ext cx="5556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7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252" name="Google Shape;252;p36"/>
          <p:cNvSpPr txBox="1">
            <a:spLocks noGrp="1"/>
          </p:cNvSpPr>
          <p:nvPr>
            <p:ph type="sldNum" idx="3"/>
          </p:nvPr>
        </p:nvSpPr>
        <p:spPr>
          <a:xfrm>
            <a:off x="5962649" y="4759375"/>
            <a:ext cx="24639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7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©2022 ClickHouse, Inc. Proprietary &amp; Confidential</a:t>
            </a:r>
            <a:endParaRPr lang="en-US"/>
          </a:p>
        </p:txBody>
      </p:sp>
      <p:sp>
        <p:nvSpPr>
          <p:cNvPr id="253" name="Google Shape;253;p36"/>
          <p:cNvSpPr txBox="1">
            <a:spLocks noGrp="1"/>
          </p:cNvSpPr>
          <p:nvPr>
            <p:ph type="body" idx="4"/>
          </p:nvPr>
        </p:nvSpPr>
        <p:spPr>
          <a:xfrm>
            <a:off x="161925" y="4759375"/>
            <a:ext cx="34194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Char char="●"/>
              <a:defRPr sz="700">
                <a:solidFill>
                  <a:schemeClr val="accent2"/>
                </a:solidFill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Char char="○"/>
              <a:defRPr sz="700">
                <a:solidFill>
                  <a:schemeClr val="accent2"/>
                </a:solidFill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>
                <a:solidFill>
                  <a:schemeClr val="accent2"/>
                </a:solidFill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Char char="●"/>
              <a:defRPr sz="700">
                <a:solidFill>
                  <a:schemeClr val="accent2"/>
                </a:solidFill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Char char="○"/>
              <a:defRPr sz="700">
                <a:solidFill>
                  <a:schemeClr val="accent2"/>
                </a:solidFill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>
                <a:solidFill>
                  <a:schemeClr val="accent2"/>
                </a:solidFill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Char char="●"/>
              <a:defRPr sz="700"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Char char="○"/>
              <a:defRPr sz="700"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/>
        </p:txBody>
      </p:sp>
      <p:pic>
        <p:nvPicPr>
          <p:cNvPr id="254" name="Google Shape;254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753001" y="4747425"/>
            <a:ext cx="308350" cy="3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hite">
  <p:cSld name="Title Only White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/>
          <p:nvPr/>
        </p:nvSpPr>
        <p:spPr>
          <a:xfrm rot="10800000">
            <a:off x="-6700" y="0"/>
            <a:ext cx="67410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68000">
                <a:srgbClr val="FFFFF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7" name="Google Shape;257;p37"/>
          <p:cNvSpPr txBox="1">
            <a:spLocks noGrp="1"/>
          </p:cNvSpPr>
          <p:nvPr>
            <p:ph type="sldNum" idx="12"/>
          </p:nvPr>
        </p:nvSpPr>
        <p:spPr>
          <a:xfrm>
            <a:off x="8641150" y="4781285"/>
            <a:ext cx="502800" cy="393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algn="ctr">
              <a:buNone/>
              <a:defRPr sz="900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 algn="ctr">
              <a:buNone/>
              <a:defRPr sz="900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 algn="ctr">
              <a:buNone/>
              <a:defRPr sz="900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 algn="ctr">
              <a:buNone/>
              <a:defRPr sz="900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 algn="ctr">
              <a:buNone/>
              <a:defRPr sz="900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 algn="ctr">
              <a:buNone/>
              <a:defRPr sz="900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 algn="ctr">
              <a:buNone/>
              <a:defRPr sz="900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 algn="ctr">
              <a:buNone/>
              <a:defRPr sz="900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 algn="ctr">
              <a:buNone/>
              <a:defRPr sz="900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fld id="{00000000-1234-1234-1234-123412341234}" type="slidenum">
              <a:rPr lang="en-US" smtClean="0"/>
            </a:fld>
            <a:r>
              <a:rPr lang="en-US"/>
              <a:t>	</a:t>
            </a:r>
            <a:endParaRPr lang="en-US"/>
          </a:p>
        </p:txBody>
      </p:sp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460575" y="368825"/>
            <a:ext cx="79692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9" name="Google Shape;259;p37"/>
          <p:cNvSpPr txBox="1">
            <a:spLocks noGrp="1"/>
          </p:cNvSpPr>
          <p:nvPr>
            <p:ph type="title" idx="2"/>
          </p:nvPr>
        </p:nvSpPr>
        <p:spPr>
          <a:xfrm>
            <a:off x="453825" y="794421"/>
            <a:ext cx="7949100" cy="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 panose="020B0606030504020204"/>
              <a:buNone/>
              <a:defRPr sz="1800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 panose="020B0606030504020204"/>
              <a:buNone/>
              <a:defRPr sz="1800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 panose="020B0606030504020204"/>
              <a:buNone/>
              <a:defRPr sz="1800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 panose="020B0606030504020204"/>
              <a:buNone/>
              <a:defRPr sz="1800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 panose="020B0606030504020204"/>
              <a:buNone/>
              <a:defRPr sz="1800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 panose="020B0606030504020204"/>
              <a:buNone/>
              <a:defRPr sz="1800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 panose="020B0606030504020204"/>
              <a:buNone/>
              <a:defRPr sz="1800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 panose="020B0606030504020204"/>
              <a:buNone/>
              <a:defRPr sz="1800">
                <a:solidFill>
                  <a:schemeClr val="lt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grpSp>
        <p:nvGrpSpPr>
          <p:cNvPr id="260" name="Google Shape;260;p37"/>
          <p:cNvGrpSpPr/>
          <p:nvPr/>
        </p:nvGrpSpPr>
        <p:grpSpPr>
          <a:xfrm>
            <a:off x="87650" y="4695376"/>
            <a:ext cx="1029351" cy="367502"/>
            <a:chOff x="7543800" y="-19200"/>
            <a:chExt cx="1604100" cy="572700"/>
          </a:xfrm>
        </p:grpSpPr>
        <p:sp>
          <p:nvSpPr>
            <p:cNvPr id="261" name="Google Shape;261;p37"/>
            <p:cNvSpPr/>
            <p:nvPr/>
          </p:nvSpPr>
          <p:spPr>
            <a:xfrm>
              <a:off x="7543800" y="-19200"/>
              <a:ext cx="1604100" cy="572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262" name="Google Shape;262;p37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7626156" y="42058"/>
              <a:ext cx="1477473" cy="450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3" name="Google Shape;263;p37"/>
          <p:cNvSpPr txBox="1">
            <a:spLocks noGrp="1"/>
          </p:cNvSpPr>
          <p:nvPr>
            <p:ph type="sldNum" idx="3"/>
          </p:nvPr>
        </p:nvSpPr>
        <p:spPr>
          <a:xfrm>
            <a:off x="7448950" y="4782749"/>
            <a:ext cx="12342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600" i="1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buNone/>
              <a:defRPr sz="600" i="1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buNone/>
              <a:defRPr sz="600" i="1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buNone/>
              <a:defRPr sz="600" i="1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buNone/>
              <a:defRPr sz="600" i="1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buNone/>
              <a:defRPr sz="600" i="1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buNone/>
              <a:defRPr sz="600" i="1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buNone/>
              <a:defRPr sz="600" i="1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buNone/>
              <a:defRPr sz="600" i="1">
                <a:solidFill>
                  <a:schemeClr val="lt2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r>
              <a:rPr lang="en-US"/>
              <a:t>©2022 ClickHouse Inc., Confidential &amp; Proprietary</a:t>
            </a:r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blank">
  <p:cSld name="Big blank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800"/>
              <a:buFont typeface="Inter"/>
              <a:buChar char="●"/>
              <a:defRPr sz="18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Font typeface="Inter Medium"/>
              <a:buChar char="○"/>
              <a:defRPr>
                <a:solidFill>
                  <a:srgbClr val="41414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Char char="○"/>
              <a:defRPr>
                <a:solidFill>
                  <a:srgbClr val="41414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○"/>
              <a:defRPr>
                <a:solidFill>
                  <a:srgbClr val="41414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9pPr>
          </a:lstStyle>
          <a:p/>
        </p:txBody>
      </p:sp>
      <p:pic>
        <p:nvPicPr>
          <p:cNvPr id="267" name="Google Shape;267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697575" y="4703550"/>
            <a:ext cx="349200" cy="3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9122" y="4680164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1" name="Google Shape;891;p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92" name="Google Shape;892;p1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2807-7005-CF4C-9EE3-831EED0E37A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D9A8-0C4B-9F4D-AB40-05275BF5DC7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ONE_COLUMN_TEXT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83" name="Google Shape;83;p11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84" name="Google Shape;84;p11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85" name="Google Shape;85;p11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89122" y="468016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1"/>
            <p:cNvSpPr/>
            <p:nvPr/>
          </p:nvSpPr>
          <p:spPr>
            <a:xfrm>
              <a:off x="0" y="4679425"/>
              <a:ext cx="4541925" cy="4623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-11800" y="4745875"/>
            <a:ext cx="5487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lvl="0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heavy slide 2 columns">
  <p:cSld name="ONE_COLUMN_TEXT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380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800"/>
              <a:buFont typeface="Inter"/>
              <a:buChar char="●"/>
              <a:defRPr sz="18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Font typeface="Inter Medium"/>
              <a:buChar char="○"/>
              <a:defRPr>
                <a:solidFill>
                  <a:srgbClr val="41414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Char char="○"/>
              <a:defRPr>
                <a:solidFill>
                  <a:srgbClr val="41414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○"/>
              <a:defRPr>
                <a:solidFill>
                  <a:srgbClr val="41414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9pPr>
          </a:lstStyle>
          <a:p/>
        </p:txBody>
      </p:sp>
      <p:grpSp>
        <p:nvGrpSpPr>
          <p:cNvPr id="57" name="Google Shape;57;p8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58" name="Google Shape;58;p8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59" name="Google Shape;59;p8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89122" y="468016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8"/>
            <p:cNvSpPr/>
            <p:nvPr/>
          </p:nvSpPr>
          <p:spPr>
            <a:xfrm>
              <a:off x="0" y="4680175"/>
              <a:ext cx="4541925" cy="46155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1" name="Google Shape;61;p8"/>
          <p:cNvSpPr txBox="1">
            <a:spLocks noGrp="1"/>
          </p:cNvSpPr>
          <p:nvPr>
            <p:ph type="body" idx="2"/>
          </p:nvPr>
        </p:nvSpPr>
        <p:spPr>
          <a:xfrm>
            <a:off x="4578900" y="1076275"/>
            <a:ext cx="380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800"/>
              <a:buFont typeface="Inter"/>
              <a:buChar char="●"/>
              <a:defRPr sz="18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Font typeface="Inter Medium"/>
              <a:buChar char="○"/>
              <a:defRPr>
                <a:solidFill>
                  <a:srgbClr val="41414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Char char="○"/>
              <a:defRPr>
                <a:solidFill>
                  <a:srgbClr val="41414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○"/>
              <a:defRPr>
                <a:solidFill>
                  <a:srgbClr val="41414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9pPr>
          </a:lstStyle>
          <a:p/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-11800" y="4745875"/>
            <a:ext cx="5487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lvl="0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heavy slide 2 columns (dark mode)">
  <p:cSld name="ONE_COLUMN_TEXT_2_1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Inter ExtraBold"/>
              <a:buNone/>
              <a:defRPr sz="26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380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4" name="Google Shape;74;p10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75" name="Google Shape;75;p10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76" name="Google Shape;76;p1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89122" y="468016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0"/>
            <p:cNvSpPr/>
            <p:nvPr/>
          </p:nvSpPr>
          <p:spPr>
            <a:xfrm>
              <a:off x="0" y="4686300"/>
              <a:ext cx="4541925" cy="4572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8" name="Google Shape;78;p10"/>
          <p:cNvSpPr txBox="1">
            <a:spLocks noGrp="1"/>
          </p:cNvSpPr>
          <p:nvPr>
            <p:ph type="body" idx="2"/>
          </p:nvPr>
        </p:nvSpPr>
        <p:spPr>
          <a:xfrm>
            <a:off x="4578900" y="1076275"/>
            <a:ext cx="380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Char char="○"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 rtl="0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buNone/>
              <a:defRPr sz="13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3"/>
          </p:nvPr>
        </p:nvSpPr>
        <p:spPr>
          <a:xfrm>
            <a:off x="-11800" y="4745875"/>
            <a:ext cx="5487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lvl="0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ONE_COLUMN_TEXT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83" name="Google Shape;83;p11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84" name="Google Shape;84;p11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85" name="Google Shape;85;p11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89122" y="468016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1"/>
            <p:cNvSpPr/>
            <p:nvPr/>
          </p:nvSpPr>
          <p:spPr>
            <a:xfrm>
              <a:off x="0" y="4679425"/>
              <a:ext cx="4541925" cy="4623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-11800" y="4745875"/>
            <a:ext cx="5487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lvl="0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(dark mode)">
  <p:cSld name="ONE_COLUMN_TEXT_1_1"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Inter ExtraBold"/>
              <a:buNone/>
              <a:defRPr sz="26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90" name="Google Shape;90;p12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91" name="Google Shape;91;p12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92" name="Google Shape;92;p12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89122" y="4680164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2"/>
            <p:cNvSpPr/>
            <p:nvPr/>
          </p:nvSpPr>
          <p:spPr>
            <a:xfrm>
              <a:off x="0" y="4686300"/>
              <a:ext cx="4541925" cy="457200"/>
            </a:xfrm>
            <a:prstGeom prst="flowChartManualInput">
              <a:avLst/>
            </a:prstGeom>
            <a:solidFill>
              <a:srgbClr val="FBFF56"/>
            </a:solidFill>
            <a:ln w="9525" cap="flat" cmpd="sng">
              <a:solidFill>
                <a:srgbClr val="FBFF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-11800" y="4745875"/>
            <a:ext cx="5487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lvl1pPr lvl="0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 rtl="0">
              <a:buNone/>
              <a:defRPr sz="1200">
                <a:solidFill>
                  <a:srgbClr val="808080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less text heavy">
  <p:cSld name="MAIN_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543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43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800"/>
              <a:buFont typeface="Inter"/>
              <a:buChar char="●"/>
              <a:defRPr sz="18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Font typeface="Inter Medium"/>
              <a:buChar char="○"/>
              <a:defRPr>
                <a:solidFill>
                  <a:srgbClr val="41414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400"/>
              <a:buChar char="○"/>
              <a:defRPr>
                <a:solidFill>
                  <a:srgbClr val="41414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●"/>
              <a:defRPr>
                <a:solidFill>
                  <a:srgbClr val="41414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○"/>
              <a:defRPr>
                <a:solidFill>
                  <a:srgbClr val="41414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9pPr>
          </a:lstStyle>
          <a:p/>
        </p:txBody>
      </p:sp>
      <p:grpSp>
        <p:nvGrpSpPr>
          <p:cNvPr id="98" name="Google Shape;98;p13"/>
          <p:cNvGrpSpPr/>
          <p:nvPr/>
        </p:nvGrpSpPr>
        <p:grpSpPr>
          <a:xfrm>
            <a:off x="5768350" y="5775"/>
            <a:ext cx="3384650" cy="5131950"/>
            <a:chOff x="5768350" y="5775"/>
            <a:chExt cx="3384650" cy="5131950"/>
          </a:xfrm>
        </p:grpSpPr>
        <p:sp>
          <p:nvSpPr>
            <p:cNvPr id="99" name="Google Shape;99;p13"/>
            <p:cNvSpPr/>
            <p:nvPr/>
          </p:nvSpPr>
          <p:spPr>
            <a:xfrm rot="-5400000" flipH="1">
              <a:off x="4894700" y="879425"/>
              <a:ext cx="5131950" cy="3384650"/>
            </a:xfrm>
            <a:prstGeom prst="flowChartManualInput">
              <a:avLst/>
            </a:prstGeom>
            <a:solidFill>
              <a:srgbClr val="FBFF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00" name="Google Shape;100;p13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697650" y="4703624"/>
              <a:ext cx="349050" cy="349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9" Type="http://schemas.openxmlformats.org/officeDocument/2006/relationships/theme" Target="../theme/theme2.xml"/><Relationship Id="rId28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ExtraBold"/>
              <a:buNone/>
              <a:defRPr sz="28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Font typeface="Inter"/>
              <a:buChar char="●"/>
              <a:defRPr sz="1800">
                <a:solidFill>
                  <a:srgbClr val="1E1E1E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Inter Medium"/>
              <a:buChar char="○"/>
              <a:defRPr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Inter Medium"/>
              <a:buChar char="■"/>
              <a:defRPr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Inter Medium"/>
              <a:buChar char="●"/>
              <a:defRPr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Inter Medium"/>
              <a:buChar char="○"/>
              <a:defRPr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Inter Medium"/>
              <a:buChar char="■"/>
              <a:defRPr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Inter Medium"/>
              <a:buChar char="●"/>
              <a:defRPr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Inter Medium"/>
              <a:buChar char="○"/>
              <a:defRPr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Inter Medium"/>
              <a:buChar char="■"/>
              <a:defRPr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ExtraBold"/>
              <a:buNone/>
              <a:defRPr sz="28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Font typeface="Inter"/>
              <a:buChar char="●"/>
              <a:defRPr sz="1800">
                <a:solidFill>
                  <a:srgbClr val="1E1E1E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Inter Medium"/>
              <a:buChar char="○"/>
              <a:defRPr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Inter Medium"/>
              <a:buChar char="■"/>
              <a:defRPr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Inter Medium"/>
              <a:buChar char="●"/>
              <a:defRPr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Inter Medium"/>
              <a:buChar char="○"/>
              <a:defRPr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Inter Medium"/>
              <a:buChar char="■"/>
              <a:defRPr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Inter Medium"/>
              <a:buChar char="●"/>
              <a:defRPr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Inter Medium"/>
              <a:buChar char="○"/>
              <a:defRPr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Inter Medium"/>
              <a:buChar char="■"/>
              <a:defRPr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0" y="4749150"/>
            <a:ext cx="54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3"/>
          <p:cNvSpPr txBox="1">
            <a:spLocks noGrp="1"/>
          </p:cNvSpPr>
          <p:nvPr>
            <p:ph type="title" idx="2"/>
          </p:nvPr>
        </p:nvSpPr>
        <p:spPr>
          <a:xfrm>
            <a:off x="448775" y="4297300"/>
            <a:ext cx="1776300" cy="523200"/>
          </a:xfrm>
          <a:prstGeom prst="rect">
            <a:avLst/>
          </a:prstGeom>
        </p:spPr>
        <p:txBody>
          <a:bodyPr spcFirstLastPara="1" wrap="square" lIns="144000" tIns="91425" rIns="144000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Sep, 202</a:t>
            </a:r>
            <a:r>
              <a:rPr lang="en-US" altLang="zh-CN" dirty="0"/>
              <a:t>5</a:t>
            </a:r>
            <a:endParaRPr dirty="0"/>
          </a:p>
        </p:txBody>
      </p:sp>
      <p:sp>
        <p:nvSpPr>
          <p:cNvPr id="527" name="Google Shape;527;p73"/>
          <p:cNvSpPr txBox="1"/>
          <p:nvPr/>
        </p:nvSpPr>
        <p:spPr>
          <a:xfrm>
            <a:off x="448775" y="439775"/>
            <a:ext cx="82761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47500" lnSpcReduction="20000"/>
          </a:bodyPr>
          <a:lstStyle/>
          <a:p>
            <a:br>
              <a:rPr kumimoji="1" lang="en-US" altLang="zh-CN" sz="6600" b="1" dirty="0">
                <a:solidFill>
                  <a:schemeClr val="bg1"/>
                </a:solidFill>
              </a:rPr>
            </a:br>
            <a:br>
              <a:rPr kumimoji="1" lang="en-US" altLang="zh-CN" sz="6600" b="1" dirty="0">
                <a:solidFill>
                  <a:schemeClr val="bg1"/>
                </a:solidFill>
              </a:rPr>
            </a:br>
            <a:r>
              <a:rPr kumimoji="1" lang="en-US" altLang="zh-CN" sz="6600" b="1" dirty="0" err="1">
                <a:solidFill>
                  <a:schemeClr val="bg1"/>
                </a:solidFill>
              </a:rPr>
              <a:t>ClickHouse NEW JSON Type</a:t>
            </a:r>
            <a:br>
              <a:rPr kumimoji="1" lang="en-US" altLang="zh-CN" sz="6600" b="1" dirty="0">
                <a:solidFill>
                  <a:schemeClr val="bg1"/>
                </a:solidFill>
              </a:rPr>
            </a:br>
            <a:br>
              <a:rPr kumimoji="1" lang="en-US" altLang="zh-CN" sz="6600" b="1" dirty="0">
                <a:solidFill>
                  <a:schemeClr val="bg1"/>
                </a:solidFill>
              </a:rPr>
            </a:br>
            <a:endParaRPr sz="4000" b="1" dirty="0">
              <a:solidFill>
                <a:schemeClr val="bg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43"/>
          <p:cNvSpPr txBox="1">
            <a:spLocks noGrp="1"/>
          </p:cNvSpPr>
          <p:nvPr>
            <p:ph type="ctrTitle"/>
          </p:nvPr>
        </p:nvSpPr>
        <p:spPr>
          <a:xfrm>
            <a:off x="451099" y="820775"/>
            <a:ext cx="8875781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  <a:sym typeface="+mn-ea"/>
              </a:rPr>
              <a:t>ClickHouse</a:t>
            </a:r>
            <a:r>
              <a:rPr kumimoji="1" lang="zh-CN" altLang="en-US" dirty="0">
                <a:solidFill>
                  <a:schemeClr val="accent2"/>
                </a:solidFill>
                <a:sym typeface="+mn-ea"/>
              </a:rPr>
              <a:t>新的</a:t>
            </a:r>
            <a:r>
              <a:rPr kumimoji="1" lang="en-US" altLang="zh-CN" dirty="0">
                <a:solidFill>
                  <a:schemeClr val="accent2"/>
                </a:solidFill>
                <a:sym typeface="+mn-ea"/>
              </a:rPr>
              <a:t>JSON Type</a:t>
            </a:r>
            <a:r>
              <a:rPr kumimoji="1" lang="zh-CN" altLang="en-US" dirty="0">
                <a:solidFill>
                  <a:schemeClr val="accent2"/>
                </a:solidFill>
                <a:sym typeface="+mn-ea"/>
              </a:rPr>
              <a:t>实现与使用</a:t>
            </a:r>
            <a:endParaRPr kumimoji="1" lang="zh-CN" altLang="en-US" dirty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347980"/>
            <a:ext cx="7103110" cy="3558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从</a:t>
            </a:r>
            <a:r>
              <a:rPr lang="en-US" altLang="zh-CN" sz="2000"/>
              <a:t>Object(‘json’)</a:t>
            </a:r>
            <a:r>
              <a:rPr lang="zh-CN" altLang="en-US" sz="2000"/>
              <a:t>开始</a:t>
            </a:r>
            <a:endParaRPr lang="en-US" altLang="zh-CN" sz="2000"/>
          </a:p>
          <a:p>
            <a:endParaRPr lang="zh-CN" altLang="en-US" sz="16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49325"/>
            <a:ext cx="9144000" cy="22498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26110" y="347980"/>
            <a:ext cx="7103110" cy="3558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>
                <a:sym typeface="+mn-ea"/>
              </a:rPr>
              <a:t>1. SubColumn</a:t>
            </a:r>
            <a:r>
              <a:rPr lang="zh-CN" altLang="en-US" sz="1600">
                <a:sym typeface="+mn-ea"/>
              </a:rPr>
              <a:t>就是一个普通类型的列</a:t>
            </a:r>
            <a:r>
              <a:rPr lang="en-US" altLang="zh-CN" sz="1600">
                <a:sym typeface="+mn-ea"/>
              </a:rPr>
              <a:t>(ColumnInt64, ColumnString...)</a:t>
            </a:r>
            <a:endParaRPr lang="en-US" altLang="zh-CN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2. SubColumnTree</a:t>
            </a:r>
            <a:r>
              <a:rPr lang="zh-CN" altLang="en-US" sz="1600">
                <a:sym typeface="+mn-ea"/>
              </a:rPr>
              <a:t>是一个类似</a:t>
            </a:r>
            <a:r>
              <a:rPr lang="en-US" altLang="zh-CN" sz="1600">
                <a:sym typeface="+mn-ea"/>
              </a:rPr>
              <a:t>T</a:t>
            </a:r>
            <a:r>
              <a:rPr lang="en-US" altLang="zh-CN" sz="1600">
                <a:sym typeface="+mn-ea"/>
              </a:rPr>
              <a:t>rie</a:t>
            </a:r>
            <a:r>
              <a:rPr lang="zh-CN" altLang="en-US" sz="1600">
                <a:sym typeface="+mn-ea"/>
              </a:rPr>
              <a:t>的前缀树</a:t>
            </a:r>
            <a:r>
              <a:rPr lang="en-US" altLang="zh-CN" sz="1600">
                <a:sym typeface="+mn-ea"/>
              </a:rPr>
              <a:t>，</a:t>
            </a:r>
            <a:r>
              <a:rPr lang="zh-CN" altLang="en-US" sz="1600">
                <a:sym typeface="+mn-ea"/>
              </a:rPr>
              <a:t>将相同</a:t>
            </a:r>
            <a:r>
              <a:rPr lang="en-US" altLang="zh-CN" sz="1600">
                <a:sym typeface="+mn-ea"/>
              </a:rPr>
              <a:t>JSON path</a:t>
            </a:r>
            <a:r>
              <a:rPr lang="zh-CN" altLang="en-US" sz="1600">
                <a:sym typeface="+mn-ea"/>
              </a:rPr>
              <a:t>的数据合并到一个</a:t>
            </a:r>
            <a:r>
              <a:rPr lang="en-US" altLang="zh-CN" sz="1600">
                <a:sym typeface="+mn-ea"/>
              </a:rPr>
              <a:t>Node</a:t>
            </a:r>
            <a:r>
              <a:rPr lang="zh-CN" altLang="en-US" sz="1600">
                <a:sym typeface="+mn-ea"/>
              </a:rPr>
              <a:t>上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3. </a:t>
            </a:r>
            <a:r>
              <a:rPr lang="zh-CN" altLang="en-US" sz="1600">
                <a:sym typeface="+mn-ea"/>
              </a:rPr>
              <a:t>相同</a:t>
            </a:r>
            <a:r>
              <a:rPr lang="en-US" altLang="zh-CN" sz="1600">
                <a:sym typeface="+mn-ea"/>
              </a:rPr>
              <a:t>JSON path</a:t>
            </a:r>
            <a:r>
              <a:rPr lang="zh-CN" altLang="en-US" sz="1600">
                <a:sym typeface="+mn-ea"/>
              </a:rPr>
              <a:t>可能存在不</a:t>
            </a:r>
            <a:r>
              <a:rPr lang="zh-CN" altLang="en-US" sz="1600">
                <a:sym typeface="+mn-ea"/>
              </a:rPr>
              <a:t>同的数据类型</a:t>
            </a:r>
            <a:r>
              <a:rPr lang="en-US" altLang="zh-CN" sz="1600">
                <a:sym typeface="+mn-ea"/>
              </a:rPr>
              <a:t>，</a:t>
            </a:r>
            <a:r>
              <a:rPr lang="zh-CN" altLang="en-US" sz="1600">
                <a:sym typeface="+mn-ea"/>
              </a:rPr>
              <a:t>这里会计算出一个最小公共类型来作为该</a:t>
            </a:r>
            <a:r>
              <a:rPr lang="en-US" altLang="zh-CN" sz="1600">
                <a:sym typeface="+mn-ea"/>
              </a:rPr>
              <a:t>JSON path</a:t>
            </a:r>
            <a:r>
              <a:rPr lang="zh-CN" altLang="en-US" sz="1600">
                <a:sym typeface="+mn-ea"/>
              </a:rPr>
              <a:t>最终的</a:t>
            </a:r>
            <a:r>
              <a:rPr lang="en-US" altLang="zh-CN" sz="1600">
                <a:sym typeface="+mn-ea"/>
              </a:rPr>
              <a:t>SubColumn</a:t>
            </a:r>
            <a:r>
              <a:rPr lang="zh-CN" altLang="en-US" sz="1600">
                <a:sym typeface="+mn-ea"/>
              </a:rPr>
              <a:t>类型</a:t>
            </a:r>
            <a:r>
              <a:rPr lang="en-US" altLang="zh-CN" sz="1600">
                <a:sym typeface="+mn-ea"/>
              </a:rPr>
              <a:t>(</a:t>
            </a:r>
            <a:r>
              <a:rPr lang="zh-CN" altLang="en-US" sz="1600">
                <a:sym typeface="+mn-ea"/>
              </a:rPr>
              <a:t>如</a:t>
            </a:r>
            <a:r>
              <a:rPr lang="en-US" altLang="zh-CN" sz="1600">
                <a:sym typeface="+mn-ea"/>
              </a:rPr>
              <a:t>Int32, Float64, </a:t>
            </a:r>
            <a:r>
              <a:rPr lang="zh-CN" altLang="en-US" sz="1600">
                <a:sym typeface="+mn-ea"/>
              </a:rPr>
              <a:t>最终会用</a:t>
            </a:r>
            <a:r>
              <a:rPr lang="en-US" altLang="zh-CN" sz="1600">
                <a:sym typeface="+mn-ea"/>
              </a:rPr>
              <a:t>Float64</a:t>
            </a:r>
            <a:r>
              <a:rPr lang="zh-CN" altLang="en-US" sz="1600">
                <a:sym typeface="+mn-ea"/>
              </a:rPr>
              <a:t>来表示</a:t>
            </a:r>
            <a:r>
              <a:rPr lang="en-US" altLang="zh-CN" sz="1600">
                <a:sym typeface="+mn-ea"/>
              </a:rPr>
              <a:t>)</a:t>
            </a:r>
            <a:endParaRPr lang="en-US" altLang="zh-CN" sz="16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JSON_05_8c3f9a39b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93190"/>
            <a:ext cx="9144000" cy="23571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6110" y="347980"/>
            <a:ext cx="7103110" cy="3558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稀疏场景下的文件和存储膨胀问题</a:t>
            </a:r>
            <a:r>
              <a:rPr lang="en-US" altLang="zh-CN" sz="1600">
                <a:sym typeface="+mn-ea"/>
              </a:rPr>
              <a:t>: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每个</a:t>
            </a:r>
            <a:r>
              <a:rPr lang="en-US" altLang="zh-CN" sz="1600">
                <a:sym typeface="+mn-ea"/>
              </a:rPr>
              <a:t>JSON path</a:t>
            </a:r>
            <a:r>
              <a:rPr lang="zh-CN" altLang="en-US" sz="1600">
                <a:sym typeface="+mn-ea"/>
              </a:rPr>
              <a:t>都产生了一个文件</a:t>
            </a:r>
            <a:r>
              <a:rPr lang="en-US" altLang="zh-CN" sz="1600">
                <a:sym typeface="+mn-ea"/>
              </a:rPr>
              <a:t>，</a:t>
            </a:r>
            <a:r>
              <a:rPr lang="zh-CN" altLang="en-US" sz="1600">
                <a:sym typeface="+mn-ea"/>
              </a:rPr>
              <a:t>并且每个文件都会存储大量</a:t>
            </a:r>
            <a:r>
              <a:rPr lang="en-US" altLang="zh-CN" sz="1600">
                <a:sym typeface="+mn-ea"/>
              </a:rPr>
              <a:t>Null</a:t>
            </a:r>
            <a:r>
              <a:rPr lang="zh-CN" altLang="en-US" sz="1600">
                <a:sym typeface="+mn-ea"/>
              </a:rPr>
              <a:t>值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626110" y="347980"/>
            <a:ext cx="7103110" cy="3558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相同</a:t>
            </a:r>
            <a:r>
              <a:rPr lang="en-US" altLang="zh-CN" sz="1600">
                <a:sym typeface="+mn-ea"/>
              </a:rPr>
              <a:t>JSON path</a:t>
            </a:r>
            <a:r>
              <a:rPr lang="zh-CN" altLang="en-US" sz="1600">
                <a:sym typeface="+mn-ea"/>
              </a:rPr>
              <a:t>类型变更过大导致最小公共类型转变带来的存储</a:t>
            </a:r>
            <a:r>
              <a:rPr lang="zh-CN" altLang="en-US" sz="1600">
                <a:sym typeface="+mn-ea"/>
              </a:rPr>
              <a:t>膨胀</a:t>
            </a:r>
            <a:endParaRPr lang="zh-CN" altLang="en-US" sz="16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9680" y="713105"/>
            <a:ext cx="3517900" cy="39427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85290"/>
            <a:ext cx="9144000" cy="17729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6110" y="347980"/>
            <a:ext cx="7103110" cy="3558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相同</a:t>
            </a:r>
            <a:r>
              <a:rPr lang="en-US" altLang="zh-CN" sz="1600">
                <a:sym typeface="+mn-ea"/>
              </a:rPr>
              <a:t>JSON path</a:t>
            </a:r>
            <a:r>
              <a:rPr lang="zh-CN" altLang="en-US" sz="1600">
                <a:sym typeface="+mn-ea"/>
              </a:rPr>
              <a:t>类型变更过大导致无法确认最小公共类型带来的</a:t>
            </a:r>
            <a:r>
              <a:rPr lang="zh-CN" altLang="en-US" sz="1600">
                <a:sym typeface="+mn-ea"/>
              </a:rPr>
              <a:t>异常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6110" y="347980"/>
            <a:ext cx="7103110" cy="3558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ym typeface="+mn-ea"/>
              </a:rPr>
              <a:t>New JSON Type</a:t>
            </a:r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r>
              <a:rPr lang="en-US" altLang="zh-CN" sz="1600">
                <a:sym typeface="+mn-ea"/>
              </a:rPr>
              <a:t>1. </a:t>
            </a:r>
            <a:r>
              <a:rPr lang="zh-CN" altLang="en-US" sz="1600">
                <a:sym typeface="+mn-ea"/>
              </a:rPr>
              <a:t>实现</a:t>
            </a:r>
            <a:r>
              <a:rPr lang="en-US" altLang="zh-CN" sz="1600">
                <a:sym typeface="+mn-ea"/>
              </a:rPr>
              <a:t>Variant</a:t>
            </a:r>
            <a:r>
              <a:rPr lang="zh-CN" altLang="en-US" sz="1600">
                <a:sym typeface="+mn-ea"/>
              </a:rPr>
              <a:t>类型</a:t>
            </a:r>
            <a:r>
              <a:rPr lang="en-US" altLang="zh-CN" sz="1600">
                <a:sym typeface="+mn-ea"/>
              </a:rPr>
              <a:t>，</a:t>
            </a:r>
            <a:r>
              <a:rPr lang="zh-CN" altLang="en-US" sz="1600">
                <a:sym typeface="+mn-ea"/>
              </a:rPr>
              <a:t>支持了对于不</a:t>
            </a:r>
            <a:r>
              <a:rPr lang="zh-CN" altLang="en-US" sz="1600">
                <a:sym typeface="+mn-ea"/>
              </a:rPr>
              <a:t>同类型的稠密化存储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2. </a:t>
            </a:r>
            <a:r>
              <a:rPr lang="zh-CN" altLang="en-US" sz="1600">
                <a:sym typeface="+mn-ea"/>
              </a:rPr>
              <a:t>基于</a:t>
            </a:r>
            <a:r>
              <a:rPr lang="en-US" altLang="zh-CN" sz="1600">
                <a:sym typeface="+mn-ea"/>
              </a:rPr>
              <a:t>Variant</a:t>
            </a:r>
            <a:r>
              <a:rPr lang="zh-CN" altLang="en-US" sz="1600">
                <a:sym typeface="+mn-ea"/>
              </a:rPr>
              <a:t>类型实现了</a:t>
            </a:r>
            <a:r>
              <a:rPr lang="en-US" altLang="zh-CN" sz="1600">
                <a:sym typeface="+mn-ea"/>
              </a:rPr>
              <a:t>Dynamic</a:t>
            </a:r>
            <a:r>
              <a:rPr lang="zh-CN" altLang="en-US" sz="1600">
                <a:sym typeface="+mn-ea"/>
              </a:rPr>
              <a:t>类型</a:t>
            </a:r>
            <a:r>
              <a:rPr lang="en-US" altLang="zh-CN" sz="1600">
                <a:sym typeface="+mn-ea"/>
              </a:rPr>
              <a:t>，</a:t>
            </a:r>
            <a:r>
              <a:rPr lang="zh-CN" altLang="en-US" sz="1600">
                <a:sym typeface="+mn-ea"/>
              </a:rPr>
              <a:t>在</a:t>
            </a:r>
            <a:r>
              <a:rPr lang="en-US" altLang="zh-CN" sz="1600">
                <a:sym typeface="+mn-ea"/>
              </a:rPr>
              <a:t>Variant</a:t>
            </a:r>
            <a:r>
              <a:rPr lang="zh-CN" altLang="en-US" sz="1600">
                <a:sym typeface="+mn-ea"/>
              </a:rPr>
              <a:t>的基础上实现了无需手动指定可能类型的能力</a:t>
            </a:r>
            <a:r>
              <a:rPr lang="en-US" altLang="zh-CN" sz="1600">
                <a:sym typeface="+mn-ea"/>
              </a:rPr>
              <a:t>，</a:t>
            </a:r>
            <a:r>
              <a:rPr lang="zh-CN" altLang="en-US" sz="1600">
                <a:sym typeface="+mn-ea"/>
              </a:rPr>
              <a:t>以及</a:t>
            </a:r>
            <a:r>
              <a:rPr lang="en-US" altLang="zh-CN" sz="1600">
                <a:sym typeface="+mn-ea"/>
              </a:rPr>
              <a:t>SharedData</a:t>
            </a:r>
            <a:r>
              <a:rPr lang="zh-CN" altLang="en-US" sz="1600">
                <a:sym typeface="+mn-ea"/>
              </a:rPr>
              <a:t>的特性用于处理类型过于多样的</a:t>
            </a:r>
            <a:r>
              <a:rPr lang="zh-CN" altLang="en-US" sz="1600">
                <a:sym typeface="+mn-ea"/>
              </a:rPr>
              <a:t>场景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3. </a:t>
            </a:r>
            <a:r>
              <a:rPr lang="zh-CN" altLang="en-US" sz="1600">
                <a:sym typeface="+mn-ea"/>
              </a:rPr>
              <a:t>基于</a:t>
            </a:r>
            <a:r>
              <a:rPr lang="en-US" altLang="zh-CN" sz="1600">
                <a:sym typeface="+mn-ea"/>
              </a:rPr>
              <a:t>Dynamic</a:t>
            </a:r>
            <a:r>
              <a:rPr lang="zh-CN" altLang="en-US" sz="1600">
                <a:sym typeface="+mn-ea"/>
              </a:rPr>
              <a:t>实现</a:t>
            </a:r>
            <a:r>
              <a:rPr lang="en-US" altLang="zh-CN" sz="1600">
                <a:sym typeface="+mn-ea"/>
              </a:rPr>
              <a:t>JSON</a:t>
            </a:r>
            <a:r>
              <a:rPr lang="zh-CN" altLang="en-US" sz="1600">
                <a:sym typeface="+mn-ea"/>
              </a:rPr>
              <a:t>类型</a:t>
            </a:r>
            <a:r>
              <a:rPr lang="en-US" altLang="zh-CN" sz="1600">
                <a:sym typeface="+mn-ea"/>
              </a:rPr>
              <a:t>，</a:t>
            </a:r>
            <a:r>
              <a:rPr lang="zh-CN" altLang="en-US" sz="1600">
                <a:sym typeface="+mn-ea"/>
              </a:rPr>
              <a:t>并且也实现了</a:t>
            </a:r>
            <a:r>
              <a:rPr lang="en-US" altLang="zh-CN" sz="1600">
                <a:sym typeface="+mn-ea"/>
              </a:rPr>
              <a:t>SharedData</a:t>
            </a:r>
            <a:r>
              <a:rPr lang="zh-CN" altLang="en-US" sz="1600">
                <a:sym typeface="+mn-ea"/>
              </a:rPr>
              <a:t>的特性用于处理</a:t>
            </a:r>
            <a:r>
              <a:rPr lang="en-US" altLang="zh-CN" sz="1600">
                <a:sym typeface="+mn-ea"/>
              </a:rPr>
              <a:t>JSON path</a:t>
            </a:r>
            <a:r>
              <a:rPr lang="zh-CN" altLang="en-US" sz="1600">
                <a:sym typeface="+mn-ea"/>
              </a:rPr>
              <a:t>过于稀疏的</a:t>
            </a:r>
            <a:r>
              <a:rPr lang="zh-CN" altLang="en-US" sz="1600">
                <a:sym typeface="+mn-ea"/>
              </a:rPr>
              <a:t>场景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221615"/>
            <a:ext cx="9144635" cy="3558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ym typeface="+mn-ea"/>
              </a:rPr>
              <a:t>Variant</a:t>
            </a:r>
            <a:r>
              <a:rPr lang="zh-CN" altLang="en-US" sz="2000">
                <a:sym typeface="+mn-ea"/>
              </a:rPr>
              <a:t>用法介绍</a:t>
            </a:r>
            <a:endParaRPr lang="en-US" altLang="zh-CN" sz="20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en-US" altLang="zh-CN" sz="16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pPr algn="r"/>
            <a:endParaRPr lang="en-US" altLang="zh-CN" sz="1000">
              <a:sym typeface="+mn-ea"/>
            </a:endParaRPr>
          </a:p>
          <a:p>
            <a:pPr algn="r"/>
            <a:endParaRPr lang="en-US" altLang="zh-CN" sz="1000">
              <a:sym typeface="+mn-ea"/>
            </a:endParaRPr>
          </a:p>
          <a:p>
            <a:pPr algn="r"/>
            <a:endParaRPr lang="en-US" altLang="zh-CN" sz="1000">
              <a:sym typeface="+mn-ea"/>
            </a:endParaRPr>
          </a:p>
          <a:p>
            <a:pPr algn="r"/>
            <a:endParaRPr lang="en-US" altLang="zh-CN" sz="1000">
              <a:sym typeface="+mn-ea"/>
            </a:endParaRPr>
          </a:p>
          <a:p>
            <a:pPr algn="r"/>
            <a:endParaRPr lang="en-US" altLang="zh-CN" sz="1000">
              <a:sym typeface="+mn-ea"/>
            </a:endParaRPr>
          </a:p>
          <a:p>
            <a:pPr algn="r"/>
            <a:endParaRPr lang="en-US" altLang="zh-CN" sz="1000">
              <a:sym typeface="+mn-ea"/>
            </a:endParaRPr>
          </a:p>
          <a:p>
            <a:pPr algn="r"/>
            <a:r>
              <a:rPr lang="en-US" altLang="zh-CN" sz="1000">
                <a:sym typeface="+mn-ea"/>
              </a:rPr>
              <a:t>https://clickhouse.com/docs/sql-reference/data-types/variant</a:t>
            </a:r>
            <a:endParaRPr lang="en-US" altLang="zh-CN" sz="1600">
              <a:sym typeface="+mn-ea"/>
            </a:endParaRPr>
          </a:p>
          <a:p>
            <a:endParaRPr lang="zh-CN" altLang="en-US" sz="160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36040"/>
            <a:ext cx="4379595" cy="17227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95" y="1336040"/>
            <a:ext cx="4763770" cy="25063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541010" y="229870"/>
            <a:ext cx="3602990" cy="4406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ym typeface="+mn-ea"/>
              </a:rPr>
              <a:t>Variant</a:t>
            </a:r>
            <a:endParaRPr lang="en-US" altLang="zh-CN" sz="20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1. discriminators(UInt8)</a:t>
            </a:r>
            <a:r>
              <a:rPr lang="zh-CN" altLang="en-US" sz="1600">
                <a:sym typeface="+mn-ea"/>
              </a:rPr>
              <a:t>存储当前行应该是子列里的哪个列</a:t>
            </a:r>
            <a:endParaRPr lang="zh-CN" altLang="en-US" sz="1600">
              <a:sym typeface="+mn-ea"/>
            </a:endParaRPr>
          </a:p>
          <a:p>
            <a:pPr algn="l"/>
            <a:endParaRPr lang="zh-CN" altLang="en-US" sz="1600">
              <a:sym typeface="+mn-ea"/>
            </a:endParaRPr>
          </a:p>
          <a:p>
            <a:pPr algn="l"/>
            <a:endParaRPr lang="zh-CN" altLang="en-US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2. offsets(UInt64)</a:t>
            </a:r>
            <a:r>
              <a:rPr lang="zh-CN" altLang="en-US" sz="1600">
                <a:sym typeface="+mn-ea"/>
              </a:rPr>
              <a:t>存储当前行对应的是某个子列的第几行</a:t>
            </a:r>
            <a:r>
              <a:rPr lang="en-US" altLang="zh-CN" sz="1600">
                <a:sym typeface="+mn-ea"/>
              </a:rPr>
              <a:t>，</a:t>
            </a:r>
            <a:r>
              <a:rPr lang="zh-CN" altLang="en-US" sz="1600">
                <a:sym typeface="+mn-ea"/>
              </a:rPr>
              <a:t>基于此各个列无需为了保证</a:t>
            </a:r>
            <a:r>
              <a:rPr lang="en-US" altLang="zh-CN" sz="1600">
                <a:sym typeface="+mn-ea"/>
              </a:rPr>
              <a:t>offset</a:t>
            </a:r>
            <a:r>
              <a:rPr lang="zh-CN" altLang="en-US" sz="1600">
                <a:sym typeface="+mn-ea"/>
              </a:rPr>
              <a:t>一致额外存储</a:t>
            </a:r>
            <a:r>
              <a:rPr lang="en-US" altLang="zh-CN" sz="1600">
                <a:sym typeface="+mn-ea"/>
              </a:rPr>
              <a:t>NULL</a:t>
            </a:r>
            <a:r>
              <a:rPr lang="zh-CN" altLang="en-US" sz="1600">
                <a:sym typeface="+mn-ea"/>
              </a:rPr>
              <a:t>值</a:t>
            </a:r>
            <a:endParaRPr lang="zh-CN" altLang="en-US" sz="1600">
              <a:sym typeface="+mn-ea"/>
            </a:endParaRPr>
          </a:p>
          <a:p>
            <a:pPr algn="l"/>
            <a:endParaRPr lang="zh-CN" altLang="en-US" sz="1600">
              <a:sym typeface="+mn-ea"/>
            </a:endParaRPr>
          </a:p>
          <a:p>
            <a:pPr algn="l"/>
            <a:endParaRPr lang="zh-CN" altLang="en-US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3. </a:t>
            </a:r>
            <a:r>
              <a:rPr lang="zh-CN" altLang="en-US" sz="1600">
                <a:sym typeface="+mn-ea"/>
              </a:rPr>
              <a:t>所有子列都是普通列</a:t>
            </a:r>
            <a:endParaRPr lang="en-US" altLang="zh-CN" sz="2000">
              <a:sym typeface="+mn-ea"/>
            </a:endParaRPr>
          </a:p>
          <a:p>
            <a:pPr algn="l"/>
            <a:endParaRPr lang="zh-CN" altLang="en-US" sz="1600">
              <a:sym typeface="+mn-ea"/>
            </a:endParaRPr>
          </a:p>
        </p:txBody>
      </p:sp>
      <p:pic>
        <p:nvPicPr>
          <p:cNvPr id="6" name="图片 5" descr="JSON_08_c04e3510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9870"/>
            <a:ext cx="5541010" cy="43414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221615"/>
            <a:ext cx="9144635" cy="3558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ym typeface="+mn-ea"/>
              </a:rPr>
              <a:t>Dynamic</a:t>
            </a:r>
            <a:r>
              <a:rPr lang="zh-CN" altLang="en-US" sz="2000">
                <a:sym typeface="+mn-ea"/>
              </a:rPr>
              <a:t>用法介绍</a:t>
            </a:r>
            <a:endParaRPr lang="en-US" altLang="zh-CN" sz="2000">
              <a:sym typeface="+mn-ea"/>
            </a:endParaRPr>
          </a:p>
          <a:p>
            <a:pPr algn="ctr"/>
            <a:endParaRPr lang="en-US" altLang="zh-CN" sz="1600">
              <a:sym typeface="+mn-ea"/>
            </a:endParaRPr>
          </a:p>
          <a:p>
            <a:pPr algn="ctr"/>
            <a:endParaRPr lang="en-US" altLang="zh-CN" sz="1600">
              <a:sym typeface="+mn-ea"/>
            </a:endParaRPr>
          </a:p>
          <a:p>
            <a:pPr algn="ctr"/>
            <a:endParaRPr lang="en-US" altLang="zh-CN" sz="1600">
              <a:sym typeface="+mn-ea"/>
            </a:endParaRPr>
          </a:p>
          <a:p>
            <a:pPr algn="ctr"/>
            <a:endParaRPr lang="en-US" altLang="zh-CN" sz="1600">
              <a:sym typeface="+mn-ea"/>
            </a:endParaRPr>
          </a:p>
          <a:p>
            <a:pPr algn="ctr"/>
            <a:endParaRPr lang="en-US" altLang="zh-CN" sz="1600">
              <a:sym typeface="+mn-ea"/>
            </a:endParaRPr>
          </a:p>
          <a:p>
            <a:pPr algn="ctr"/>
            <a:endParaRPr lang="en-US" altLang="zh-CN" sz="1600">
              <a:sym typeface="+mn-ea"/>
            </a:endParaRPr>
          </a:p>
          <a:p>
            <a:pPr algn="ctr"/>
            <a:endParaRPr lang="en-US" altLang="zh-CN" sz="1600">
              <a:sym typeface="+mn-ea"/>
            </a:endParaRPr>
          </a:p>
          <a:p>
            <a:pPr algn="ctr"/>
            <a:endParaRPr lang="en-US" altLang="zh-CN" sz="1600">
              <a:sym typeface="+mn-ea"/>
            </a:endParaRPr>
          </a:p>
          <a:p>
            <a:pPr algn="ctr"/>
            <a:endParaRPr lang="en-US" altLang="zh-CN" sz="1600">
              <a:sym typeface="+mn-ea"/>
            </a:endParaRPr>
          </a:p>
          <a:p>
            <a:pPr algn="ctr"/>
            <a:endParaRPr lang="en-US" altLang="zh-CN" sz="1600">
              <a:sym typeface="+mn-ea"/>
            </a:endParaRPr>
          </a:p>
          <a:p>
            <a:pPr algn="ctr"/>
            <a:endParaRPr lang="en-US" altLang="zh-CN" sz="1600">
              <a:sym typeface="+mn-ea"/>
            </a:endParaRPr>
          </a:p>
          <a:p>
            <a:pPr algn="ctr"/>
            <a:endParaRPr lang="en-US" altLang="zh-CN" sz="600">
              <a:sym typeface="+mn-ea"/>
            </a:endParaRPr>
          </a:p>
          <a:p>
            <a:pPr algn="ctr"/>
            <a:endParaRPr lang="en-US" altLang="zh-CN" sz="600">
              <a:sym typeface="+mn-ea"/>
            </a:endParaRPr>
          </a:p>
          <a:p>
            <a:pPr algn="ctr"/>
            <a:endParaRPr lang="en-US" altLang="zh-CN" sz="900">
              <a:sym typeface="+mn-ea"/>
            </a:endParaRPr>
          </a:p>
          <a:p>
            <a:pPr algn="r"/>
            <a:endParaRPr lang="en-US" altLang="zh-CN" sz="1000">
              <a:sym typeface="+mn-ea"/>
            </a:endParaRPr>
          </a:p>
          <a:p>
            <a:pPr algn="r"/>
            <a:endParaRPr lang="en-US" altLang="zh-CN" sz="1000">
              <a:sym typeface="+mn-ea"/>
            </a:endParaRPr>
          </a:p>
          <a:p>
            <a:pPr algn="r"/>
            <a:endParaRPr lang="en-US" altLang="zh-CN" sz="1000">
              <a:sym typeface="+mn-ea"/>
            </a:endParaRPr>
          </a:p>
          <a:p>
            <a:pPr algn="r"/>
            <a:endParaRPr lang="en-US" altLang="zh-CN" sz="1000">
              <a:sym typeface="+mn-ea"/>
            </a:endParaRPr>
          </a:p>
          <a:p>
            <a:pPr algn="r"/>
            <a:endParaRPr lang="en-US" altLang="zh-CN" sz="1000">
              <a:sym typeface="+mn-ea"/>
            </a:endParaRPr>
          </a:p>
          <a:p>
            <a:pPr algn="r"/>
            <a:r>
              <a:rPr lang="en-US" altLang="zh-CN" sz="1000">
                <a:sym typeface="+mn-ea"/>
              </a:rPr>
              <a:t>https://clickhouse.com/docs/sql-reference/data-types/dynamic</a:t>
            </a:r>
            <a:endParaRPr lang="en-US" altLang="zh-CN" sz="900">
              <a:sym typeface="+mn-ea"/>
            </a:endParaRPr>
          </a:p>
          <a:p>
            <a:pPr algn="ctr"/>
            <a:endParaRPr lang="zh-CN" altLang="en-US" sz="16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36930"/>
            <a:ext cx="5776595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0691" y="1100837"/>
            <a:ext cx="5476009" cy="57270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zh-CN" dirty="0"/>
              <a:t>ClickHouse</a:t>
            </a:r>
            <a:r>
              <a:rPr kumimoji="1" lang="zh-CN" altLang="en-US" dirty="0"/>
              <a:t>原有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存储</a:t>
            </a:r>
            <a:r>
              <a:rPr kumimoji="1" lang="zh-CN" altLang="en-US" dirty="0"/>
              <a:t>方案</a:t>
            </a:r>
            <a:endParaRPr kumimoji="1"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132609" y="1101437"/>
            <a:ext cx="862445" cy="5715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2410460" y="3362960"/>
            <a:ext cx="557784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 b="0" i="0" u="none" strike="noStrike" cap="none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sz="26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l"/>
            <a:r>
              <a:rPr kumimoji="1" lang="en-US" altLang="zh-CN" dirty="0"/>
              <a:t>ClickH</a:t>
            </a:r>
            <a:r>
              <a:rPr kumimoji="1" lang="en-US" altLang="zh-CN" dirty="0"/>
              <a:t>ouse</a:t>
            </a:r>
            <a:r>
              <a:rPr kumimoji="1" lang="zh-CN" altLang="en-US" dirty="0"/>
              <a:t>新的</a:t>
            </a:r>
            <a:r>
              <a:rPr kumimoji="1" lang="en-US" altLang="zh-CN" dirty="0"/>
              <a:t>JSON Type</a:t>
            </a:r>
            <a:r>
              <a:rPr kumimoji="1" lang="zh-CN" altLang="en-US" dirty="0"/>
              <a:t>实现与</a:t>
            </a:r>
            <a:r>
              <a:rPr kumimoji="1" lang="zh-CN" altLang="en-US" dirty="0"/>
              <a:t>使用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32609" y="3338485"/>
            <a:ext cx="862445" cy="5715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541010" y="478790"/>
            <a:ext cx="3602990" cy="3906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ym typeface="+mn-ea"/>
              </a:rPr>
              <a:t>Dynamic</a:t>
            </a:r>
            <a:endParaRPr lang="en-US" altLang="zh-CN" sz="20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1. </a:t>
            </a:r>
            <a:r>
              <a:rPr lang="zh-CN" altLang="en-US" sz="1600">
                <a:sym typeface="+mn-ea"/>
              </a:rPr>
              <a:t>底层存储靠</a:t>
            </a:r>
            <a:r>
              <a:rPr lang="en-US" altLang="zh-CN" sz="1600">
                <a:sym typeface="+mn-ea"/>
              </a:rPr>
              <a:t>Variant</a:t>
            </a:r>
            <a:r>
              <a:rPr lang="zh-CN" altLang="en-US" sz="1600">
                <a:sym typeface="+mn-ea"/>
              </a:rPr>
              <a:t>实现</a:t>
            </a:r>
            <a:endParaRPr lang="en-US" altLang="zh-CN" sz="1600">
              <a:sym typeface="+mn-ea"/>
            </a:endParaRPr>
          </a:p>
          <a:p>
            <a:pPr algn="l"/>
            <a:endParaRPr lang="en-US" altLang="zh-CN" sz="1600">
              <a:sym typeface="+mn-ea"/>
            </a:endParaRPr>
          </a:p>
          <a:p>
            <a:pPr algn="l"/>
            <a:endParaRPr lang="en-US" altLang="zh-CN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2. </a:t>
            </a:r>
            <a:r>
              <a:rPr lang="zh-CN" altLang="en-US" sz="1600">
                <a:sym typeface="+mn-ea"/>
              </a:rPr>
              <a:t>添加了</a:t>
            </a:r>
            <a:r>
              <a:rPr lang="en-US" altLang="zh-CN" sz="1600">
                <a:sym typeface="+mn-ea"/>
              </a:rPr>
              <a:t>dynamic_structure</a:t>
            </a:r>
            <a:r>
              <a:rPr lang="zh-CN" altLang="en-US" sz="1600">
                <a:sym typeface="+mn-ea"/>
              </a:rPr>
              <a:t>来描述每个</a:t>
            </a:r>
            <a:r>
              <a:rPr lang="en-US" altLang="zh-CN" sz="1600">
                <a:sym typeface="+mn-ea"/>
              </a:rPr>
              <a:t>part</a:t>
            </a:r>
            <a:r>
              <a:rPr lang="zh-CN" altLang="en-US" sz="1600">
                <a:sym typeface="+mn-ea"/>
              </a:rPr>
              <a:t>粒度的</a:t>
            </a:r>
            <a:r>
              <a:rPr lang="en-US" altLang="zh-CN" sz="1600">
                <a:sym typeface="+mn-ea"/>
              </a:rPr>
              <a:t>Dynamic</a:t>
            </a:r>
            <a:r>
              <a:rPr lang="zh-CN" altLang="en-US" sz="1600">
                <a:sym typeface="+mn-ea"/>
              </a:rPr>
              <a:t>列的类型</a:t>
            </a:r>
            <a:r>
              <a:rPr lang="zh-CN" altLang="en-US" sz="1600">
                <a:sym typeface="+mn-ea"/>
              </a:rPr>
              <a:t>信息</a:t>
            </a:r>
            <a:endParaRPr lang="zh-CN" altLang="en-US" sz="1600">
              <a:sym typeface="+mn-ea"/>
            </a:endParaRPr>
          </a:p>
          <a:p>
            <a:pPr algn="l"/>
            <a:endParaRPr lang="zh-CN" altLang="en-US" sz="1600">
              <a:sym typeface="+mn-ea"/>
            </a:endParaRPr>
          </a:p>
          <a:p>
            <a:pPr algn="l"/>
            <a:endParaRPr lang="zh-CN" altLang="en-US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3. </a:t>
            </a:r>
            <a:r>
              <a:rPr lang="zh-CN" altLang="en-US" sz="1600">
                <a:sym typeface="+mn-ea"/>
              </a:rPr>
              <a:t>在</a:t>
            </a:r>
            <a:r>
              <a:rPr lang="en-US" altLang="zh-CN" sz="1600">
                <a:sym typeface="+mn-ea"/>
              </a:rPr>
              <a:t>Variant</a:t>
            </a:r>
            <a:r>
              <a:rPr lang="zh-CN" altLang="en-US" sz="1600">
                <a:sym typeface="+mn-ea"/>
              </a:rPr>
              <a:t>中添加了一个</a:t>
            </a:r>
            <a:r>
              <a:rPr lang="en-US" altLang="zh-CN" sz="1600">
                <a:sym typeface="+mn-ea"/>
              </a:rPr>
              <a:t>SharedVariant</a:t>
            </a:r>
            <a:r>
              <a:rPr lang="zh-CN" altLang="en-US" sz="1600">
                <a:sym typeface="+mn-ea"/>
              </a:rPr>
              <a:t>的子列</a:t>
            </a:r>
            <a:r>
              <a:rPr lang="en-US" altLang="zh-CN" sz="1600">
                <a:sym typeface="+mn-ea"/>
              </a:rPr>
              <a:t>，</a:t>
            </a:r>
            <a:r>
              <a:rPr lang="zh-CN" altLang="en-US" sz="1600">
                <a:sym typeface="+mn-ea"/>
              </a:rPr>
              <a:t>用于存储所有超过</a:t>
            </a:r>
            <a:r>
              <a:rPr lang="en-US" altLang="zh-CN" sz="1600">
                <a:sym typeface="+mn-ea"/>
              </a:rPr>
              <a:t>max_types</a:t>
            </a:r>
            <a:r>
              <a:rPr lang="zh-CN" altLang="en-US" sz="1600">
                <a:sym typeface="+mn-ea"/>
              </a:rPr>
              <a:t>的类型的数据</a:t>
            </a:r>
            <a:r>
              <a:rPr lang="en-US" altLang="zh-CN" sz="1600">
                <a:sym typeface="+mn-ea"/>
              </a:rPr>
              <a:t>。</a:t>
            </a:r>
            <a:r>
              <a:rPr lang="en-US" altLang="zh-CN" sz="1600">
                <a:sym typeface="+mn-ea"/>
              </a:rPr>
              <a:t>SharedVariant</a:t>
            </a:r>
            <a:r>
              <a:rPr lang="zh-CN" altLang="en-US" sz="1600">
                <a:sym typeface="+mn-ea"/>
              </a:rPr>
              <a:t>实际存储是一个</a:t>
            </a:r>
            <a:r>
              <a:rPr lang="en-US" altLang="zh-CN" sz="1600">
                <a:sym typeface="+mn-ea"/>
              </a:rPr>
              <a:t>ColumnString，</a:t>
            </a:r>
            <a:r>
              <a:rPr lang="zh-CN" altLang="en-US" sz="1600">
                <a:sym typeface="+mn-ea"/>
              </a:rPr>
              <a:t>按照</a:t>
            </a:r>
            <a:r>
              <a:rPr lang="en-US" altLang="zh-CN" sz="1600">
                <a:sym typeface="+mn-ea"/>
              </a:rPr>
              <a:t>type+value</a:t>
            </a:r>
            <a:r>
              <a:rPr lang="zh-CN" altLang="en-US" sz="1600">
                <a:sym typeface="+mn-ea"/>
              </a:rPr>
              <a:t>的方式存储</a:t>
            </a:r>
            <a:r>
              <a:rPr lang="zh-CN" altLang="en-US" sz="1600">
                <a:sym typeface="+mn-ea"/>
              </a:rPr>
              <a:t>数据</a:t>
            </a:r>
            <a:endParaRPr lang="zh-CN" altLang="en-US" sz="1600">
              <a:sym typeface="+mn-ea"/>
            </a:endParaRPr>
          </a:p>
        </p:txBody>
      </p:sp>
      <p:pic>
        <p:nvPicPr>
          <p:cNvPr id="4" name="图片 3" descr="JSON_11_c3698916b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8790"/>
            <a:ext cx="5549900" cy="39065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JSON</a:t>
            </a:r>
            <a:r>
              <a:rPr lang="zh-CN" altLang="en-US"/>
              <a:t>用法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" y="941705"/>
            <a:ext cx="8983345" cy="19570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" y="3107690"/>
            <a:ext cx="8983345" cy="11322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99560" y="4239895"/>
            <a:ext cx="49644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/>
              <a:t>https://clickhouse.com/docs/sql-reference/data-types/newjson</a:t>
            </a:r>
            <a:endParaRPr lang="en-US" altLang="zh-CN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用法介绍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" y="894080"/>
            <a:ext cx="8990965" cy="1331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" y="2225675"/>
            <a:ext cx="8900795" cy="23253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JSON_13_846ce6ca7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530090" cy="4763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30090" y="0"/>
            <a:ext cx="4614545" cy="4762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ym typeface="+mn-ea"/>
              </a:rPr>
              <a:t>JSON</a:t>
            </a:r>
            <a:endParaRPr lang="en-US" altLang="zh-CN" sz="20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1. </a:t>
            </a:r>
            <a:r>
              <a:rPr lang="zh-CN" altLang="en-US" sz="1600">
                <a:sym typeface="+mn-ea"/>
              </a:rPr>
              <a:t>指定类型的</a:t>
            </a:r>
            <a:r>
              <a:rPr lang="en-US" altLang="zh-CN" sz="1600">
                <a:sym typeface="+mn-ea"/>
              </a:rPr>
              <a:t>JSON path</a:t>
            </a:r>
            <a:r>
              <a:rPr lang="zh-CN" altLang="en-US" sz="1600">
                <a:sym typeface="+mn-ea"/>
              </a:rPr>
              <a:t>存储为对应的数据类型的子</a:t>
            </a:r>
            <a:r>
              <a:rPr lang="zh-CN" altLang="en-US" sz="1600">
                <a:sym typeface="+mn-ea"/>
              </a:rPr>
              <a:t>列</a:t>
            </a:r>
            <a:endParaRPr lang="zh-CN" altLang="en-US" sz="1600">
              <a:sym typeface="+mn-ea"/>
            </a:endParaRPr>
          </a:p>
          <a:p>
            <a:pPr algn="l"/>
            <a:endParaRPr lang="zh-CN" altLang="en-US" sz="1600">
              <a:sym typeface="+mn-ea"/>
            </a:endParaRPr>
          </a:p>
          <a:p>
            <a:pPr algn="l"/>
            <a:endParaRPr lang="zh-CN" altLang="en-US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2. </a:t>
            </a:r>
            <a:r>
              <a:rPr lang="zh-CN" altLang="en-US" sz="1600">
                <a:sym typeface="+mn-ea"/>
              </a:rPr>
              <a:t>未指定类型的</a:t>
            </a:r>
            <a:r>
              <a:rPr lang="en-US" altLang="zh-CN" sz="1600">
                <a:sym typeface="+mn-ea"/>
              </a:rPr>
              <a:t>JSON path</a:t>
            </a:r>
            <a:r>
              <a:rPr lang="zh-CN" altLang="en-US" sz="1600">
                <a:sym typeface="+mn-ea"/>
              </a:rPr>
              <a:t>存储为</a:t>
            </a:r>
            <a:r>
              <a:rPr lang="en-US" altLang="zh-CN" sz="1600">
                <a:sym typeface="+mn-ea"/>
              </a:rPr>
              <a:t>Dynamic</a:t>
            </a:r>
            <a:r>
              <a:rPr lang="zh-CN" altLang="en-US" sz="1600">
                <a:sym typeface="+mn-ea"/>
              </a:rPr>
              <a:t>类型的子</a:t>
            </a:r>
            <a:r>
              <a:rPr lang="zh-CN" altLang="en-US" sz="1600">
                <a:sym typeface="+mn-ea"/>
              </a:rPr>
              <a:t>列</a:t>
            </a:r>
            <a:endParaRPr lang="zh-CN" altLang="en-US" sz="1600">
              <a:sym typeface="+mn-ea"/>
            </a:endParaRPr>
          </a:p>
          <a:p>
            <a:pPr algn="l"/>
            <a:endParaRPr lang="zh-CN" altLang="en-US" sz="1600">
              <a:sym typeface="+mn-ea"/>
            </a:endParaRPr>
          </a:p>
          <a:p>
            <a:pPr algn="l"/>
            <a:endParaRPr lang="zh-CN" altLang="en-US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3. </a:t>
            </a:r>
            <a:r>
              <a:rPr lang="zh-CN" altLang="en-US" sz="1600">
                <a:sym typeface="+mn-ea"/>
              </a:rPr>
              <a:t>用</a:t>
            </a:r>
            <a:r>
              <a:rPr lang="en-US" altLang="zh-CN" sz="1600">
                <a:sym typeface="+mn-ea"/>
              </a:rPr>
              <a:t>shared_data(Map(String, String)</a:t>
            </a:r>
            <a:r>
              <a:rPr lang="zh-CN" altLang="en-US" sz="1600">
                <a:sym typeface="+mn-ea"/>
              </a:rPr>
              <a:t>类型</a:t>
            </a:r>
            <a:r>
              <a:rPr lang="en-US" altLang="zh-CN" sz="1600">
                <a:sym typeface="+mn-ea"/>
              </a:rPr>
              <a:t>)</a:t>
            </a:r>
            <a:r>
              <a:rPr lang="zh-CN" altLang="en-US" sz="1600">
                <a:sym typeface="+mn-ea"/>
              </a:rPr>
              <a:t>来存储超出范围的</a:t>
            </a:r>
            <a:r>
              <a:rPr lang="en-US" altLang="zh-CN" sz="1600">
                <a:sym typeface="+mn-ea"/>
              </a:rPr>
              <a:t>JSON path</a:t>
            </a:r>
            <a:r>
              <a:rPr lang="zh-CN" altLang="en-US" sz="1600">
                <a:sym typeface="+mn-ea"/>
              </a:rPr>
              <a:t>的数据</a:t>
            </a:r>
            <a:r>
              <a:rPr lang="en-US" altLang="zh-CN" sz="1600">
                <a:sym typeface="+mn-ea"/>
              </a:rPr>
              <a:t>，</a:t>
            </a:r>
            <a:r>
              <a:rPr lang="zh-CN" altLang="en-US" sz="1600">
                <a:sym typeface="+mn-ea"/>
              </a:rPr>
              <a:t>序列化数据的</a:t>
            </a:r>
            <a:r>
              <a:rPr lang="en-US" altLang="zh-CN" sz="1600">
                <a:sym typeface="+mn-ea"/>
              </a:rPr>
              <a:t>path + type + value</a:t>
            </a:r>
            <a:endParaRPr lang="en-US" altLang="zh-CN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(tips: </a:t>
            </a:r>
            <a:r>
              <a:rPr lang="zh-CN" altLang="en-US" sz="1600">
                <a:sym typeface="+mn-ea"/>
              </a:rPr>
              <a:t>这里需要注意这里和之前</a:t>
            </a:r>
            <a:r>
              <a:rPr lang="en-US" altLang="zh-CN" sz="1600">
                <a:sym typeface="+mn-ea"/>
              </a:rPr>
              <a:t>Dynamic</a:t>
            </a:r>
            <a:r>
              <a:rPr lang="zh-CN" altLang="en-US" sz="1600">
                <a:sym typeface="+mn-ea"/>
              </a:rPr>
              <a:t>说的</a:t>
            </a:r>
            <a:r>
              <a:rPr lang="en-US" altLang="zh-CN" sz="1600">
                <a:sym typeface="+mn-ea"/>
              </a:rPr>
              <a:t>shared_data</a:t>
            </a:r>
            <a:r>
              <a:rPr lang="zh-CN" altLang="en-US" sz="1600">
                <a:sym typeface="+mn-ea"/>
              </a:rPr>
              <a:t>是两个独立的部分</a:t>
            </a:r>
            <a:r>
              <a:rPr lang="en-US" altLang="zh-CN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Dynamic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shared_data</a:t>
            </a:r>
            <a:r>
              <a:rPr lang="zh-CN" altLang="en-US" sz="1600">
                <a:sym typeface="+mn-ea"/>
              </a:rPr>
              <a:t>用来解决一个</a:t>
            </a:r>
            <a:r>
              <a:rPr lang="en-US" altLang="zh-CN" sz="1600">
                <a:sym typeface="+mn-ea"/>
              </a:rPr>
              <a:t>JSON path</a:t>
            </a:r>
            <a:r>
              <a:rPr lang="zh-CN" altLang="en-US" sz="1600">
                <a:sym typeface="+mn-ea"/>
              </a:rPr>
              <a:t>存在大量不同</a:t>
            </a:r>
            <a:r>
              <a:rPr lang="en-US" altLang="zh-CN" sz="1600">
                <a:sym typeface="+mn-ea"/>
              </a:rPr>
              <a:t>type</a:t>
            </a:r>
            <a:r>
              <a:rPr lang="zh-CN" altLang="en-US" sz="1600">
                <a:sym typeface="+mn-ea"/>
              </a:rPr>
              <a:t>的情况</a:t>
            </a:r>
            <a:r>
              <a:rPr lang="en-US" altLang="zh-CN" sz="1600">
                <a:sym typeface="+mn-ea"/>
              </a:rPr>
              <a:t>，JSON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shared_data</a:t>
            </a:r>
            <a:r>
              <a:rPr lang="zh-CN" altLang="en-US" sz="1600">
                <a:sym typeface="+mn-ea"/>
              </a:rPr>
              <a:t>用来解决存在大量不同</a:t>
            </a:r>
            <a:r>
              <a:rPr lang="en-US" altLang="zh-CN" sz="1600">
                <a:sym typeface="+mn-ea"/>
              </a:rPr>
              <a:t>JSON path</a:t>
            </a:r>
            <a:r>
              <a:rPr lang="zh-CN" altLang="en-US" sz="1600">
                <a:sym typeface="+mn-ea"/>
              </a:rPr>
              <a:t>的情况</a:t>
            </a:r>
            <a:r>
              <a:rPr lang="en-US" altLang="zh-CN" sz="1600">
                <a:sym typeface="+mn-ea"/>
              </a:rPr>
              <a:t>)</a:t>
            </a:r>
            <a:endParaRPr lang="en-US" altLang="zh-CN" sz="160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6110" y="347980"/>
            <a:ext cx="7103110" cy="4256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ym typeface="+mn-ea"/>
              </a:rPr>
              <a:t>shared_data</a:t>
            </a:r>
            <a:r>
              <a:rPr lang="zh-CN" altLang="en-US" sz="2000">
                <a:sym typeface="+mn-ea"/>
              </a:rPr>
              <a:t>序列化格式</a:t>
            </a:r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  <a:p>
            <a:r>
              <a:rPr lang="en-US" altLang="zh-CN">
                <a:sym typeface="+mn-ea"/>
              </a:rPr>
              <a:t>1. V1: </a:t>
            </a:r>
            <a:r>
              <a:rPr lang="zh-CN" altLang="en-US">
                <a:sym typeface="+mn-ea"/>
              </a:rPr>
              <a:t>直接按照一个</a:t>
            </a: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列的标准格式存储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 V2: </a:t>
            </a:r>
            <a:r>
              <a:rPr lang="zh-CN" altLang="en-US">
                <a:sym typeface="+mn-ea"/>
              </a:rPr>
              <a:t>拆分</a:t>
            </a:r>
            <a:r>
              <a:rPr lang="en-US" altLang="zh-CN">
                <a:sym typeface="+mn-ea"/>
              </a:rPr>
              <a:t>bucket，</a:t>
            </a:r>
            <a:r>
              <a:rPr lang="zh-CN" altLang="en-US">
                <a:sym typeface="+mn-ea"/>
              </a:rPr>
              <a:t>每个</a:t>
            </a:r>
            <a:r>
              <a:rPr lang="en-US" altLang="zh-CN">
                <a:sym typeface="+mn-ea"/>
              </a:rPr>
              <a:t>bucket</a:t>
            </a:r>
            <a:r>
              <a:rPr lang="zh-CN" altLang="en-US">
                <a:sym typeface="+mn-ea"/>
              </a:rPr>
              <a:t>是一个标准的</a:t>
            </a: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列的格式</a:t>
            </a:r>
            <a:r>
              <a:rPr lang="en-US" alt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用于加速并行化读取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3. V3: </a:t>
            </a:r>
            <a:r>
              <a:rPr lang="zh-CN" altLang="en-US">
                <a:sym typeface="+mn-ea"/>
              </a:rPr>
              <a:t>也拆分</a:t>
            </a:r>
            <a:r>
              <a:rPr lang="en-US" altLang="zh-CN">
                <a:sym typeface="+mn-ea"/>
              </a:rPr>
              <a:t>bucket，</a:t>
            </a:r>
            <a:r>
              <a:rPr lang="zh-CN" altLang="en-US">
                <a:sym typeface="+mn-ea"/>
              </a:rPr>
              <a:t>但是每个</a:t>
            </a:r>
            <a:r>
              <a:rPr lang="en-US" altLang="zh-CN">
                <a:sym typeface="+mn-ea"/>
              </a:rPr>
              <a:t>bucket</a:t>
            </a:r>
            <a:r>
              <a:rPr lang="zh-CN" altLang="en-US">
                <a:sym typeface="+mn-ea"/>
              </a:rPr>
              <a:t>是类似</a:t>
            </a:r>
            <a:r>
              <a:rPr lang="en-US" altLang="zh-CN">
                <a:sym typeface="+mn-ea"/>
              </a:rPr>
              <a:t>compact part</a:t>
            </a:r>
            <a:r>
              <a:rPr lang="zh-CN" altLang="en-US">
                <a:sym typeface="+mn-ea"/>
              </a:rPr>
              <a:t>一样的设计</a:t>
            </a:r>
            <a:r>
              <a:rPr lang="en-US" alt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写入了很多元数据</a:t>
            </a:r>
            <a:r>
              <a:rPr lang="en-US" altLang="zh-CN">
                <a:sym typeface="+mn-ea"/>
              </a:rPr>
              <a:t>(mark...)，</a:t>
            </a:r>
            <a:r>
              <a:rPr lang="zh-CN" altLang="en-US">
                <a:sym typeface="+mn-ea"/>
              </a:rPr>
              <a:t>同时还额外存储了一份</a:t>
            </a:r>
            <a:r>
              <a:rPr lang="en-US" altLang="zh-CN">
                <a:sym typeface="+mn-ea"/>
              </a:rPr>
              <a:t>copy</a:t>
            </a:r>
            <a:r>
              <a:rPr lang="zh-CN" altLang="en-US">
                <a:sym typeface="+mn-ea"/>
              </a:rPr>
              <a:t>的平面化的</a:t>
            </a:r>
            <a:r>
              <a:rPr lang="en-US" altLang="zh-CN">
                <a:sym typeface="+mn-ea"/>
              </a:rPr>
              <a:t>shared_data，</a:t>
            </a:r>
            <a:r>
              <a:rPr lang="zh-CN" altLang="en-US">
                <a:sym typeface="+mn-ea"/>
              </a:rPr>
              <a:t>该格式既可以支持高效的按</a:t>
            </a:r>
            <a:r>
              <a:rPr lang="en-US" altLang="zh-CN">
                <a:sym typeface="+mn-ea"/>
              </a:rPr>
              <a:t>path</a:t>
            </a:r>
            <a:r>
              <a:rPr lang="zh-CN" altLang="en-US">
                <a:sym typeface="+mn-ea"/>
              </a:rPr>
              <a:t>读取部分数据</a:t>
            </a:r>
            <a:r>
              <a:rPr lang="en-US" alt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也可以支持高效读取整个</a:t>
            </a:r>
            <a:r>
              <a:rPr lang="en-US" altLang="zh-CN">
                <a:sym typeface="+mn-ea"/>
              </a:rPr>
              <a:t>shared_data</a:t>
            </a:r>
            <a:r>
              <a:rPr lang="zh-CN" altLang="en-US">
                <a:ea typeface="宋体" charset="0"/>
                <a:sym typeface="+mn-ea"/>
              </a:rPr>
              <a:t>，但是存储大小会对比</a:t>
            </a:r>
            <a:r>
              <a:rPr lang="en-US" altLang="zh-CN">
                <a:ea typeface="宋体" charset="0"/>
                <a:sym typeface="+mn-ea"/>
              </a:rPr>
              <a:t>V1,V2</a:t>
            </a:r>
            <a:r>
              <a:rPr lang="zh-CN" altLang="en-US">
                <a:ea typeface="宋体" charset="0"/>
                <a:sym typeface="+mn-ea"/>
              </a:rPr>
              <a:t>更大一些</a:t>
            </a:r>
            <a:endParaRPr lang="zh-CN" altLang="en-US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endParaRPr lang="zh-CN" altLang="en-US" sz="1000">
              <a:sym typeface="+mn-ea"/>
            </a:endParaRPr>
          </a:p>
          <a:p>
            <a:endParaRPr lang="zh-CN" altLang="en-US" sz="1000">
              <a:sym typeface="+mn-ea"/>
            </a:endParaRPr>
          </a:p>
          <a:p>
            <a:endParaRPr lang="zh-CN" altLang="en-US" sz="1000">
              <a:sym typeface="+mn-ea"/>
            </a:endParaRPr>
          </a:p>
          <a:p>
            <a:endParaRPr lang="zh-CN" altLang="en-US" sz="1000">
              <a:sym typeface="+mn-ea"/>
            </a:endParaRPr>
          </a:p>
          <a:p>
            <a:endParaRPr lang="zh-CN" altLang="en-US" sz="1000">
              <a:sym typeface="+mn-ea"/>
            </a:endParaRPr>
          </a:p>
          <a:p>
            <a:r>
              <a:rPr lang="zh-CN" altLang="en-US" sz="1000">
                <a:sym typeface="+mn-ea"/>
              </a:rPr>
              <a:t>默认是</a:t>
            </a:r>
            <a:r>
              <a:rPr lang="en-US" altLang="zh-CN" sz="1000">
                <a:sym typeface="+mn-ea"/>
              </a:rPr>
              <a:t>map，</a:t>
            </a:r>
            <a:endParaRPr lang="en-US" altLang="zh-CN" sz="1000">
              <a:sym typeface="+mn-ea"/>
            </a:endParaRPr>
          </a:p>
          <a:p>
            <a:r>
              <a:rPr lang="zh-CN" altLang="en-US" sz="1000">
                <a:sym typeface="+mn-ea"/>
              </a:rPr>
              <a:t>通过</a:t>
            </a:r>
            <a:r>
              <a:rPr lang="en-US" altLang="zh-CN" sz="1000">
                <a:sym typeface="+mn-ea"/>
              </a:rPr>
              <a:t>object_shared_data_serialization_version_for_zero_level_parts</a:t>
            </a:r>
            <a:r>
              <a:rPr lang="zh-CN" altLang="en-US" sz="1000">
                <a:sym typeface="+mn-ea"/>
              </a:rPr>
              <a:t>和</a:t>
            </a:r>
            <a:r>
              <a:rPr lang="en-US" altLang="zh-CN" sz="1000">
                <a:sym typeface="+mn-ea"/>
              </a:rPr>
              <a:t>object_shared_data_serialization_version</a:t>
            </a:r>
            <a:r>
              <a:rPr lang="zh-CN" altLang="en-US" sz="1000">
                <a:sym typeface="+mn-ea"/>
              </a:rPr>
              <a:t>来控制</a:t>
            </a:r>
            <a:endParaRPr lang="zh-CN" altLang="en-US" sz="1000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JSON DataType </a:t>
            </a:r>
            <a:r>
              <a:rPr lang="en-US" altLang="zh-CN"/>
              <a:t>tips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452880" y="1355725"/>
            <a:ext cx="6238875" cy="2432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rPr lang="zh-CN" altLang="en-US"/>
              <a:t>尽量指定路径类型提示（如</a:t>
            </a:r>
            <a:r>
              <a:rPr lang="en-US" altLang="zh-CN"/>
              <a:t>a.b UInt32</a:t>
            </a:r>
            <a:r>
              <a:rPr lang="zh-CN" altLang="en-US"/>
              <a:t>），提升存储和读取效率</a:t>
            </a:r>
            <a:r>
              <a:rPr lang="en-US" altLang="zh-CN"/>
              <a:t>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用</a:t>
            </a:r>
            <a:r>
              <a:rPr lang="en-US" altLang="zh-CN"/>
              <a:t>SKIP</a:t>
            </a:r>
            <a:r>
              <a:rPr lang="zh-CN" altLang="en-US"/>
              <a:t>或</a:t>
            </a:r>
            <a:r>
              <a:rPr lang="en-US" altLang="zh-CN"/>
              <a:t>SKIP REGEXP</a:t>
            </a:r>
            <a:r>
              <a:rPr lang="zh-CN" altLang="en-US"/>
              <a:t>排除不需要的路径，减少存储开销；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合理设置</a:t>
            </a:r>
            <a:r>
              <a:rPr lang="en-US" altLang="zh-CN"/>
              <a:t>max_dynamic_paths</a:t>
            </a:r>
            <a:r>
              <a:rPr lang="zh-CN" altLang="en-US"/>
              <a:t>（虽然这个和硬件资源相关</a:t>
            </a:r>
            <a:r>
              <a:rPr lang="en-US" altLang="zh-CN"/>
              <a:t>，</a:t>
            </a:r>
            <a:r>
              <a:rPr lang="zh-CN" altLang="en-US"/>
              <a:t>但是</a:t>
            </a:r>
            <a:r>
              <a:rPr lang="zh-CN" altLang="en-US"/>
              <a:t>总体上建议不超过</a:t>
            </a:r>
            <a:r>
              <a:rPr lang="en-US" altLang="zh-CN"/>
              <a:t>10000</a:t>
            </a:r>
            <a:r>
              <a:rPr lang="zh-CN" altLang="en-US"/>
              <a:t>），避免性能下降。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419340" cy="46018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452995" cy="46031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550" y="693565"/>
            <a:ext cx="8520600" cy="572700"/>
          </a:xfrm>
        </p:spPr>
        <p:txBody>
          <a:bodyPr>
            <a:noAutofit/>
          </a:bodyPr>
          <a:lstStyle/>
          <a:p>
            <a:r>
              <a:rPr kumimoji="1" lang="zh-CN" altLang="en-US" sz="3600" dirty="0"/>
              <a:t>谢谢！</a:t>
            </a:r>
            <a:endParaRPr kumimoji="1" lang="zh-CN" altLang="en-US" sz="3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408041"/>
            <a:ext cx="7772400" cy="30418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43"/>
          <p:cNvSpPr txBox="1">
            <a:spLocks noGrp="1"/>
          </p:cNvSpPr>
          <p:nvPr>
            <p:ph type="ctrTitle"/>
          </p:nvPr>
        </p:nvSpPr>
        <p:spPr>
          <a:xfrm>
            <a:off x="451099" y="820775"/>
            <a:ext cx="8875781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kumimoji="1" lang="en-US" altLang="zh-CN" dirty="0">
                <a:solidFill>
                  <a:schemeClr val="accent2"/>
                </a:solidFill>
                <a:sym typeface="+mn-ea"/>
              </a:rPr>
              <a:t>ClickHouse</a:t>
            </a:r>
            <a:r>
              <a:rPr kumimoji="1" lang="zh-CN" altLang="en-US" dirty="0">
                <a:solidFill>
                  <a:schemeClr val="accent2"/>
                </a:solidFill>
                <a:sym typeface="+mn-ea"/>
              </a:rPr>
              <a:t>原有</a:t>
            </a:r>
            <a:r>
              <a:rPr kumimoji="1" lang="en-US" altLang="zh-CN" dirty="0">
                <a:solidFill>
                  <a:schemeClr val="accent2"/>
                </a:solidFill>
                <a:sym typeface="+mn-ea"/>
              </a:rPr>
              <a:t>JSON</a:t>
            </a:r>
            <a:r>
              <a:rPr kumimoji="1" lang="zh-CN" altLang="en-US" dirty="0">
                <a:solidFill>
                  <a:schemeClr val="accent2"/>
                </a:solidFill>
                <a:sym typeface="+mn-ea"/>
              </a:rPr>
              <a:t>存储方案</a:t>
            </a:r>
            <a:endParaRPr kumimoji="1" lang="zh-CN" altLang="en-US" dirty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538480" y="1028065"/>
            <a:ext cx="6219190" cy="2444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String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 Map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3. Tuple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4. Object(‘json’)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38480" y="392430"/>
            <a:ext cx="7324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ClickHouse</a:t>
            </a:r>
            <a:r>
              <a:rPr lang="zh-CN" altLang="en-US" sz="2000"/>
              <a:t>原有</a:t>
            </a:r>
            <a:r>
              <a:rPr lang="en-US" altLang="zh-CN" sz="2000"/>
              <a:t>JSON</a:t>
            </a:r>
            <a:r>
              <a:rPr lang="zh-CN" altLang="en-US" sz="2000"/>
              <a:t>字段存储方案</a:t>
            </a:r>
            <a:r>
              <a:rPr lang="en-US" altLang="zh-CN" sz="2000"/>
              <a:t>: </a:t>
            </a:r>
            <a:endParaRPr lang="en-US" altLang="zh-CN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626110" y="533400"/>
            <a:ext cx="7103110" cy="3320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String</a:t>
            </a:r>
            <a:r>
              <a:rPr lang="zh-CN" altLang="en-US" sz="2000"/>
              <a:t>存储整个</a:t>
            </a:r>
            <a:r>
              <a:rPr lang="en-US" altLang="zh-CN" sz="2000"/>
              <a:t>JSON:</a:t>
            </a:r>
            <a:endParaRPr lang="en-US" altLang="zh-CN" sz="2000"/>
          </a:p>
          <a:p>
            <a:endParaRPr lang="zh-CN" altLang="en-US" sz="2000"/>
          </a:p>
          <a:p>
            <a:r>
              <a:rPr lang="zh-CN" altLang="en-US" sz="1600"/>
              <a:t>优点</a:t>
            </a:r>
            <a:r>
              <a:rPr lang="en-US" altLang="zh-CN" sz="1600"/>
              <a:t>:</a:t>
            </a:r>
            <a:endParaRPr lang="en-US" altLang="zh-CN" sz="1600"/>
          </a:p>
          <a:p>
            <a:r>
              <a:rPr lang="en-US" altLang="zh-CN" sz="1600"/>
              <a:t>1. </a:t>
            </a:r>
            <a:r>
              <a:rPr lang="zh-CN" altLang="en-US" sz="1600"/>
              <a:t>数据</a:t>
            </a:r>
            <a:r>
              <a:rPr lang="zh-CN" altLang="en-US" sz="1600"/>
              <a:t>导入简单</a:t>
            </a:r>
            <a:endParaRPr lang="zh-CN" altLang="en-US" sz="1600"/>
          </a:p>
          <a:p>
            <a:r>
              <a:rPr lang="en-US" altLang="zh-CN" sz="1600"/>
              <a:t>2. </a:t>
            </a:r>
            <a:r>
              <a:rPr lang="zh-CN" altLang="en-US" sz="1600"/>
              <a:t>灵活性高</a:t>
            </a:r>
            <a:endParaRPr lang="zh-CN" altLang="en-US" sz="1600"/>
          </a:p>
          <a:p>
            <a:endParaRPr lang="en-US" altLang="zh-CN" sz="1600"/>
          </a:p>
          <a:p>
            <a:r>
              <a:rPr lang="zh-CN" altLang="en-US" sz="1600"/>
              <a:t>缺点</a:t>
            </a:r>
            <a:r>
              <a:rPr lang="en-US" altLang="zh-CN" sz="1600"/>
              <a:t>: </a:t>
            </a:r>
            <a:endParaRPr lang="en-US" altLang="zh-CN" sz="1600"/>
          </a:p>
          <a:p>
            <a:r>
              <a:rPr lang="en-US" altLang="zh-CN" sz="1600"/>
              <a:t>1. </a:t>
            </a:r>
            <a:r>
              <a:rPr lang="zh-CN" altLang="en-US" sz="1600"/>
              <a:t>查询写入性能差</a:t>
            </a:r>
            <a:endParaRPr lang="zh-CN" altLang="en-US" sz="1600"/>
          </a:p>
          <a:p>
            <a:r>
              <a:rPr lang="en-US" altLang="zh-CN" sz="1600"/>
              <a:t>2. </a:t>
            </a:r>
            <a:r>
              <a:rPr lang="zh-CN" altLang="en-US" sz="1600"/>
              <a:t>存储成本高</a:t>
            </a:r>
            <a:r>
              <a:rPr lang="en-US" altLang="zh-CN" sz="1600"/>
              <a:t>，</a:t>
            </a:r>
            <a:r>
              <a:rPr lang="zh-CN" altLang="en-US" sz="1600"/>
              <a:t>因为压缩比很差</a:t>
            </a:r>
            <a:endParaRPr lang="zh-CN" altLang="en-US" sz="1600"/>
          </a:p>
          <a:p>
            <a:r>
              <a:rPr lang="en-US" altLang="zh-CN" sz="1600"/>
              <a:t>3. </a:t>
            </a:r>
            <a:r>
              <a:rPr lang="zh-CN" altLang="en-US" sz="1600"/>
              <a:t>只能针对全文建</a:t>
            </a:r>
            <a:r>
              <a:rPr lang="en-US" altLang="zh-CN" sz="1600"/>
              <a:t>n-gram</a:t>
            </a:r>
            <a:r>
              <a:rPr lang="zh-CN" altLang="en-US" sz="1600"/>
              <a:t>索引</a:t>
            </a:r>
            <a:r>
              <a:rPr lang="en-US" altLang="zh-CN" sz="1600"/>
              <a:t>，</a:t>
            </a:r>
            <a:r>
              <a:rPr lang="zh-CN" altLang="en-US" sz="1600"/>
              <a:t>无法精细索引</a:t>
            </a:r>
            <a:endParaRPr lang="zh-CN" altLang="en-US" sz="1600"/>
          </a:p>
          <a:p>
            <a:r>
              <a:rPr lang="en-US" altLang="zh-CN" sz="1600"/>
              <a:t>4. </a:t>
            </a:r>
            <a:r>
              <a:rPr lang="zh-CN" altLang="en-US" sz="1600"/>
              <a:t>查询时需要使用大量</a:t>
            </a:r>
            <a:r>
              <a:rPr lang="en-US" altLang="zh-CN" sz="1600"/>
              <a:t>JSON</a:t>
            </a:r>
            <a:r>
              <a:rPr lang="zh-CN" altLang="en-US" sz="1600"/>
              <a:t>函数，并且因</a:t>
            </a:r>
            <a:r>
              <a:rPr lang="en-US" altLang="zh-CN" sz="1600"/>
              <a:t>schema less，</a:t>
            </a:r>
            <a:r>
              <a:rPr lang="zh-CN" altLang="en-US" sz="1600"/>
              <a:t>还需要注意脏数据处理</a:t>
            </a:r>
            <a:endParaRPr lang="en-US" altLang="zh-CN" sz="16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626110" y="533400"/>
            <a:ext cx="7103110" cy="3320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Map</a:t>
            </a:r>
            <a:r>
              <a:rPr lang="zh-CN" altLang="en-US" sz="2000"/>
              <a:t>存储整个</a:t>
            </a:r>
            <a:r>
              <a:rPr lang="en-US" altLang="zh-CN" sz="2000"/>
              <a:t>JSON:</a:t>
            </a:r>
            <a:endParaRPr lang="en-US" altLang="zh-CN" sz="2000"/>
          </a:p>
          <a:p>
            <a:endParaRPr lang="zh-CN" altLang="en-US" sz="2000"/>
          </a:p>
          <a:p>
            <a:r>
              <a:rPr lang="zh-CN" altLang="en-US" sz="1600"/>
              <a:t>优点</a:t>
            </a:r>
            <a:r>
              <a:rPr lang="en-US" altLang="zh-CN" sz="1600"/>
              <a:t>:</a:t>
            </a:r>
            <a:endParaRPr lang="en-US" altLang="zh-CN" sz="1600"/>
          </a:p>
          <a:p>
            <a:r>
              <a:rPr lang="en-US" altLang="zh-CN" sz="1600"/>
              <a:t>1. </a:t>
            </a:r>
            <a:r>
              <a:rPr lang="zh-CN" altLang="en-US" sz="1600"/>
              <a:t>查询简单</a:t>
            </a:r>
            <a:endParaRPr lang="zh-CN" altLang="en-US" sz="1600"/>
          </a:p>
          <a:p>
            <a:r>
              <a:rPr lang="en-US" altLang="zh-CN" sz="1600"/>
              <a:t>2. </a:t>
            </a:r>
            <a:r>
              <a:rPr lang="zh-CN" altLang="en-US" sz="1600"/>
              <a:t>有类型保证正确性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缺点</a:t>
            </a:r>
            <a:r>
              <a:rPr lang="en-US" altLang="zh-CN" sz="1600"/>
              <a:t>: </a:t>
            </a:r>
            <a:endParaRPr lang="en-US" altLang="zh-CN" sz="1600"/>
          </a:p>
          <a:p>
            <a:r>
              <a:rPr lang="en-US" altLang="zh-CN" sz="1600"/>
              <a:t>1. </a:t>
            </a:r>
            <a:r>
              <a:rPr lang="zh-CN" altLang="en-US" sz="1600"/>
              <a:t>灵活性差</a:t>
            </a:r>
            <a:endParaRPr lang="en-US" altLang="zh-CN" sz="1600"/>
          </a:p>
          <a:p>
            <a:r>
              <a:rPr lang="en-US" altLang="zh-CN" sz="1600"/>
              <a:t>2. </a:t>
            </a:r>
            <a:r>
              <a:rPr lang="zh-CN" altLang="en-US" sz="1600"/>
              <a:t>存储成本也偏高</a:t>
            </a:r>
            <a:r>
              <a:rPr lang="en-US" altLang="zh-CN" sz="1600"/>
              <a:t>(</a:t>
            </a:r>
            <a:r>
              <a:rPr lang="zh-CN" altLang="en-US" sz="1600"/>
              <a:t>好于</a:t>
            </a:r>
            <a:r>
              <a:rPr lang="en-US" altLang="zh-CN" sz="1600"/>
              <a:t>String)</a:t>
            </a:r>
            <a:endParaRPr lang="zh-CN" altLang="en-US" sz="1600"/>
          </a:p>
          <a:p>
            <a:r>
              <a:rPr lang="en-US" altLang="zh-CN" sz="1600"/>
              <a:t>3. </a:t>
            </a:r>
            <a:r>
              <a:rPr lang="zh-CN" altLang="en-US" sz="1600"/>
              <a:t>无法针对单列</a:t>
            </a:r>
            <a:r>
              <a:rPr lang="zh-CN" altLang="en-US" sz="1600"/>
              <a:t>进行精细索引</a:t>
            </a:r>
            <a:endParaRPr lang="zh-CN" altLang="en-US" sz="1600"/>
          </a:p>
          <a:p>
            <a:r>
              <a:rPr lang="en-US" altLang="zh-CN" sz="1600"/>
              <a:t>4. </a:t>
            </a:r>
            <a:r>
              <a:rPr lang="zh-CN" altLang="en-US" sz="1600"/>
              <a:t>查询性能略好于</a:t>
            </a:r>
            <a:r>
              <a:rPr lang="en-US" altLang="zh-CN" sz="1600"/>
              <a:t>String，</a:t>
            </a:r>
            <a:r>
              <a:rPr lang="zh-CN" altLang="en-US" sz="1600"/>
              <a:t>但是依然需要加载整个</a:t>
            </a:r>
            <a:r>
              <a:rPr lang="en-US" altLang="zh-CN" sz="1600"/>
              <a:t>Map</a:t>
            </a:r>
            <a:r>
              <a:rPr lang="zh-CN" altLang="en-US" sz="1600"/>
              <a:t>来进行查询</a:t>
            </a:r>
            <a:endParaRPr lang="en-US" altLang="zh-CN" sz="16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626110" y="533400"/>
            <a:ext cx="7103110" cy="3320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Tuple</a:t>
            </a:r>
            <a:r>
              <a:rPr lang="zh-CN" altLang="en-US" sz="2000"/>
              <a:t>存储整个</a:t>
            </a:r>
            <a:r>
              <a:rPr lang="en-US" altLang="zh-CN" sz="2000"/>
              <a:t>JSON:</a:t>
            </a:r>
            <a:endParaRPr lang="en-US" altLang="zh-CN" sz="2000"/>
          </a:p>
          <a:p>
            <a:endParaRPr lang="zh-CN" altLang="en-US" sz="2000"/>
          </a:p>
          <a:p>
            <a:r>
              <a:rPr lang="zh-CN" altLang="en-US" sz="1600"/>
              <a:t>优点</a:t>
            </a:r>
            <a:r>
              <a:rPr lang="en-US" altLang="zh-CN" sz="1600"/>
              <a:t>:</a:t>
            </a:r>
            <a:endParaRPr lang="en-US" altLang="zh-CN" sz="1600"/>
          </a:p>
          <a:p>
            <a:r>
              <a:rPr lang="en-US" altLang="zh-CN" sz="1600"/>
              <a:t>1. </a:t>
            </a:r>
            <a:r>
              <a:rPr lang="zh-CN" altLang="en-US" sz="1600"/>
              <a:t>数据直接划分为子列存储</a:t>
            </a:r>
            <a:r>
              <a:rPr lang="en-US" altLang="zh-CN" sz="1600"/>
              <a:t>，</a:t>
            </a:r>
            <a:r>
              <a:rPr lang="zh-CN" altLang="en-US" sz="1600"/>
              <a:t>压缩比好</a:t>
            </a:r>
            <a:r>
              <a:rPr lang="en-US" altLang="zh-CN" sz="1600"/>
              <a:t>，</a:t>
            </a:r>
            <a:r>
              <a:rPr lang="zh-CN" altLang="en-US" sz="1600"/>
              <a:t>存储成本低</a:t>
            </a:r>
            <a:endParaRPr lang="zh-CN" altLang="en-US" sz="1600"/>
          </a:p>
          <a:p>
            <a:r>
              <a:rPr lang="en-US" altLang="zh-CN" sz="1600"/>
              <a:t>2. </a:t>
            </a:r>
            <a:r>
              <a:rPr lang="zh-CN" altLang="en-US" sz="1600"/>
              <a:t>查询可以直接只查询指定子列</a:t>
            </a:r>
            <a:r>
              <a:rPr lang="en-US" altLang="zh-CN" sz="1600"/>
              <a:t>，</a:t>
            </a:r>
            <a:r>
              <a:rPr lang="zh-CN" altLang="en-US" sz="1600"/>
              <a:t>查询性能</a:t>
            </a:r>
            <a:r>
              <a:rPr lang="zh-CN" altLang="en-US" sz="1600"/>
              <a:t>好</a:t>
            </a:r>
            <a:endParaRPr lang="zh-CN" altLang="en-US" sz="1600"/>
          </a:p>
          <a:p>
            <a:r>
              <a:rPr lang="en-US" altLang="zh-CN" sz="1600"/>
              <a:t>3. </a:t>
            </a:r>
            <a:r>
              <a:rPr lang="zh-CN" altLang="en-US" sz="1600"/>
              <a:t>可以直接针对子列添加</a:t>
            </a:r>
            <a:r>
              <a:rPr lang="zh-CN" altLang="en-US" sz="1600"/>
              <a:t>索引</a:t>
            </a:r>
            <a:endParaRPr lang="zh-CN" altLang="en-US" sz="1600"/>
          </a:p>
          <a:p>
            <a:r>
              <a:rPr lang="en-US" altLang="zh-CN" sz="1600"/>
              <a:t>4. </a:t>
            </a:r>
            <a:r>
              <a:rPr lang="zh-CN" altLang="en-US" sz="1600"/>
              <a:t>有类型保证正确性</a:t>
            </a:r>
            <a:endParaRPr lang="zh-CN" altLang="en-US" sz="1600"/>
          </a:p>
          <a:p>
            <a:endParaRPr lang="en-US" altLang="zh-CN" sz="1600"/>
          </a:p>
          <a:p>
            <a:r>
              <a:rPr lang="zh-CN" altLang="en-US" sz="1600"/>
              <a:t>缺点</a:t>
            </a:r>
            <a:r>
              <a:rPr lang="en-US" altLang="zh-CN" sz="1600"/>
              <a:t>: </a:t>
            </a:r>
            <a:endParaRPr lang="en-US" altLang="zh-CN" sz="1600"/>
          </a:p>
          <a:p>
            <a:r>
              <a:rPr lang="en-US" altLang="zh-CN" sz="1600"/>
              <a:t>1. </a:t>
            </a:r>
            <a:r>
              <a:rPr lang="zh-CN" altLang="en-US" sz="1600">
                <a:sym typeface="+mn-ea"/>
              </a:rPr>
              <a:t>灵活性差</a:t>
            </a:r>
            <a:endParaRPr lang="en-US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626110" y="347980"/>
            <a:ext cx="7103110" cy="3558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Object(‘json’)</a:t>
            </a:r>
            <a:r>
              <a:rPr lang="zh-CN" altLang="en-US" sz="2000"/>
              <a:t>存储整个</a:t>
            </a:r>
            <a:r>
              <a:rPr lang="en-US" altLang="zh-CN" sz="2000"/>
              <a:t>JSON:</a:t>
            </a:r>
            <a:endParaRPr lang="en-US" altLang="zh-CN" sz="2000"/>
          </a:p>
          <a:p>
            <a:endParaRPr lang="zh-CN" altLang="en-US" sz="2000"/>
          </a:p>
          <a:p>
            <a:r>
              <a:rPr lang="zh-CN" altLang="en-US" sz="1600"/>
              <a:t>优点</a:t>
            </a:r>
            <a:r>
              <a:rPr lang="en-US" altLang="zh-CN" sz="1600"/>
              <a:t>:</a:t>
            </a:r>
            <a:endParaRPr lang="en-US" altLang="zh-CN" sz="1600"/>
          </a:p>
          <a:p>
            <a:r>
              <a:rPr lang="en-US" altLang="zh-CN" sz="1600"/>
              <a:t>1. </a:t>
            </a:r>
            <a:r>
              <a:rPr lang="zh-CN" altLang="en-US" sz="1600"/>
              <a:t>灵活性好</a:t>
            </a:r>
            <a:endParaRPr lang="zh-CN" altLang="en-US" sz="1600"/>
          </a:p>
          <a:p>
            <a:r>
              <a:rPr lang="en-US" altLang="zh-CN" sz="1600"/>
              <a:t>2. </a:t>
            </a:r>
            <a:r>
              <a:rPr lang="zh-CN" altLang="en-US" sz="1600">
                <a:sym typeface="+mn-ea"/>
              </a:rPr>
              <a:t>数据直接划分为子列存储</a:t>
            </a:r>
            <a:r>
              <a:rPr lang="en-US" altLang="zh-CN" sz="1600">
                <a:sym typeface="+mn-ea"/>
              </a:rPr>
              <a:t>，</a:t>
            </a:r>
            <a:r>
              <a:rPr lang="zh-CN" altLang="en-US" sz="1600" b="1">
                <a:solidFill>
                  <a:schemeClr val="accent5"/>
                </a:solidFill>
                <a:latin typeface="Arial Bold" panose="020B0604020202090204" charset="0"/>
                <a:sym typeface="+mn-ea"/>
              </a:rPr>
              <a:t>稠密情况</a:t>
            </a:r>
            <a:r>
              <a:rPr lang="zh-CN" altLang="en-US" sz="1600">
                <a:sym typeface="+mn-ea"/>
              </a:rPr>
              <a:t>下压缩比好</a:t>
            </a:r>
            <a:r>
              <a:rPr lang="en-US" altLang="zh-CN" sz="1600">
                <a:sym typeface="+mn-ea"/>
              </a:rPr>
              <a:t>，</a:t>
            </a:r>
            <a:r>
              <a:rPr lang="zh-CN" altLang="en-US" sz="1600">
                <a:sym typeface="+mn-ea"/>
              </a:rPr>
              <a:t>存储成本低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3. </a:t>
            </a:r>
            <a:r>
              <a:rPr lang="zh-CN" altLang="en-US" sz="1600">
                <a:sym typeface="+mn-ea"/>
              </a:rPr>
              <a:t>查询可以直接只查询指定子列</a:t>
            </a:r>
            <a:r>
              <a:rPr lang="en-US" altLang="zh-CN" sz="1600">
                <a:sym typeface="+mn-ea"/>
              </a:rPr>
              <a:t>，</a:t>
            </a:r>
            <a:r>
              <a:rPr lang="zh-CN" altLang="en-US" sz="1600" b="1">
                <a:solidFill>
                  <a:srgbClr val="FF0000"/>
                </a:solidFill>
                <a:latin typeface="Arial Bold" panose="020B0604020202090204" charset="0"/>
                <a:sym typeface="+mn-ea"/>
              </a:rPr>
              <a:t>稠密情况</a:t>
            </a:r>
            <a:r>
              <a:rPr lang="zh-CN" altLang="en-US" sz="1600">
                <a:sym typeface="+mn-ea"/>
              </a:rPr>
              <a:t>下</a:t>
            </a:r>
            <a:r>
              <a:rPr lang="zh-CN" altLang="en-US" sz="1600">
                <a:sym typeface="+mn-ea"/>
              </a:rPr>
              <a:t>查询性能好</a:t>
            </a:r>
            <a:endParaRPr lang="en-US" altLang="zh-CN" sz="1600">
              <a:sym typeface="+mn-ea"/>
            </a:endParaRPr>
          </a:p>
          <a:p>
            <a:endParaRPr lang="en-US" altLang="zh-CN" sz="1600"/>
          </a:p>
          <a:p>
            <a:r>
              <a:rPr lang="zh-CN" altLang="en-US" sz="1600"/>
              <a:t>缺点</a:t>
            </a:r>
            <a:r>
              <a:rPr lang="en-US" altLang="zh-CN" sz="1600"/>
              <a:t>: </a:t>
            </a:r>
            <a:endParaRPr lang="en-US" altLang="zh-CN" sz="1600"/>
          </a:p>
          <a:p>
            <a:r>
              <a:rPr lang="en-US" altLang="zh-CN" sz="1600"/>
              <a:t>1. </a:t>
            </a:r>
            <a:r>
              <a:rPr lang="zh-CN" altLang="en-US" sz="1600">
                <a:sym typeface="+mn-ea"/>
              </a:rPr>
              <a:t>不支持</a:t>
            </a:r>
            <a:r>
              <a:rPr lang="zh-CN" altLang="en-US" sz="1600">
                <a:sym typeface="+mn-ea"/>
              </a:rPr>
              <a:t>针对子列添加索引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2. </a:t>
            </a:r>
            <a:r>
              <a:rPr lang="zh-CN" altLang="en-US" sz="1600" b="1">
                <a:solidFill>
                  <a:srgbClr val="FF0000"/>
                </a:solidFill>
                <a:latin typeface="Arial Bold" panose="020B0604020202090204" charset="0"/>
                <a:sym typeface="+mn-ea"/>
              </a:rPr>
              <a:t>稀疏</a:t>
            </a:r>
            <a:r>
              <a:rPr lang="zh-CN" altLang="en-US" sz="1600">
                <a:sym typeface="+mn-ea"/>
              </a:rPr>
              <a:t>数据场景下文件数量膨胀</a:t>
            </a:r>
            <a:r>
              <a:rPr lang="en-US" altLang="zh-CN" sz="1600">
                <a:sym typeface="+mn-ea"/>
              </a:rPr>
              <a:t>，</a:t>
            </a:r>
            <a:r>
              <a:rPr lang="zh-CN" altLang="en-US" sz="1600">
                <a:sym typeface="+mn-ea"/>
              </a:rPr>
              <a:t>存储大小膨胀</a:t>
            </a:r>
            <a:r>
              <a:rPr lang="en-US" altLang="zh-CN" sz="1600">
                <a:sym typeface="+mn-ea"/>
              </a:rPr>
              <a:t>，</a:t>
            </a:r>
            <a:r>
              <a:rPr lang="zh-CN" altLang="en-US" sz="1600">
                <a:sym typeface="+mn-ea"/>
              </a:rPr>
              <a:t>查询性能严重</a:t>
            </a:r>
            <a:r>
              <a:rPr lang="zh-CN" altLang="en-US" sz="1600">
                <a:sym typeface="+mn-ea"/>
              </a:rPr>
              <a:t>劣化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3. </a:t>
            </a:r>
            <a:r>
              <a:rPr lang="zh-CN" altLang="en-US" sz="1600">
                <a:sym typeface="+mn-ea"/>
              </a:rPr>
              <a:t>相同</a:t>
            </a:r>
            <a:r>
              <a:rPr lang="en-US" altLang="zh-CN" sz="1600">
                <a:sym typeface="+mn-ea"/>
              </a:rPr>
              <a:t>JSON path的data type</a:t>
            </a:r>
            <a:r>
              <a:rPr lang="zh-CN" altLang="en-US" sz="1600">
                <a:sym typeface="+mn-ea"/>
              </a:rPr>
              <a:t>依赖类型推断来选出最小公共类型</a:t>
            </a:r>
            <a:r>
              <a:rPr lang="en-US" altLang="zh-CN" sz="1600">
                <a:sym typeface="+mn-ea"/>
              </a:rPr>
              <a:t>(least_common_type)，</a:t>
            </a:r>
            <a:r>
              <a:rPr lang="zh-CN" altLang="en-US" sz="1600">
                <a:sym typeface="+mn-ea"/>
              </a:rPr>
              <a:t>在类型差异过大的情况会导致无法选出最小公共类型而</a:t>
            </a:r>
            <a:r>
              <a:rPr lang="zh-CN" altLang="en-US" sz="1600">
                <a:sym typeface="+mn-ea"/>
              </a:rPr>
              <a:t>报错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4. </a:t>
            </a:r>
            <a:r>
              <a:rPr lang="zh-CN" altLang="en-US" sz="1600">
                <a:sym typeface="+mn-ea"/>
              </a:rPr>
              <a:t>维护成本高</a:t>
            </a:r>
            <a:r>
              <a:rPr lang="en-US" altLang="zh-CN" sz="1600">
                <a:sym typeface="+mn-ea"/>
              </a:rPr>
              <a:t>，</a:t>
            </a:r>
            <a:r>
              <a:rPr lang="zh-CN" altLang="en-US" sz="1600">
                <a:sym typeface="+mn-ea"/>
              </a:rPr>
              <a:t>已</a:t>
            </a:r>
            <a:r>
              <a:rPr lang="zh-CN" altLang="en-US" sz="1600">
                <a:sym typeface="+mn-ea"/>
              </a:rPr>
              <a:t>弃用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70000"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626110" y="347980"/>
            <a:ext cx="7103110" cy="3558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总结</a:t>
            </a:r>
            <a:r>
              <a:rPr lang="en-US" altLang="zh-CN" sz="2000"/>
              <a:t>:</a:t>
            </a:r>
            <a:endParaRPr lang="en-US" altLang="zh-CN" sz="2000"/>
          </a:p>
          <a:p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对</a:t>
            </a:r>
            <a:r>
              <a:rPr lang="en-US" altLang="zh-CN" sz="1600">
                <a:sym typeface="+mn-ea"/>
              </a:rPr>
              <a:t>JSON</a:t>
            </a:r>
            <a:r>
              <a:rPr lang="zh-CN" altLang="en-US" sz="1600">
                <a:sym typeface="+mn-ea"/>
              </a:rPr>
              <a:t>存储的要求</a:t>
            </a:r>
            <a:r>
              <a:rPr lang="en-US" altLang="zh-CN" sz="1600">
                <a:sym typeface="+mn-ea"/>
              </a:rPr>
              <a:t>: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1. </a:t>
            </a:r>
            <a:r>
              <a:rPr lang="zh-CN" altLang="en-US" sz="1600">
                <a:sym typeface="+mn-ea"/>
              </a:rPr>
              <a:t>真正的列式存储</a:t>
            </a:r>
            <a:r>
              <a:rPr lang="en-US" altLang="zh-CN" sz="1600">
                <a:sym typeface="+mn-ea"/>
              </a:rPr>
              <a:t>，</a:t>
            </a:r>
            <a:r>
              <a:rPr lang="zh-CN" altLang="en-US" sz="1600">
                <a:sym typeface="+mn-ea"/>
              </a:rPr>
              <a:t>达到近似独立列的查询</a:t>
            </a:r>
            <a:r>
              <a:rPr lang="zh-CN" altLang="en-US" sz="1600">
                <a:sym typeface="+mn-ea"/>
              </a:rPr>
              <a:t>性能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2. </a:t>
            </a:r>
            <a:r>
              <a:rPr lang="zh-CN" altLang="en-US" sz="1600">
                <a:sym typeface="+mn-ea"/>
              </a:rPr>
              <a:t>和独立列一样支持用于构建索引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3. </a:t>
            </a:r>
            <a:r>
              <a:rPr lang="zh-CN" altLang="en-US" sz="1600">
                <a:sym typeface="+mn-ea"/>
              </a:rPr>
              <a:t>灵活性</a:t>
            </a:r>
            <a:r>
              <a:rPr lang="zh-CN" altLang="en-US" sz="1600">
                <a:sym typeface="+mn-ea"/>
              </a:rPr>
              <a:t>高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4. </a:t>
            </a:r>
            <a:r>
              <a:rPr lang="zh-CN" altLang="en-US" sz="1600">
                <a:sym typeface="+mn-ea"/>
              </a:rPr>
              <a:t>稀疏场景下不会出现严重的性能</a:t>
            </a:r>
            <a:r>
              <a:rPr lang="zh-CN" altLang="en-US" sz="1600">
                <a:sym typeface="+mn-ea"/>
              </a:rPr>
              <a:t>劣化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151515"/>
      </a:dk1>
      <a:lt1>
        <a:srgbClr val="FFFFFF"/>
      </a:lt1>
      <a:dk2>
        <a:srgbClr val="606060"/>
      </a:dk2>
      <a:lt2>
        <a:srgbClr val="C0C0C0"/>
      </a:lt2>
      <a:accent1>
        <a:srgbClr val="4285F4"/>
      </a:accent1>
      <a:accent2>
        <a:srgbClr val="FBFF56"/>
      </a:accent2>
      <a:accent3>
        <a:srgbClr val="2AC656"/>
      </a:accent3>
      <a:accent4>
        <a:srgbClr val="81E59D"/>
      </a:accent4>
      <a:accent5>
        <a:srgbClr val="F10000"/>
      </a:accent5>
      <a:accent6>
        <a:srgbClr val="FF7575"/>
      </a:accent6>
      <a:hlink>
        <a:srgbClr val="135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Simple Light">
  <a:themeElements>
    <a:clrScheme name="Simple Light">
      <a:dk1>
        <a:srgbClr val="151515"/>
      </a:dk1>
      <a:lt1>
        <a:srgbClr val="FFFFFF"/>
      </a:lt1>
      <a:dk2>
        <a:srgbClr val="606060"/>
      </a:dk2>
      <a:lt2>
        <a:srgbClr val="C0C0C0"/>
      </a:lt2>
      <a:accent1>
        <a:srgbClr val="4285F4"/>
      </a:accent1>
      <a:accent2>
        <a:srgbClr val="FBFF56"/>
      </a:accent2>
      <a:accent3>
        <a:srgbClr val="2AC656"/>
      </a:accent3>
      <a:accent4>
        <a:srgbClr val="81E59D"/>
      </a:accent4>
      <a:accent5>
        <a:srgbClr val="F10000"/>
      </a:accent5>
      <a:accent6>
        <a:srgbClr val="FF7575"/>
      </a:accent6>
      <a:hlink>
        <a:srgbClr val="135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2729</Words>
  <Application>WPS 演示</Application>
  <PresentationFormat>全屏显示(16:9)</PresentationFormat>
  <Paragraphs>252</Paragraphs>
  <Slides>28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52" baseType="lpstr">
      <vt:lpstr>Arial</vt:lpstr>
      <vt:lpstr>宋体</vt:lpstr>
      <vt:lpstr>Wingdings</vt:lpstr>
      <vt:lpstr>Arial</vt:lpstr>
      <vt:lpstr>Inter ExtraBold</vt:lpstr>
      <vt:lpstr>Thonburi</vt:lpstr>
      <vt:lpstr>Inter</vt:lpstr>
      <vt:lpstr>Inter Medium</vt:lpstr>
      <vt:lpstr>Inter SemiBold</vt:lpstr>
      <vt:lpstr>Inter Black</vt:lpstr>
      <vt:lpstr>Inconsolata</vt:lpstr>
      <vt:lpstr>Open Sans</vt:lpstr>
      <vt:lpstr>苹方-简</vt:lpstr>
      <vt:lpstr>Hind Siliguri</vt:lpstr>
      <vt:lpstr>Arial Bold</vt:lpstr>
      <vt:lpstr>微软雅黑</vt:lpstr>
      <vt:lpstr>汉仪旗黑</vt:lpstr>
      <vt:lpstr>宋体</vt:lpstr>
      <vt:lpstr>Arial Unicode MS</vt:lpstr>
      <vt:lpstr>汉仪书宋二KW</vt:lpstr>
      <vt:lpstr>Inter</vt:lpstr>
      <vt:lpstr>Inter ExtraBold</vt:lpstr>
      <vt:lpstr>Simple Light</vt:lpstr>
      <vt:lpstr>3_Simple Light</vt:lpstr>
      <vt:lpstr>Sep, 2025</vt:lpstr>
      <vt:lpstr>ClickHouse原有JSON存储方案</vt:lpstr>
      <vt:lpstr>ClickHouse原有JSON存储方案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ClickHouse新的JSON Type实现与使用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JSON用法介绍</vt:lpstr>
      <vt:lpstr>JSON用法介绍</vt:lpstr>
      <vt:lpstr>PowerPoint 演示文稿</vt:lpstr>
      <vt:lpstr>PowerPoint 演示文稿</vt:lpstr>
      <vt:lpstr>JSON DataType tips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May, 2025</dc:title>
  <dc:creator/>
  <cp:lastModifiedBy>随便</cp:lastModifiedBy>
  <cp:revision>173</cp:revision>
  <dcterms:created xsi:type="dcterms:W3CDTF">2025-09-20T02:56:20Z</dcterms:created>
  <dcterms:modified xsi:type="dcterms:W3CDTF">2025-09-20T02:56:20Z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2052-7.2.1.8947</vt:lpwstr>
  </property>
</Properties>
</file>