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handoutMasterIdLst>
    <p:handoutMasterId r:id="rId38"/>
  </p:handoutMasterIdLst>
  <p:sldIdLst>
    <p:sldId id="352" r:id="rId2"/>
    <p:sldId id="394" r:id="rId3"/>
    <p:sldId id="390" r:id="rId4"/>
    <p:sldId id="356" r:id="rId5"/>
    <p:sldId id="398" r:id="rId6"/>
    <p:sldId id="388" r:id="rId7"/>
    <p:sldId id="422" r:id="rId8"/>
    <p:sldId id="365" r:id="rId9"/>
    <p:sldId id="409" r:id="rId10"/>
    <p:sldId id="364" r:id="rId11"/>
    <p:sldId id="369" r:id="rId12"/>
    <p:sldId id="371" r:id="rId13"/>
    <p:sldId id="372" r:id="rId14"/>
    <p:sldId id="402" r:id="rId15"/>
    <p:sldId id="423" r:id="rId16"/>
    <p:sldId id="401" r:id="rId17"/>
    <p:sldId id="403" r:id="rId18"/>
    <p:sldId id="404" r:id="rId19"/>
    <p:sldId id="410" r:id="rId20"/>
    <p:sldId id="406" r:id="rId21"/>
    <p:sldId id="416" r:id="rId22"/>
    <p:sldId id="417" r:id="rId23"/>
    <p:sldId id="418" r:id="rId24"/>
    <p:sldId id="419" r:id="rId25"/>
    <p:sldId id="420" r:id="rId26"/>
    <p:sldId id="411" r:id="rId27"/>
    <p:sldId id="412" r:id="rId28"/>
    <p:sldId id="413" r:id="rId29"/>
    <p:sldId id="414" r:id="rId30"/>
    <p:sldId id="415" r:id="rId31"/>
    <p:sldId id="421" r:id="rId32"/>
    <p:sldId id="405" r:id="rId33"/>
    <p:sldId id="393" r:id="rId34"/>
    <p:sldId id="400" r:id="rId35"/>
    <p:sldId id="354" r:id="rId36"/>
  </p:sldIdLst>
  <p:sldSz cx="24382413" cy="15238413"/>
  <p:notesSz cx="6858000" cy="9144000"/>
  <p:defaultTextStyle>
    <a:defPPr>
      <a:defRPr lang="ru-RU"/>
    </a:defPPr>
    <a:lvl1pPr marL="0" algn="l" defTabSz="1901769" rtl="0" eaLnBrk="1" latinLnBrk="0" hangingPunct="1">
      <a:defRPr sz="3744" kern="1200">
        <a:solidFill>
          <a:schemeClr val="tx1"/>
        </a:solidFill>
        <a:latin typeface="+mn-lt"/>
        <a:ea typeface="+mn-ea"/>
        <a:cs typeface="+mn-cs"/>
      </a:defRPr>
    </a:lvl1pPr>
    <a:lvl2pPr marL="950885" algn="l" defTabSz="1901769" rtl="0" eaLnBrk="1" latinLnBrk="0" hangingPunct="1">
      <a:defRPr sz="3744" kern="1200">
        <a:solidFill>
          <a:schemeClr val="tx1"/>
        </a:solidFill>
        <a:latin typeface="+mn-lt"/>
        <a:ea typeface="+mn-ea"/>
        <a:cs typeface="+mn-cs"/>
      </a:defRPr>
    </a:lvl2pPr>
    <a:lvl3pPr marL="1901769" algn="l" defTabSz="1901769" rtl="0" eaLnBrk="1" latinLnBrk="0" hangingPunct="1">
      <a:defRPr sz="3744" kern="1200">
        <a:solidFill>
          <a:schemeClr val="tx1"/>
        </a:solidFill>
        <a:latin typeface="+mn-lt"/>
        <a:ea typeface="+mn-ea"/>
        <a:cs typeface="+mn-cs"/>
      </a:defRPr>
    </a:lvl3pPr>
    <a:lvl4pPr marL="2852654" algn="l" defTabSz="1901769" rtl="0" eaLnBrk="1" latinLnBrk="0" hangingPunct="1">
      <a:defRPr sz="3744" kern="1200">
        <a:solidFill>
          <a:schemeClr val="tx1"/>
        </a:solidFill>
        <a:latin typeface="+mn-lt"/>
        <a:ea typeface="+mn-ea"/>
        <a:cs typeface="+mn-cs"/>
      </a:defRPr>
    </a:lvl4pPr>
    <a:lvl5pPr marL="3803538" algn="l" defTabSz="1901769" rtl="0" eaLnBrk="1" latinLnBrk="0" hangingPunct="1">
      <a:defRPr sz="3744" kern="1200">
        <a:solidFill>
          <a:schemeClr val="tx1"/>
        </a:solidFill>
        <a:latin typeface="+mn-lt"/>
        <a:ea typeface="+mn-ea"/>
        <a:cs typeface="+mn-cs"/>
      </a:defRPr>
    </a:lvl5pPr>
    <a:lvl6pPr marL="4754423" algn="l" defTabSz="1901769" rtl="0" eaLnBrk="1" latinLnBrk="0" hangingPunct="1">
      <a:defRPr sz="3744" kern="1200">
        <a:solidFill>
          <a:schemeClr val="tx1"/>
        </a:solidFill>
        <a:latin typeface="+mn-lt"/>
        <a:ea typeface="+mn-ea"/>
        <a:cs typeface="+mn-cs"/>
      </a:defRPr>
    </a:lvl6pPr>
    <a:lvl7pPr marL="5705307" algn="l" defTabSz="1901769" rtl="0" eaLnBrk="1" latinLnBrk="0" hangingPunct="1">
      <a:defRPr sz="3744" kern="1200">
        <a:solidFill>
          <a:schemeClr val="tx1"/>
        </a:solidFill>
        <a:latin typeface="+mn-lt"/>
        <a:ea typeface="+mn-ea"/>
        <a:cs typeface="+mn-cs"/>
      </a:defRPr>
    </a:lvl7pPr>
    <a:lvl8pPr marL="6656192" algn="l" defTabSz="1901769" rtl="0" eaLnBrk="1" latinLnBrk="0" hangingPunct="1">
      <a:defRPr sz="3744" kern="1200">
        <a:solidFill>
          <a:schemeClr val="tx1"/>
        </a:solidFill>
        <a:latin typeface="+mn-lt"/>
        <a:ea typeface="+mn-ea"/>
        <a:cs typeface="+mn-cs"/>
      </a:defRPr>
    </a:lvl8pPr>
    <a:lvl9pPr marL="7607076" algn="l" defTabSz="1901769" rtl="0" eaLnBrk="1" latinLnBrk="0" hangingPunct="1">
      <a:defRPr sz="374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CCCCCC"/>
    <a:srgbClr val="6D62AB"/>
    <a:srgbClr val="FF6663"/>
    <a:srgbClr val="7F7F7F"/>
    <a:srgbClr val="55CE9C"/>
    <a:srgbClr val="FF8D00"/>
    <a:srgbClr val="6EC3E2"/>
    <a:srgbClr val="9F62AB"/>
    <a:srgbClr val="8DD7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69" autoAdjust="0"/>
    <p:restoredTop sz="70154" autoAdjust="0"/>
  </p:normalViewPr>
  <p:slideViewPr>
    <p:cSldViewPr snapToGrid="0">
      <p:cViewPr varScale="1">
        <p:scale>
          <a:sx n="39" d="100"/>
          <a:sy n="39" d="100"/>
        </p:scale>
        <p:origin x="954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9293" d="156250"/>
        <a:sy n="139293" d="156250"/>
      </p:scale>
      <p:origin x="0" y="0"/>
    </p:cViewPr>
  </p:sorterViewPr>
  <p:notesViewPr>
    <p:cSldViewPr snapToGrid="0">
      <p:cViewPr>
        <p:scale>
          <a:sx n="125" d="100"/>
          <a:sy n="125" d="100"/>
        </p:scale>
        <p:origin x="2814" y="-120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AB4D67-974F-4C27-AC0A-A0B51556434F}" type="datetimeFigureOut">
              <a:rPr lang="ru-RU" smtClean="0"/>
              <a:t>11.12.2017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43E073-A72E-4143-BFC7-35DA37205B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646750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3EC4C-AEC9-4F2B-8B84-D9BAC180E7CF}" type="datetimeFigureOut">
              <a:rPr lang="ru-RU" smtClean="0"/>
              <a:t>11.12.2017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97415D-D26D-4FDC-9E74-29DCFFC114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158583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97415D-D26D-4FDC-9E74-29DCFFC114C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74129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97415D-D26D-4FDC-9E74-29DCFFC114C9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46850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97415D-D26D-4FDC-9E74-29DCFFC114C9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96650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97415D-D26D-4FDC-9E74-29DCFFC114C9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91711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97415D-D26D-4FDC-9E74-29DCFFC114C9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26601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97415D-D26D-4FDC-9E74-29DCFFC114C9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81659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97415D-D26D-4FDC-9E74-29DCFFC114C9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17839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</a:t>
            </a:r>
            <a:r>
              <a:rPr lang="ru-RU" baseline="0" dirty="0" smtClean="0"/>
              <a:t> правом верхнем углу можно выбрать экстракт.</a:t>
            </a:r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97415D-D26D-4FDC-9E74-29DCFFC114C9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8466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В</a:t>
            </a:r>
            <a:r>
              <a:rPr lang="ru-RU" baseline="0" dirty="0" smtClean="0"/>
              <a:t> правом верхнем углу можно выбрать экстракт.</a:t>
            </a:r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97415D-D26D-4FDC-9E74-29DCFFC114C9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51240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97415D-D26D-4FDC-9E74-29DCFFC114C9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9611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97415D-D26D-4FDC-9E74-29DCFFC114C9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3026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Здравствуйте,</a:t>
            </a:r>
            <a:r>
              <a:rPr lang="ru-RU" baseline="0" dirty="0" smtClean="0"/>
              <a:t> меня зовут Артём, я аналитик.</a:t>
            </a:r>
          </a:p>
          <a:p>
            <a:r>
              <a:rPr lang="ru-RU" dirty="0" smtClean="0"/>
              <a:t>Я расскажу вам как здорово ходить в </a:t>
            </a:r>
            <a:r>
              <a:rPr lang="en-US" dirty="0" smtClean="0"/>
              <a:t>Clickhouse </a:t>
            </a:r>
            <a:r>
              <a:rPr lang="ru-RU" dirty="0" smtClean="0"/>
              <a:t>из графического</a:t>
            </a:r>
            <a:r>
              <a:rPr lang="ru-RU" baseline="0" dirty="0" smtClean="0"/>
              <a:t> интерфейса </a:t>
            </a:r>
            <a:r>
              <a:rPr lang="en-US" baseline="0" dirty="0" smtClean="0"/>
              <a:t>BI-</a:t>
            </a:r>
            <a:r>
              <a:rPr lang="ru-RU" baseline="0" dirty="0" smtClean="0"/>
              <a:t>системы.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Поднимите руки, кто знает, что такое </a:t>
            </a:r>
            <a:r>
              <a:rPr lang="en-US" baseline="0" dirty="0" smtClean="0"/>
              <a:t>Business Intelligence</a:t>
            </a:r>
            <a:r>
              <a:rPr lang="ru-RU" baseline="0" dirty="0" smtClean="0"/>
              <a:t>?</a:t>
            </a:r>
          </a:p>
          <a:p>
            <a:r>
              <a:rPr lang="ru-RU" baseline="0" dirty="0" smtClean="0"/>
              <a:t>А кто не знает?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97415D-D26D-4FDC-9E74-29DCFFC114C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96402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97415D-D26D-4FDC-9E74-29DCFFC114C9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82271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Tableau</a:t>
            </a:r>
            <a:r>
              <a:rPr lang="en-US" baseline="0" dirty="0" smtClean="0"/>
              <a:t> </a:t>
            </a:r>
            <a:r>
              <a:rPr lang="en-US" baseline="0" dirty="0" smtClean="0"/>
              <a:t>over Clickhouse – </a:t>
            </a:r>
            <a:r>
              <a:rPr lang="ru-RU" baseline="0" dirty="0" smtClean="0"/>
              <a:t>далеко не единственная возможная связка</a:t>
            </a:r>
            <a:r>
              <a:rPr lang="en-US" baseline="0" dirty="0" smtClean="0"/>
              <a:t>, </a:t>
            </a:r>
            <a:r>
              <a:rPr lang="ru-RU" baseline="0" dirty="0" smtClean="0"/>
              <a:t>в мире существует множество других </a:t>
            </a:r>
            <a:r>
              <a:rPr lang="en-US" baseline="0" dirty="0" smtClean="0"/>
              <a:t>BI-</a:t>
            </a:r>
            <a:r>
              <a:rPr lang="ru-RU" baseline="0" dirty="0" smtClean="0"/>
              <a:t>систем и баз данных, в </a:t>
            </a:r>
            <a:r>
              <a:rPr lang="ru-RU" baseline="0" dirty="0" err="1" smtClean="0"/>
              <a:t>т.ч</a:t>
            </a:r>
            <a:r>
              <a:rPr lang="ru-RU" baseline="0" dirty="0" smtClean="0"/>
              <a:t>. быстрых.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Самые популярные перечислены на этом слайде. </a:t>
            </a: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Hadoop, </a:t>
            </a:r>
            <a:r>
              <a:rPr lang="ru-RU" baseline="0" dirty="0" smtClean="0"/>
              <a:t>конечно же, совсем не быстрый, но для справедливости его пришлось упомянуть, т.к. ранее он уже использовался в Яндексе в связке с </a:t>
            </a:r>
            <a:r>
              <a:rPr lang="en-US" baseline="0" dirty="0" smtClean="0"/>
              <a:t>Tableau</a:t>
            </a:r>
            <a:r>
              <a:rPr lang="ru-RU" baseline="0" dirty="0" smtClean="0"/>
              <a:t> (если интересно - подробнее может рассказать Миша </a:t>
            </a:r>
            <a:r>
              <a:rPr lang="ru-RU" baseline="0" dirty="0" err="1" smtClean="0"/>
              <a:t>Чекалов</a:t>
            </a:r>
            <a:r>
              <a:rPr lang="ru-RU" baseline="0" dirty="0" smtClean="0"/>
              <a:t>).</a:t>
            </a: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Во многих компаниях вместе с </a:t>
            </a:r>
            <a:r>
              <a:rPr lang="en-US" baseline="0" dirty="0" smtClean="0"/>
              <a:t>Tableau </a:t>
            </a:r>
            <a:r>
              <a:rPr lang="ru-RU" baseline="0" dirty="0" smtClean="0"/>
              <a:t>используют </a:t>
            </a:r>
            <a:r>
              <a:rPr lang="en-US" baseline="0" dirty="0" smtClean="0"/>
              <a:t>Vertica </a:t>
            </a:r>
            <a:r>
              <a:rPr lang="ru-RU" baseline="0" dirty="0" smtClean="0"/>
              <a:t>– платный коммерческий «</a:t>
            </a:r>
            <a:r>
              <a:rPr lang="ru-RU" baseline="0" dirty="0" err="1" smtClean="0"/>
              <a:t>кликхаус</a:t>
            </a:r>
            <a:r>
              <a:rPr lang="ru-RU" baseline="0" dirty="0" smtClean="0"/>
              <a:t>» от </a:t>
            </a:r>
            <a:r>
              <a:rPr lang="en-US" baseline="0" dirty="0" smtClean="0"/>
              <a:t>HP. </a:t>
            </a:r>
            <a:endParaRPr lang="ru-RU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С</a:t>
            </a:r>
            <a:r>
              <a:rPr lang="en-US" baseline="0" dirty="0" smtClean="0"/>
              <a:t> </a:t>
            </a:r>
            <a:r>
              <a:rPr lang="ru-RU" baseline="0" dirty="0" smtClean="0"/>
              <a:t>популярными БД популярные </a:t>
            </a:r>
            <a:r>
              <a:rPr lang="en-US" baseline="0" dirty="0" smtClean="0"/>
              <a:t>BI, </a:t>
            </a:r>
            <a:r>
              <a:rPr lang="ru-RU" baseline="0" dirty="0" smtClean="0"/>
              <a:t>включая </a:t>
            </a:r>
            <a:r>
              <a:rPr lang="en-US" baseline="0" dirty="0" smtClean="0"/>
              <a:t>Tableau</a:t>
            </a:r>
            <a:r>
              <a:rPr lang="ru-RU" baseline="0" dirty="0" smtClean="0"/>
              <a:t>, дружат из коробки.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PowerBI</a:t>
            </a:r>
            <a:r>
              <a:rPr lang="ru-RU" baseline="0" dirty="0" smtClean="0"/>
              <a:t> с </a:t>
            </a:r>
            <a:r>
              <a:rPr lang="en-US" baseline="0" dirty="0" smtClean="0"/>
              <a:t>CH </a:t>
            </a:r>
            <a:r>
              <a:rPr lang="ru-RU" baseline="0" dirty="0" smtClean="0"/>
              <a:t>пока не подружили</a:t>
            </a:r>
            <a:r>
              <a:rPr lang="en-US" baseline="0" dirty="0" smtClean="0"/>
              <a:t>.</a:t>
            </a:r>
            <a:endParaRPr lang="en-US" dirty="0" smtClean="0"/>
          </a:p>
          <a:p>
            <a:r>
              <a:rPr lang="ru-RU" dirty="0" smtClean="0"/>
              <a:t>Одному из коллег удалось заставить работать с </a:t>
            </a:r>
            <a:r>
              <a:rPr lang="ru-RU" dirty="0" err="1" smtClean="0"/>
              <a:t>Кликхаусо</a:t>
            </a:r>
            <a:r>
              <a:rPr lang="ru-RU" baseline="0" dirty="0" err="1" smtClean="0"/>
              <a:t>м</a:t>
            </a:r>
            <a:r>
              <a:rPr lang="ru-RU" baseline="0" dirty="0" smtClean="0"/>
              <a:t> </a:t>
            </a:r>
            <a:r>
              <a:rPr lang="en-US" baseline="0" dirty="0" smtClean="0"/>
              <a:t>BI </a:t>
            </a:r>
            <a:r>
              <a:rPr lang="en-US" dirty="0" err="1" smtClean="0"/>
              <a:t>Qlick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Любопытно, что не все</a:t>
            </a:r>
            <a:r>
              <a:rPr lang="ru-RU" baseline="0" dirty="0" smtClean="0"/>
              <a:t> </a:t>
            </a:r>
            <a:r>
              <a:rPr lang="en-US" baseline="0" dirty="0" smtClean="0"/>
              <a:t>BI </a:t>
            </a:r>
            <a:r>
              <a:rPr lang="ru-RU" baseline="0" dirty="0" smtClean="0"/>
              <a:t>превращают ваши клики в </a:t>
            </a:r>
            <a:r>
              <a:rPr lang="en-US" baseline="0" dirty="0" smtClean="0"/>
              <a:t>SQL-</a:t>
            </a:r>
            <a:r>
              <a:rPr lang="ru-RU" baseline="0" dirty="0" smtClean="0"/>
              <a:t>запросы, некоторые, как например, </a:t>
            </a:r>
            <a:r>
              <a:rPr lang="en-US" baseline="0" dirty="0" err="1" smtClean="0"/>
              <a:t>Saiku</a:t>
            </a:r>
            <a:r>
              <a:rPr lang="en-US" baseline="0" dirty="0" smtClean="0"/>
              <a:t>,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генерят</a:t>
            </a:r>
            <a:r>
              <a:rPr lang="ru-RU" baseline="0" dirty="0" smtClean="0"/>
              <a:t> </a:t>
            </a:r>
            <a:r>
              <a:rPr lang="en-US" baseline="0" dirty="0" smtClean="0"/>
              <a:t>MDX</a:t>
            </a:r>
            <a:r>
              <a:rPr lang="ru-RU" baseline="0" dirty="0" smtClean="0"/>
              <a:t>-запросы</a:t>
            </a:r>
            <a:r>
              <a:rPr lang="en-US" baseline="0" dirty="0" smtClean="0"/>
              <a:t>, </a:t>
            </a:r>
            <a:r>
              <a:rPr lang="ru-RU" baseline="0" dirty="0" smtClean="0"/>
              <a:t>которые затем с помощью </a:t>
            </a:r>
            <a:r>
              <a:rPr lang="en-US" baseline="0" dirty="0" smtClean="0"/>
              <a:t>Mondrian ROLAP </a:t>
            </a:r>
            <a:r>
              <a:rPr lang="ru-RU" baseline="0" dirty="0" smtClean="0"/>
              <a:t>можно </a:t>
            </a:r>
            <a:r>
              <a:rPr lang="ru-RU" baseline="0" dirty="0" err="1" smtClean="0"/>
              <a:t>првращать</a:t>
            </a:r>
            <a:r>
              <a:rPr lang="ru-RU" baseline="0" dirty="0" smtClean="0"/>
              <a:t> в съедобный для </a:t>
            </a:r>
            <a:r>
              <a:rPr lang="ru-RU" baseline="0" dirty="0" err="1" smtClean="0"/>
              <a:t>Кликхауса</a:t>
            </a:r>
            <a:r>
              <a:rPr lang="ru-RU" baseline="0" dirty="0" smtClean="0"/>
              <a:t> </a:t>
            </a:r>
            <a:r>
              <a:rPr lang="en-US" baseline="0" dirty="0" smtClean="0"/>
              <a:t>SQL.</a:t>
            </a:r>
            <a:endParaRPr lang="ru-RU" baseline="0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97415D-D26D-4FDC-9E74-29DCFFC114C9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81565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97415D-D26D-4FDC-9E74-29DCFFC114C9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8524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Википедия</a:t>
            </a:r>
            <a:r>
              <a:rPr lang="ru-RU" baseline="0" dirty="0" smtClean="0"/>
              <a:t> даёт очень </a:t>
            </a:r>
            <a:r>
              <a:rPr lang="ru-RU" baseline="0" dirty="0" smtClean="0"/>
              <a:t>широкое</a:t>
            </a:r>
            <a:r>
              <a:rPr lang="en-US" baseline="0" dirty="0" smtClean="0"/>
              <a:t>, </a:t>
            </a:r>
            <a:r>
              <a:rPr lang="ru-RU" baseline="0" dirty="0" smtClean="0"/>
              <a:t>даже, точнее, высокое определение </a:t>
            </a:r>
            <a:r>
              <a:rPr lang="en-US" baseline="0" dirty="0" err="1" smtClean="0"/>
              <a:t>Busines</a:t>
            </a:r>
            <a:r>
              <a:rPr lang="en-US" baseline="0" dirty="0" smtClean="0"/>
              <a:t> Intelligence </a:t>
            </a:r>
            <a:r>
              <a:rPr lang="ru-RU" baseline="0" dirty="0" smtClean="0"/>
              <a:t>как всей вертикали от сырых данных, через </a:t>
            </a:r>
            <a:r>
              <a:rPr lang="en-US" baseline="0" dirty="0" smtClean="0"/>
              <a:t>ETL (Extract Transform Load</a:t>
            </a:r>
            <a:r>
              <a:rPr lang="ru-RU" baseline="0" dirty="0" smtClean="0"/>
              <a:t>)</a:t>
            </a:r>
            <a:r>
              <a:rPr lang="en-US" baseline="0" dirty="0" smtClean="0"/>
              <a:t>,</a:t>
            </a:r>
            <a:r>
              <a:rPr lang="ru-RU" baseline="0" dirty="0" smtClean="0"/>
              <a:t> </a:t>
            </a:r>
            <a:r>
              <a:rPr lang="ru-RU" baseline="0" dirty="0" smtClean="0"/>
              <a:t>и </a:t>
            </a:r>
            <a:r>
              <a:rPr lang="ru-RU" baseline="0" dirty="0" smtClean="0"/>
              <a:t>до</a:t>
            </a:r>
            <a:r>
              <a:rPr lang="en-US" baseline="0" dirty="0" smtClean="0"/>
              <a:t> </a:t>
            </a:r>
            <a:r>
              <a:rPr lang="ru-RU" baseline="0" dirty="0" smtClean="0"/>
              <a:t>конечных графиков и </a:t>
            </a:r>
            <a:r>
              <a:rPr lang="ru-RU" baseline="0" dirty="0" err="1" smtClean="0"/>
              <a:t>дешбордов</a:t>
            </a:r>
            <a:r>
              <a:rPr lang="ru-RU" baseline="0" dirty="0" smtClean="0"/>
              <a:t>. </a:t>
            </a:r>
          </a:p>
          <a:p>
            <a:endParaRPr lang="ru-RU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На самом деле, в реальной жизни под </a:t>
            </a:r>
            <a:r>
              <a:rPr lang="en-US" baseline="0" dirty="0" smtClean="0"/>
              <a:t>BI</a:t>
            </a:r>
            <a:r>
              <a:rPr lang="ru-RU" baseline="0" dirty="0" smtClean="0"/>
              <a:t>-системами чаще всего понимают именно верхнюю часть этой вертикали - интерактивные инструменты для кручения и визуализации уже причёсанных данных.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 smtClean="0"/>
          </a:p>
          <a:p>
            <a:r>
              <a:rPr lang="ru-RU" baseline="0" dirty="0" smtClean="0"/>
              <a:t>Красивый шустрый </a:t>
            </a:r>
            <a:r>
              <a:rPr lang="en-US" baseline="0" dirty="0" smtClean="0"/>
              <a:t>GUI</a:t>
            </a:r>
            <a:r>
              <a:rPr lang="ru-RU" baseline="0" dirty="0" smtClean="0"/>
              <a:t> превращает ваши клики по интерфейсу в </a:t>
            </a:r>
            <a:r>
              <a:rPr lang="en-US" baseline="0" dirty="0" smtClean="0"/>
              <a:t>SQL/MDX-</a:t>
            </a:r>
            <a:r>
              <a:rPr lang="ru-RU" baseline="0" dirty="0" smtClean="0"/>
              <a:t>запросы к </a:t>
            </a:r>
            <a:r>
              <a:rPr lang="en-US" baseline="0" dirty="0" smtClean="0"/>
              <a:t>OLAP-</a:t>
            </a:r>
            <a:r>
              <a:rPr lang="ru-RU" baseline="0" dirty="0" smtClean="0"/>
              <a:t>кубам или </a:t>
            </a:r>
            <a:r>
              <a:rPr lang="ru-RU" baseline="0" dirty="0" err="1" smtClean="0"/>
              <a:t>датасетам</a:t>
            </a:r>
            <a:r>
              <a:rPr lang="ru-RU" baseline="0" dirty="0" smtClean="0"/>
              <a:t>, и обновляет картинку на основе полученных в ответе данных.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97415D-D26D-4FDC-9E74-29DCFFC114C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7775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наше время бизнес компаний всё чаще</a:t>
            </a:r>
            <a:r>
              <a:rPr lang="ru-RU" baseline="0" dirty="0" smtClean="0"/>
              <a:t> </a:t>
            </a:r>
            <a:r>
              <a:rPr lang="ru-RU" dirty="0" smtClean="0"/>
              <a:t>основан на данных</a:t>
            </a:r>
            <a:r>
              <a:rPr lang="ru-RU" baseline="0" dirty="0" smtClean="0"/>
              <a:t>.</a:t>
            </a:r>
          </a:p>
          <a:p>
            <a:r>
              <a:rPr lang="ru-RU" baseline="0" dirty="0" smtClean="0"/>
              <a:t>Данные - это и полезное ископаемое, из которого строятся сервисы,</a:t>
            </a:r>
          </a:p>
          <a:p>
            <a:r>
              <a:rPr lang="ru-RU" baseline="0" dirty="0" smtClean="0"/>
              <a:t>и источник знаний, позволяющих принимать правильные решения и развивать продукты и бизнес.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Тогда аналитика, в широком смысле, это извлечение знаний из данных.</a:t>
            </a:r>
          </a:p>
          <a:p>
            <a:endParaRPr lang="ru-RU" dirty="0" smtClean="0"/>
          </a:p>
          <a:p>
            <a:r>
              <a:rPr lang="ru-RU" dirty="0" smtClean="0"/>
              <a:t>Разумеется, у нас есть множество инструментов, которые позволяют</a:t>
            </a:r>
            <a:r>
              <a:rPr lang="ru-RU" baseline="0" dirty="0" smtClean="0"/>
              <a:t> это </a:t>
            </a:r>
            <a:r>
              <a:rPr lang="ru-RU" baseline="0" dirty="0" smtClean="0"/>
              <a:t>по-разному делать</a:t>
            </a:r>
            <a:r>
              <a:rPr lang="ru-RU" baseline="0" dirty="0" smtClean="0"/>
              <a:t>…</a:t>
            </a:r>
            <a:endParaRPr lang="ru-RU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97415D-D26D-4FDC-9E74-29DCFFC114C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6283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Есть гляделки для готовых данных, 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есть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хранилки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-считалки: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Ыть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Большой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Кликхаус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и, конечно, есть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iPython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ноутбучеки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также известные как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Jupyter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почти основной рабочий интерфейс для аналитика.</a:t>
            </a:r>
          </a:p>
          <a:p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Есть деление на большие и маленькие данные, 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есть деление на визуальные интерфейсы 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инструрменты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требующие написания кода.</a:t>
            </a:r>
          </a:p>
          <a:p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Между этими категориями остаётся некоторая пропасть, 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где нет чего-то среднего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Либо у тебя есть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готовые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вьюеры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отчёты, которые отвечают не на все вопросы,</a:t>
            </a:r>
          </a:p>
          <a:p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либо надо писать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кастомный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код, отлаживаться, экспериментировать…</a:t>
            </a:r>
          </a:p>
          <a:p>
            <a:endParaRPr lang="ru-RU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Есть люди, которые пишут код (разработчики и аналитики), есть люди, которые принимают решения (менеджеры и маркетологи). 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Иногда это даже одни и те же люди, только в разные моменты времени они в разных ролях.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большинства людей переключение это небыстро, 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поэтому даже если есть менеджер, который пишет код, 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тот момент, когда он рассматривает проблему и принимает решения, 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этот момент он не должен писать код.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Тогда можно: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(а) пользоваться готовыми отчётами, отвечающими на узкий круг вопросов, 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(б) приходить к аналитикам, чтобы они что-то разово посчитали,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(в) либо самому сесть считать.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 в чём же проблема?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97415D-D26D-4FDC-9E74-29DCFFC114C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948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Часто для очередного решения требуется посчитать что-то очень простое.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если эта «простая» задача раньше не решалась, то ради неё приходится опускаться до самого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низкого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уровня сырых данных, 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разбираться, как там отражается какая-то неведомая вещь, долгого ждать расчёта на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Ыте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затем много итераций отладки расчёта,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помноженных на многие итерации поиска сигнала,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помноженных на несколько итераций уточнения/эволюции задачи.</a:t>
            </a:r>
          </a:p>
          <a:p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Т.е. простые вещи, будучи спроецированы на наши реалии Больших данных, могут становиться трудоёмкими и ресурсоёмкими.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baseline="0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97415D-D26D-4FDC-9E74-29DCFFC114C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5392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тот момент, когда принимается решение, 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хочется иметь под рукой больше данных, 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чем в готовых отчётах и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вьюерах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иметь к ним удобный визуальный доступ, не требующий написания кода.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97415D-D26D-4FDC-9E74-29DCFFC114C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961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правило, можно систематизировать значительную часть часто возникающих микро-задач, и подготовить под них более-менее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юзабельные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датасеты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которые можно будет положить в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Clickhouse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ходить в них по мере надобности из графического интерфейса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-системы.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97415D-D26D-4FDC-9E74-29DCFFC114C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658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</a:t>
            </a:r>
            <a:r>
              <a:rPr lang="ru-RU" baseline="0" dirty="0" smtClean="0"/>
              <a:t> вот, давайте посмотрим, как это решается в связке </a:t>
            </a:r>
            <a:r>
              <a:rPr lang="en-US" baseline="0" dirty="0" smtClean="0"/>
              <a:t>Tableau Desktop over Clickhouse.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97415D-D26D-4FDC-9E74-29DCFFC114C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1656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hyperlink" Target="https://patterns.yandex-team.ru/presentations/" TargetMode="External"/><Relationship Id="rId3" Type="http://schemas.openxmlformats.org/officeDocument/2006/relationships/image" Target="../media/image9.png"/><Relationship Id="rId7" Type="http://schemas.openxmlformats.org/officeDocument/2006/relationships/hyperlink" Target="mailto:prescheck@yandex-team.ru" TargetMode="External"/><Relationship Id="rId12" Type="http://schemas.openxmlformats.org/officeDocument/2006/relationships/image" Target="../media/image11.tif"/><Relationship Id="rId2" Type="http://schemas.openxmlformats.org/officeDocument/2006/relationships/hyperlink" Target="https://yadi.sk/d/GPDyRyOPxejmK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mailto:presentation@yandex-team.ru" TargetMode="External"/><Relationship Id="rId11" Type="http://schemas.openxmlformats.org/officeDocument/2006/relationships/image" Target="../media/image10.tif"/><Relationship Id="rId5" Type="http://schemas.openxmlformats.org/officeDocument/2006/relationships/hyperlink" Target="https://wiki.yandex-team.ru/presentation/Kak-sdelat-krasivo/" TargetMode="External"/><Relationship Id="rId10" Type="http://schemas.openxmlformats.org/officeDocument/2006/relationships/hyperlink" Target="https://patterns.yandex-team.ru/presentations/326" TargetMode="External"/><Relationship Id="rId4" Type="http://schemas.openxmlformats.org/officeDocument/2006/relationships/hyperlink" Target="http://www.istockphoto.com/ru" TargetMode="External"/><Relationship Id="rId9" Type="http://schemas.openxmlformats.org/officeDocument/2006/relationships/hyperlink" Target="https://yadi.sk/d/ZpB_978TwmoNY" TargetMode="Externa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Нулев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78261" y="6162944"/>
            <a:ext cx="6401726" cy="245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992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4749" y="3400425"/>
            <a:ext cx="10637839" cy="9471600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4"/>
            <a:r>
              <a:rPr lang="ru-RU" dirty="0" smtClean="0"/>
              <a:t>Образец текста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4588" y="3400425"/>
            <a:ext cx="10638000" cy="9471600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4"/>
            <a:r>
              <a:rPr lang="ru-RU" dirty="0" smtClean="0"/>
              <a:t>Образец текста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063075" y="14012862"/>
            <a:ext cx="1143000" cy="376237"/>
          </a:xfrm>
          <a:prstGeom prst="rect">
            <a:avLst/>
          </a:prstGeom>
        </p:spPr>
        <p:txBody>
          <a:bodyPr/>
          <a:lstStyle/>
          <a:p>
            <a:fld id="{93F3EDF4-0BA1-46C5-A405-AEF34D15C7B4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749" y="14012863"/>
            <a:ext cx="19370675" cy="376236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174751" y="744539"/>
            <a:ext cx="22031324" cy="1512886"/>
          </a:xfrm>
        </p:spPr>
        <p:txBody>
          <a:bodyPr anchor="t">
            <a:noAutofit/>
          </a:bodyPr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924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221163" y="11726864"/>
            <a:ext cx="17448213" cy="1143000"/>
          </a:xfrm>
        </p:spPr>
        <p:txBody>
          <a:bodyPr lIns="0"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Автор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2703514" y="3402000"/>
            <a:ext cx="18965862" cy="7966075"/>
          </a:xfrm>
        </p:spPr>
        <p:txBody>
          <a:bodyPr lIns="234000">
            <a:noAutofit/>
          </a:bodyPr>
          <a:lstStyle>
            <a:lvl1pPr marL="792000" indent="-1116000">
              <a:lnSpc>
                <a:spcPts val="14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35000"/>
              <a:buFontTx/>
              <a:buChar char="│"/>
              <a:defRPr sz="12000" baseline="0">
                <a:latin typeface="+mn-lt"/>
              </a:defRPr>
            </a:lvl1pPr>
          </a:lstStyle>
          <a:p>
            <a:pPr lvl="0"/>
            <a:r>
              <a:rPr lang="ru-RU" dirty="0" smtClean="0"/>
              <a:t>Текст цитаты</a:t>
            </a:r>
          </a:p>
        </p:txBody>
      </p:sp>
    </p:spTree>
    <p:extLst>
      <p:ext uri="{BB962C8B-B14F-4D97-AF65-F5344CB8AC3E}">
        <p14:creationId xmlns:p14="http://schemas.microsoft.com/office/powerpoint/2010/main" val="4088190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пиктограм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3" hasCustomPrompt="1"/>
          </p:nvPr>
        </p:nvSpPr>
        <p:spPr>
          <a:xfrm>
            <a:off x="1551800" y="5772785"/>
            <a:ext cx="3045600" cy="2538000"/>
          </a:xfrm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 typeface="Arial" panose="020B0604020202020204" pitchFamily="34" charset="0"/>
              <a:buNone/>
              <a:tabLst/>
              <a:defRPr b="0" i="0">
                <a:latin typeface="+mn-lt"/>
                <a:ea typeface="Yandex Sans Text PF Thin" charset="0"/>
                <a:cs typeface="Yandex Sans Text PF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9" name="Рисунок 3"/>
          <p:cNvSpPr>
            <a:spLocks noGrp="1"/>
          </p:cNvSpPr>
          <p:nvPr>
            <p:ph type="pic" sz="quarter" idx="15" hasCustomPrompt="1"/>
          </p:nvPr>
        </p:nvSpPr>
        <p:spPr>
          <a:xfrm>
            <a:off x="6114593" y="5774785"/>
            <a:ext cx="3045600" cy="2538000"/>
          </a:xfrm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 typeface="Arial" panose="020B0604020202020204" pitchFamily="34" charset="0"/>
              <a:buNone/>
              <a:tabLst/>
              <a:defRPr b="0" i="0">
                <a:latin typeface="+mn-lt"/>
                <a:ea typeface="Yandex Sans Text PF Thin" charset="0"/>
                <a:cs typeface="Yandex Sans Text PF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1" name="Рисунок 3"/>
          <p:cNvSpPr>
            <a:spLocks noGrp="1"/>
          </p:cNvSpPr>
          <p:nvPr>
            <p:ph type="pic" sz="quarter" idx="17" hasCustomPrompt="1"/>
          </p:nvPr>
        </p:nvSpPr>
        <p:spPr>
          <a:xfrm>
            <a:off x="10670788" y="5772785"/>
            <a:ext cx="3045600" cy="2538000"/>
          </a:xfrm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 typeface="Arial" panose="020B0604020202020204" pitchFamily="34" charset="0"/>
              <a:buNone/>
              <a:tabLst/>
              <a:defRPr b="0" i="0">
                <a:latin typeface="+mn-lt"/>
                <a:ea typeface="Yandex Sans Text PF Thin" charset="0"/>
                <a:cs typeface="Yandex Sans Text PF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 smtClean="0"/>
          </a:p>
        </p:txBody>
      </p:sp>
      <p:sp>
        <p:nvSpPr>
          <p:cNvPr id="12" name="Текст 7" title="Текст"/>
          <p:cNvSpPr>
            <a:spLocks noGrp="1"/>
          </p:cNvSpPr>
          <p:nvPr>
            <p:ph type="body" sz="quarter" idx="18" hasCustomPrompt="1"/>
          </p:nvPr>
        </p:nvSpPr>
        <p:spPr>
          <a:xfrm>
            <a:off x="10670788" y="8717599"/>
            <a:ext cx="3045600" cy="4152264"/>
          </a:xfrm>
        </p:spPr>
        <p:txBody>
          <a:bodyPr anchor="t"/>
          <a:lstStyle>
            <a:lvl2pPr marL="0" indent="0">
              <a:buNone/>
              <a:defRPr/>
            </a:lvl2pPr>
            <a:lvl3pPr marL="792000" indent="0">
              <a:buNone/>
              <a:defRPr/>
            </a:lvl3pPr>
            <a:lvl4pPr marL="792000" indent="0">
              <a:buNone/>
              <a:defRPr/>
            </a:lvl4pPr>
          </a:lstStyle>
          <a:p>
            <a:pPr lvl="0"/>
            <a:r>
              <a:rPr lang="ru-RU" dirty="0" smtClean="0"/>
              <a:t>Текст</a:t>
            </a:r>
          </a:p>
        </p:txBody>
      </p:sp>
      <p:sp>
        <p:nvSpPr>
          <p:cNvPr id="13" name="Рисунок 3"/>
          <p:cNvSpPr>
            <a:spLocks noGrp="1"/>
          </p:cNvSpPr>
          <p:nvPr>
            <p:ph type="pic" sz="quarter" idx="19" hasCustomPrompt="1"/>
          </p:nvPr>
        </p:nvSpPr>
        <p:spPr>
          <a:xfrm>
            <a:off x="15216736" y="5774785"/>
            <a:ext cx="3045600" cy="2538000"/>
          </a:xfrm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 typeface="Arial" panose="020B0604020202020204" pitchFamily="34" charset="0"/>
              <a:buNone/>
              <a:tabLst/>
              <a:defRPr b="0" i="0">
                <a:latin typeface="+mn-lt"/>
                <a:ea typeface="Yandex Sans Text PF Thin" charset="0"/>
                <a:cs typeface="Yandex Sans Text PF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 smtClean="0"/>
          </a:p>
        </p:txBody>
      </p:sp>
      <p:sp>
        <p:nvSpPr>
          <p:cNvPr id="15" name="Рисунок 3"/>
          <p:cNvSpPr>
            <a:spLocks noGrp="1"/>
          </p:cNvSpPr>
          <p:nvPr>
            <p:ph type="pic" sz="quarter" idx="21" hasCustomPrompt="1"/>
          </p:nvPr>
        </p:nvSpPr>
        <p:spPr>
          <a:xfrm>
            <a:off x="19772931" y="5772785"/>
            <a:ext cx="3045600" cy="2538000"/>
          </a:xfrm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 typeface="Arial" panose="020B0604020202020204" pitchFamily="34" charset="0"/>
              <a:buNone/>
              <a:tabLst/>
              <a:defRPr b="0" i="0">
                <a:latin typeface="+mn-lt"/>
                <a:ea typeface="Yandex Sans Text PF Thin" charset="0"/>
                <a:cs typeface="Yandex Sans Text PF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 smtClean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063075" y="14012862"/>
            <a:ext cx="1143000" cy="376237"/>
          </a:xfrm>
          <a:prstGeom prst="rect">
            <a:avLst/>
          </a:prstGeom>
        </p:spPr>
        <p:txBody>
          <a:bodyPr/>
          <a:lstStyle/>
          <a:p>
            <a:fld id="{93F3EDF4-0BA1-46C5-A405-AEF34D15C7B4}" type="slidenum">
              <a:rPr lang="ru-RU" smtClean="0"/>
              <a:t>‹#›</a:t>
            </a:fld>
            <a:endParaRPr lang="ru-RU"/>
          </a:p>
        </p:txBody>
      </p:sp>
      <p:sp>
        <p:nvSpPr>
          <p:cNvPr id="18" name="Текст 7" title="Текст"/>
          <p:cNvSpPr>
            <a:spLocks noGrp="1"/>
          </p:cNvSpPr>
          <p:nvPr>
            <p:ph type="body" sz="quarter" idx="23" hasCustomPrompt="1"/>
          </p:nvPr>
        </p:nvSpPr>
        <p:spPr>
          <a:xfrm>
            <a:off x="6114593" y="8709025"/>
            <a:ext cx="3045600" cy="4161155"/>
          </a:xfrm>
        </p:spPr>
        <p:txBody>
          <a:bodyPr anchor="t"/>
          <a:lstStyle>
            <a:lvl2pPr marL="0" indent="0">
              <a:buNone/>
              <a:defRPr/>
            </a:lvl2pPr>
            <a:lvl3pPr marL="792000" indent="0">
              <a:buNone/>
              <a:defRPr/>
            </a:lvl3pPr>
            <a:lvl4pPr marL="792000" indent="0">
              <a:buNone/>
              <a:defRPr/>
            </a:lvl4pPr>
          </a:lstStyle>
          <a:p>
            <a:pPr lvl="0"/>
            <a:r>
              <a:rPr lang="ru-RU" dirty="0" smtClean="0"/>
              <a:t>Текст</a:t>
            </a:r>
          </a:p>
        </p:txBody>
      </p:sp>
      <p:sp>
        <p:nvSpPr>
          <p:cNvPr id="19" name="Текст 7" title="Текст"/>
          <p:cNvSpPr>
            <a:spLocks noGrp="1"/>
          </p:cNvSpPr>
          <p:nvPr>
            <p:ph type="body" sz="quarter" idx="24" hasCustomPrompt="1"/>
          </p:nvPr>
        </p:nvSpPr>
        <p:spPr>
          <a:xfrm>
            <a:off x="1558608" y="8706707"/>
            <a:ext cx="3045600" cy="4163156"/>
          </a:xfrm>
        </p:spPr>
        <p:txBody>
          <a:bodyPr anchor="t"/>
          <a:lstStyle>
            <a:lvl2pPr marL="0" indent="0">
              <a:buNone/>
              <a:defRPr/>
            </a:lvl2pPr>
            <a:lvl3pPr marL="792000" indent="0">
              <a:buNone/>
              <a:defRPr/>
            </a:lvl3pPr>
            <a:lvl4pPr marL="792000" indent="0">
              <a:buNone/>
              <a:defRPr/>
            </a:lvl4pPr>
          </a:lstStyle>
          <a:p>
            <a:pPr lvl="0"/>
            <a:r>
              <a:rPr lang="ru-RU" dirty="0" smtClean="0"/>
              <a:t>Текст</a:t>
            </a:r>
          </a:p>
        </p:txBody>
      </p:sp>
      <p:sp>
        <p:nvSpPr>
          <p:cNvPr id="20" name="Текст 7" title="Текст"/>
          <p:cNvSpPr>
            <a:spLocks noGrp="1"/>
          </p:cNvSpPr>
          <p:nvPr>
            <p:ph type="body" sz="quarter" idx="25" hasCustomPrompt="1"/>
          </p:nvPr>
        </p:nvSpPr>
        <p:spPr>
          <a:xfrm>
            <a:off x="15230475" y="8707438"/>
            <a:ext cx="3045600" cy="4162425"/>
          </a:xfrm>
        </p:spPr>
        <p:txBody>
          <a:bodyPr anchor="t"/>
          <a:lstStyle>
            <a:lvl2pPr marL="0" indent="0">
              <a:buNone/>
              <a:defRPr/>
            </a:lvl2pPr>
            <a:lvl3pPr marL="792000" indent="0">
              <a:buNone/>
              <a:defRPr/>
            </a:lvl3pPr>
            <a:lvl4pPr marL="792000" indent="0">
              <a:buNone/>
              <a:defRPr/>
            </a:lvl4pPr>
          </a:lstStyle>
          <a:p>
            <a:pPr lvl="0"/>
            <a:r>
              <a:rPr lang="ru-RU" dirty="0" smtClean="0"/>
              <a:t>Текст</a:t>
            </a:r>
          </a:p>
        </p:txBody>
      </p:sp>
      <p:sp>
        <p:nvSpPr>
          <p:cNvPr id="21" name="Текст 7" title="Текст"/>
          <p:cNvSpPr>
            <a:spLocks noGrp="1"/>
          </p:cNvSpPr>
          <p:nvPr>
            <p:ph type="body" sz="quarter" idx="26" hasCustomPrompt="1"/>
          </p:nvPr>
        </p:nvSpPr>
        <p:spPr>
          <a:xfrm>
            <a:off x="19795791" y="8707438"/>
            <a:ext cx="3045600" cy="4162425"/>
          </a:xfrm>
        </p:spPr>
        <p:txBody>
          <a:bodyPr anchor="t"/>
          <a:lstStyle>
            <a:lvl2pPr marL="0" indent="0">
              <a:buNone/>
              <a:defRPr/>
            </a:lvl2pPr>
            <a:lvl3pPr marL="792000" indent="0">
              <a:buNone/>
              <a:defRPr/>
            </a:lvl3pPr>
            <a:lvl4pPr marL="792000" indent="0">
              <a:buNone/>
              <a:defRPr/>
            </a:lvl4pPr>
          </a:lstStyle>
          <a:p>
            <a:pPr lvl="0"/>
            <a:r>
              <a:rPr lang="ru-RU" dirty="0" smtClean="0"/>
              <a:t>Текст</a:t>
            </a:r>
          </a:p>
        </p:txBody>
      </p:sp>
      <p:sp>
        <p:nvSpPr>
          <p:cNvPr id="2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749" y="14012863"/>
            <a:ext cx="19370675" cy="376236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1174751" y="744539"/>
            <a:ext cx="22031324" cy="1512886"/>
          </a:xfrm>
        </p:spPr>
        <p:txBody>
          <a:bodyPr anchor="t">
            <a:noAutofit/>
          </a:bodyPr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858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3" hasCustomPrompt="1"/>
          </p:nvPr>
        </p:nvSpPr>
        <p:spPr>
          <a:xfrm>
            <a:off x="2704607" y="5774785"/>
            <a:ext cx="3045600" cy="2538000"/>
          </a:xfrm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 typeface="Arial" panose="020B0604020202020204" pitchFamily="34" charset="0"/>
              <a:buNone/>
              <a:tabLst/>
              <a:defRPr b="0" i="0">
                <a:latin typeface="+mn-lt"/>
                <a:ea typeface="Yandex Sans Text PF Thin" charset="0"/>
                <a:cs typeface="Yandex Sans Text PF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 smtClean="0"/>
          </a:p>
        </p:txBody>
      </p:sp>
      <p:sp>
        <p:nvSpPr>
          <p:cNvPr id="8" name="Текст 7" title="Текст"/>
          <p:cNvSpPr>
            <a:spLocks noGrp="1"/>
          </p:cNvSpPr>
          <p:nvPr>
            <p:ph type="body" sz="quarter" idx="14" hasCustomPrompt="1"/>
          </p:nvPr>
        </p:nvSpPr>
        <p:spPr>
          <a:xfrm>
            <a:off x="2704607" y="8709025"/>
            <a:ext cx="3045600" cy="4160838"/>
          </a:xfrm>
        </p:spPr>
        <p:txBody>
          <a:bodyPr anchor="t"/>
          <a:lstStyle>
            <a:lvl2pPr marL="0" indent="0">
              <a:buNone/>
              <a:defRPr/>
            </a:lvl2pPr>
            <a:lvl3pPr marL="792000" indent="0">
              <a:buNone/>
              <a:defRPr/>
            </a:lvl3pPr>
            <a:lvl4pPr marL="792000" indent="0">
              <a:buNone/>
              <a:defRPr/>
            </a:lvl4pPr>
          </a:lstStyle>
          <a:p>
            <a:pPr lvl="0"/>
            <a:r>
              <a:rPr lang="ru-RU" dirty="0" smtClean="0"/>
              <a:t>Текст</a:t>
            </a:r>
          </a:p>
        </p:txBody>
      </p:sp>
      <p:sp>
        <p:nvSpPr>
          <p:cNvPr id="9" name="Рисунок 3"/>
          <p:cNvSpPr>
            <a:spLocks noGrp="1"/>
          </p:cNvSpPr>
          <p:nvPr>
            <p:ph type="pic" sz="quarter" idx="15" hasCustomPrompt="1"/>
          </p:nvPr>
        </p:nvSpPr>
        <p:spPr>
          <a:xfrm>
            <a:off x="8010001" y="5774785"/>
            <a:ext cx="3045600" cy="2538000"/>
          </a:xfrm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 typeface="Arial" panose="020B0604020202020204" pitchFamily="34" charset="0"/>
              <a:buNone/>
              <a:tabLst/>
              <a:defRPr b="0" i="0">
                <a:latin typeface="+mn-lt"/>
                <a:ea typeface="Yandex Sans Text PF Thin" charset="0"/>
                <a:cs typeface="Yandex Sans Text PF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 smtClean="0"/>
          </a:p>
        </p:txBody>
      </p:sp>
      <p:sp>
        <p:nvSpPr>
          <p:cNvPr id="10" name="Текст 7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8010001" y="8709025"/>
            <a:ext cx="3045600" cy="4160838"/>
          </a:xfrm>
        </p:spPr>
        <p:txBody>
          <a:bodyPr anchor="t"/>
          <a:lstStyle>
            <a:lvl2pPr marL="0" indent="0">
              <a:buNone/>
              <a:defRPr/>
            </a:lvl2pPr>
            <a:lvl3pPr marL="792000" indent="0">
              <a:buNone/>
              <a:defRPr/>
            </a:lvl3pPr>
            <a:lvl4pPr marL="792000" indent="0">
              <a:buNone/>
              <a:defRPr/>
            </a:lvl4pPr>
          </a:lstStyle>
          <a:p>
            <a:pPr lvl="0"/>
            <a:r>
              <a:rPr lang="ru-RU" dirty="0" smtClean="0"/>
              <a:t>Текст</a:t>
            </a:r>
          </a:p>
        </p:txBody>
      </p:sp>
      <p:sp>
        <p:nvSpPr>
          <p:cNvPr id="11" name="Рисунок 3"/>
          <p:cNvSpPr>
            <a:spLocks noGrp="1"/>
          </p:cNvSpPr>
          <p:nvPr>
            <p:ph type="pic" sz="quarter" idx="17" hasCustomPrompt="1"/>
          </p:nvPr>
        </p:nvSpPr>
        <p:spPr>
          <a:xfrm>
            <a:off x="13338253" y="5772785"/>
            <a:ext cx="3045600" cy="2538000"/>
          </a:xfrm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 typeface="Arial" panose="020B0604020202020204" pitchFamily="34" charset="0"/>
              <a:buNone/>
              <a:tabLst/>
              <a:defRPr b="0" i="0">
                <a:latin typeface="+mn-lt"/>
                <a:ea typeface="Yandex Sans Text PF Thin" charset="0"/>
                <a:cs typeface="Yandex Sans Text PF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 smtClean="0"/>
          </a:p>
        </p:txBody>
      </p:sp>
      <p:sp>
        <p:nvSpPr>
          <p:cNvPr id="12" name="Текст 7" title="Текст"/>
          <p:cNvSpPr>
            <a:spLocks noGrp="1"/>
          </p:cNvSpPr>
          <p:nvPr>
            <p:ph type="body" sz="quarter" idx="18" hasCustomPrompt="1"/>
          </p:nvPr>
        </p:nvSpPr>
        <p:spPr>
          <a:xfrm>
            <a:off x="13338254" y="8707438"/>
            <a:ext cx="3045600" cy="4162425"/>
          </a:xfrm>
        </p:spPr>
        <p:txBody>
          <a:bodyPr anchor="t"/>
          <a:lstStyle>
            <a:lvl2pPr marL="0" indent="0">
              <a:buNone/>
              <a:defRPr/>
            </a:lvl2pPr>
            <a:lvl3pPr marL="792000" indent="0">
              <a:buNone/>
              <a:defRPr/>
            </a:lvl3pPr>
            <a:lvl4pPr marL="792000" indent="0">
              <a:buNone/>
              <a:defRPr/>
            </a:lvl4pPr>
          </a:lstStyle>
          <a:p>
            <a:pPr lvl="0"/>
            <a:r>
              <a:rPr lang="ru-RU" dirty="0" smtClean="0"/>
              <a:t>Текст</a:t>
            </a:r>
          </a:p>
        </p:txBody>
      </p:sp>
      <p:sp>
        <p:nvSpPr>
          <p:cNvPr id="13" name="Рисунок 3"/>
          <p:cNvSpPr>
            <a:spLocks noGrp="1"/>
          </p:cNvSpPr>
          <p:nvPr>
            <p:ph type="pic" sz="quarter" idx="19" hasCustomPrompt="1"/>
          </p:nvPr>
        </p:nvSpPr>
        <p:spPr>
          <a:xfrm>
            <a:off x="18643647" y="5774785"/>
            <a:ext cx="3045600" cy="2538000"/>
          </a:xfrm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 typeface="Arial" panose="020B0604020202020204" pitchFamily="34" charset="0"/>
              <a:buNone/>
              <a:tabLst/>
              <a:defRPr b="0" i="0">
                <a:latin typeface="+mn-lt"/>
                <a:ea typeface="Yandex Sans Text PF Thin" charset="0"/>
                <a:cs typeface="Yandex Sans Text PF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 smtClean="0"/>
          </a:p>
        </p:txBody>
      </p:sp>
      <p:sp>
        <p:nvSpPr>
          <p:cNvPr id="14" name="Текст 7" title="Текст"/>
          <p:cNvSpPr>
            <a:spLocks noGrp="1"/>
          </p:cNvSpPr>
          <p:nvPr>
            <p:ph type="body" sz="quarter" idx="20" hasCustomPrompt="1"/>
          </p:nvPr>
        </p:nvSpPr>
        <p:spPr>
          <a:xfrm>
            <a:off x="18638814" y="8707438"/>
            <a:ext cx="3045600" cy="4162425"/>
          </a:xfrm>
        </p:spPr>
        <p:txBody>
          <a:bodyPr anchor="t"/>
          <a:lstStyle>
            <a:lvl2pPr marL="0" indent="0">
              <a:buNone/>
              <a:defRPr/>
            </a:lvl2pPr>
            <a:lvl3pPr marL="792000" indent="0">
              <a:buNone/>
              <a:defRPr/>
            </a:lvl3pPr>
            <a:lvl4pPr marL="792000" indent="0">
              <a:buNone/>
              <a:defRPr/>
            </a:lvl4pPr>
          </a:lstStyle>
          <a:p>
            <a:pPr lvl="0"/>
            <a:r>
              <a:rPr lang="ru-RU" dirty="0" smtClean="0"/>
              <a:t>Текст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063075" y="14012862"/>
            <a:ext cx="1143000" cy="376237"/>
          </a:xfrm>
          <a:prstGeom prst="rect">
            <a:avLst/>
          </a:prstGeom>
        </p:spPr>
        <p:txBody>
          <a:bodyPr/>
          <a:lstStyle/>
          <a:p>
            <a:fld id="{93F3EDF4-0BA1-46C5-A405-AEF34D15C7B4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749" y="14012863"/>
            <a:ext cx="19370675" cy="376236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174751" y="744539"/>
            <a:ext cx="22031324" cy="1512886"/>
          </a:xfrm>
        </p:spPr>
        <p:txBody>
          <a:bodyPr anchor="t">
            <a:noAutofit/>
          </a:bodyPr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959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3"/>
          <p:cNvSpPr>
            <a:spLocks noGrp="1"/>
          </p:cNvSpPr>
          <p:nvPr>
            <p:ph type="pic" sz="quarter" idx="15" hasCustomPrompt="1"/>
          </p:nvPr>
        </p:nvSpPr>
        <p:spPr>
          <a:xfrm>
            <a:off x="4991100" y="5774785"/>
            <a:ext cx="3045600" cy="2538000"/>
          </a:xfrm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 typeface="Arial" panose="020B0604020202020204" pitchFamily="34" charset="0"/>
              <a:buNone/>
              <a:tabLst/>
              <a:defRPr b="0" i="0">
                <a:latin typeface="+mn-lt"/>
                <a:ea typeface="Yandex Sans Text PF Thin" charset="0"/>
                <a:cs typeface="Yandex Sans Text PF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 smtClean="0"/>
          </a:p>
        </p:txBody>
      </p:sp>
      <p:sp>
        <p:nvSpPr>
          <p:cNvPr id="10" name="Текст 7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5003465" y="8709025"/>
            <a:ext cx="3010376" cy="4160838"/>
          </a:xfrm>
          <a:ln>
            <a:noFill/>
          </a:ln>
        </p:spPr>
        <p:txBody>
          <a:bodyPr anchor="t"/>
          <a:lstStyle>
            <a:lvl2pPr marL="0" indent="0">
              <a:buNone/>
              <a:defRPr/>
            </a:lvl2pPr>
            <a:lvl3pPr marL="792000" indent="0">
              <a:buNone/>
              <a:defRPr/>
            </a:lvl3pPr>
            <a:lvl4pPr marL="792000" indent="0">
              <a:buNone/>
              <a:defRPr/>
            </a:lvl4pPr>
          </a:lstStyle>
          <a:p>
            <a:pPr lvl="0"/>
            <a:r>
              <a:rPr lang="ru-RU" dirty="0" smtClean="0"/>
              <a:t>Текст</a:t>
            </a:r>
          </a:p>
        </p:txBody>
      </p:sp>
      <p:sp>
        <p:nvSpPr>
          <p:cNvPr id="11" name="Рисунок 3"/>
          <p:cNvSpPr>
            <a:spLocks noGrp="1"/>
          </p:cNvSpPr>
          <p:nvPr>
            <p:ph type="pic" sz="quarter" idx="17" hasCustomPrompt="1"/>
          </p:nvPr>
        </p:nvSpPr>
        <p:spPr>
          <a:xfrm>
            <a:off x="10668406" y="5774785"/>
            <a:ext cx="3045600" cy="2538000"/>
          </a:xfrm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 typeface="Arial" panose="020B0604020202020204" pitchFamily="34" charset="0"/>
              <a:buNone/>
              <a:tabLst/>
              <a:defRPr b="0" i="0">
                <a:latin typeface="+mn-lt"/>
                <a:ea typeface="Yandex Sans Text PF Thin" charset="0"/>
                <a:cs typeface="Yandex Sans Text PF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 smtClean="0"/>
          </a:p>
        </p:txBody>
      </p:sp>
      <p:sp>
        <p:nvSpPr>
          <p:cNvPr id="12" name="Текст 7" title="Текст"/>
          <p:cNvSpPr>
            <a:spLocks noGrp="1"/>
          </p:cNvSpPr>
          <p:nvPr>
            <p:ph type="body" sz="quarter" idx="18" hasCustomPrompt="1"/>
          </p:nvPr>
        </p:nvSpPr>
        <p:spPr>
          <a:xfrm>
            <a:off x="10654093" y="8709025"/>
            <a:ext cx="3049525" cy="4160838"/>
          </a:xfrm>
        </p:spPr>
        <p:txBody>
          <a:bodyPr anchor="t"/>
          <a:lstStyle>
            <a:lvl2pPr marL="0" indent="0">
              <a:buNone/>
              <a:defRPr/>
            </a:lvl2pPr>
            <a:lvl3pPr marL="792000" indent="0">
              <a:buNone/>
              <a:defRPr/>
            </a:lvl3pPr>
            <a:lvl4pPr marL="792000" indent="0">
              <a:buNone/>
              <a:defRPr/>
            </a:lvl4pPr>
          </a:lstStyle>
          <a:p>
            <a:pPr lvl="0"/>
            <a:r>
              <a:rPr lang="ru-RU" dirty="0" smtClean="0"/>
              <a:t>Текст</a:t>
            </a:r>
          </a:p>
        </p:txBody>
      </p:sp>
      <p:sp>
        <p:nvSpPr>
          <p:cNvPr id="13" name="Рисунок 3"/>
          <p:cNvSpPr>
            <a:spLocks noGrp="1"/>
          </p:cNvSpPr>
          <p:nvPr>
            <p:ph type="pic" sz="quarter" idx="19" hasCustomPrompt="1"/>
          </p:nvPr>
        </p:nvSpPr>
        <p:spPr>
          <a:xfrm>
            <a:off x="16345713" y="5774785"/>
            <a:ext cx="3045600" cy="2538000"/>
          </a:xfrm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 typeface="Arial" panose="020B0604020202020204" pitchFamily="34" charset="0"/>
              <a:buNone/>
              <a:tabLst/>
              <a:defRPr b="0" i="0">
                <a:latin typeface="+mn-lt"/>
                <a:ea typeface="Yandex Sans Text PF Thin" charset="0"/>
                <a:cs typeface="Yandex Sans Text PF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 smtClean="0"/>
          </a:p>
        </p:txBody>
      </p:sp>
      <p:sp>
        <p:nvSpPr>
          <p:cNvPr id="14" name="Текст 7" title="Текст"/>
          <p:cNvSpPr>
            <a:spLocks noGrp="1"/>
          </p:cNvSpPr>
          <p:nvPr>
            <p:ph type="body" sz="quarter" idx="20" hasCustomPrompt="1"/>
          </p:nvPr>
        </p:nvSpPr>
        <p:spPr>
          <a:xfrm>
            <a:off x="16357600" y="8709025"/>
            <a:ext cx="3037650" cy="4160838"/>
          </a:xfrm>
        </p:spPr>
        <p:txBody>
          <a:bodyPr anchor="t"/>
          <a:lstStyle>
            <a:lvl2pPr marL="0" indent="0">
              <a:buNone/>
              <a:defRPr/>
            </a:lvl2pPr>
            <a:lvl3pPr marL="792000" indent="0">
              <a:buNone/>
              <a:defRPr/>
            </a:lvl3pPr>
            <a:lvl4pPr marL="792000" indent="0">
              <a:buNone/>
              <a:defRPr/>
            </a:lvl4pPr>
          </a:lstStyle>
          <a:p>
            <a:pPr lvl="0"/>
            <a:r>
              <a:rPr lang="ru-RU" dirty="0" smtClean="0"/>
              <a:t>Текст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063075" y="14012862"/>
            <a:ext cx="1143000" cy="376237"/>
          </a:xfrm>
          <a:prstGeom prst="rect">
            <a:avLst/>
          </a:prstGeom>
        </p:spPr>
        <p:txBody>
          <a:bodyPr/>
          <a:lstStyle/>
          <a:p>
            <a:fld id="{93F3EDF4-0BA1-46C5-A405-AEF34D15C7B4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749" y="14012863"/>
            <a:ext cx="19370675" cy="376236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174751" y="744539"/>
            <a:ext cx="22031324" cy="1512886"/>
          </a:xfrm>
        </p:spPr>
        <p:txBody>
          <a:bodyPr anchor="t">
            <a:noAutofit/>
          </a:bodyPr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972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иктограмма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3" hasCustomPrompt="1"/>
          </p:nvPr>
        </p:nvSpPr>
        <p:spPr>
          <a:xfrm>
            <a:off x="3068405" y="5783539"/>
            <a:ext cx="3045600" cy="2538000"/>
          </a:xfrm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 typeface="Arial" panose="020B0604020202020204" pitchFamily="34" charset="0"/>
              <a:buNone/>
              <a:tabLst/>
              <a:defRPr b="0" i="0">
                <a:latin typeface="+mn-lt"/>
                <a:ea typeface="Yandex Sans Text PF Thin" charset="0"/>
                <a:cs typeface="Yandex Sans Text PF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 smtClean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7635874" y="3389313"/>
            <a:ext cx="15570201" cy="7966075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4"/>
            <a:r>
              <a:rPr lang="ru-RU" dirty="0" smtClean="0"/>
              <a:t>Образец текста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063075" y="14012862"/>
            <a:ext cx="1143000" cy="376237"/>
          </a:xfrm>
          <a:prstGeom prst="rect">
            <a:avLst/>
          </a:prstGeom>
        </p:spPr>
        <p:txBody>
          <a:bodyPr/>
          <a:lstStyle/>
          <a:p>
            <a:fld id="{93F3EDF4-0BA1-46C5-A405-AEF34D15C7B4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749" y="14012863"/>
            <a:ext cx="19370675" cy="376236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174751" y="744539"/>
            <a:ext cx="22031324" cy="1512886"/>
          </a:xfrm>
        </p:spPr>
        <p:txBody>
          <a:bodyPr anchor="t">
            <a:noAutofit/>
          </a:bodyPr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93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7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1173275" y="10217151"/>
            <a:ext cx="6843600" cy="2654300"/>
          </a:xfrm>
        </p:spPr>
        <p:txBody>
          <a:bodyPr anchor="t"/>
          <a:lstStyle>
            <a:lvl2pPr marL="0" indent="0">
              <a:buNone/>
              <a:defRPr/>
            </a:lvl2pPr>
            <a:lvl3pPr marL="792000" indent="0">
              <a:buNone/>
              <a:defRPr/>
            </a:lvl3pPr>
            <a:lvl4pPr marL="792000" indent="0">
              <a:buNone/>
              <a:defRPr/>
            </a:lvl4pPr>
          </a:lstStyle>
          <a:p>
            <a:pPr lvl="0"/>
            <a:r>
              <a:rPr lang="ru-RU" dirty="0" smtClean="0"/>
              <a:t>Текст</a:t>
            </a:r>
          </a:p>
        </p:txBody>
      </p:sp>
      <p:sp>
        <p:nvSpPr>
          <p:cNvPr id="12" name="Текст 7" title="Текст"/>
          <p:cNvSpPr>
            <a:spLocks noGrp="1"/>
          </p:cNvSpPr>
          <p:nvPr>
            <p:ph type="body" sz="quarter" idx="18" hasCustomPrompt="1"/>
          </p:nvPr>
        </p:nvSpPr>
        <p:spPr>
          <a:xfrm>
            <a:off x="8778875" y="10209591"/>
            <a:ext cx="6843600" cy="2653200"/>
          </a:xfrm>
        </p:spPr>
        <p:txBody>
          <a:bodyPr anchor="t"/>
          <a:lstStyle>
            <a:lvl2pPr marL="0" indent="0">
              <a:buNone/>
              <a:defRPr/>
            </a:lvl2pPr>
            <a:lvl3pPr marL="792000" indent="0">
              <a:buNone/>
              <a:defRPr/>
            </a:lvl3pPr>
            <a:lvl4pPr marL="792000" indent="0">
              <a:buNone/>
              <a:defRPr/>
            </a:lvl4pPr>
          </a:lstStyle>
          <a:p>
            <a:pPr lvl="0"/>
            <a:r>
              <a:rPr lang="ru-RU" dirty="0" smtClean="0"/>
              <a:t>Текст</a:t>
            </a:r>
          </a:p>
        </p:txBody>
      </p:sp>
      <p:sp>
        <p:nvSpPr>
          <p:cNvPr id="14" name="Текст 7" title="Текст"/>
          <p:cNvSpPr>
            <a:spLocks noGrp="1"/>
          </p:cNvSpPr>
          <p:nvPr>
            <p:ph type="body" sz="quarter" idx="20" hasCustomPrompt="1"/>
          </p:nvPr>
        </p:nvSpPr>
        <p:spPr>
          <a:xfrm>
            <a:off x="16371888" y="10209591"/>
            <a:ext cx="6843600" cy="2653200"/>
          </a:xfrm>
        </p:spPr>
        <p:txBody>
          <a:bodyPr anchor="t"/>
          <a:lstStyle>
            <a:lvl2pPr marL="0" indent="0">
              <a:buNone/>
              <a:defRPr/>
            </a:lvl2pPr>
            <a:lvl3pPr marL="792000" indent="0">
              <a:buNone/>
              <a:defRPr/>
            </a:lvl3pPr>
            <a:lvl4pPr marL="792000" indent="0">
              <a:buNone/>
              <a:defRPr/>
            </a:lvl4pPr>
          </a:lstStyle>
          <a:p>
            <a:pPr lvl="0"/>
            <a:r>
              <a:rPr lang="ru-RU" dirty="0" smtClean="0"/>
              <a:t>Текст</a:t>
            </a:r>
          </a:p>
        </p:txBody>
      </p:sp>
      <p:sp>
        <p:nvSpPr>
          <p:cNvPr id="16" name="Рисунок 3"/>
          <p:cNvSpPr>
            <a:spLocks noGrp="1"/>
          </p:cNvSpPr>
          <p:nvPr>
            <p:ph type="pic" sz="quarter" idx="22" hasCustomPrompt="1"/>
          </p:nvPr>
        </p:nvSpPr>
        <p:spPr>
          <a:xfrm>
            <a:off x="16371888" y="4526831"/>
            <a:ext cx="6843600" cy="5323708"/>
          </a:xfrm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 typeface="Arial" panose="020B0604020202020204" pitchFamily="34" charset="0"/>
              <a:buNone/>
              <a:tabLst/>
              <a:defRPr b="0" i="0">
                <a:latin typeface="+mn-lt"/>
                <a:ea typeface="Yandex Sans Text PF Thin" charset="0"/>
                <a:cs typeface="Yandex Sans Text PF Thin" charset="0"/>
              </a:defRPr>
            </a:lvl1pPr>
          </a:lstStyle>
          <a:p>
            <a:r>
              <a:rPr lang="en-US" dirty="0" smtClean="0"/>
              <a:t>JPG,PNG</a:t>
            </a:r>
            <a:endParaRPr lang="ru-RU" dirty="0" smtClean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063074" y="14012863"/>
            <a:ext cx="1143001" cy="376236"/>
          </a:xfrm>
          <a:prstGeom prst="rect">
            <a:avLst/>
          </a:prstGeom>
        </p:spPr>
        <p:txBody>
          <a:bodyPr/>
          <a:lstStyle/>
          <a:p>
            <a:fld id="{93F3EDF4-0BA1-46C5-A405-AEF34D15C7B4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Рисунок 3"/>
          <p:cNvSpPr>
            <a:spLocks noGrp="1"/>
          </p:cNvSpPr>
          <p:nvPr>
            <p:ph type="pic" sz="quarter" idx="24" hasCustomPrompt="1"/>
          </p:nvPr>
        </p:nvSpPr>
        <p:spPr>
          <a:xfrm>
            <a:off x="8778875" y="4525963"/>
            <a:ext cx="6843600" cy="5324576"/>
          </a:xfrm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 typeface="Arial" panose="020B0604020202020204" pitchFamily="34" charset="0"/>
              <a:buNone/>
              <a:tabLst/>
              <a:defRPr b="0" i="0">
                <a:latin typeface="+mn-lt"/>
                <a:ea typeface="Yandex Sans Text PF Thin" charset="0"/>
                <a:cs typeface="Yandex Sans Text PF Thin" charset="0"/>
              </a:defRPr>
            </a:lvl1pPr>
          </a:lstStyle>
          <a:p>
            <a:r>
              <a:rPr lang="en-US" dirty="0" smtClean="0"/>
              <a:t>JPG,PNG</a:t>
            </a:r>
            <a:endParaRPr lang="ru-RU" dirty="0" smtClean="0"/>
          </a:p>
        </p:txBody>
      </p:sp>
      <p:sp>
        <p:nvSpPr>
          <p:cNvPr id="18" name="Рисунок 3"/>
          <p:cNvSpPr>
            <a:spLocks noGrp="1"/>
          </p:cNvSpPr>
          <p:nvPr>
            <p:ph type="pic" sz="quarter" idx="25" hasCustomPrompt="1"/>
          </p:nvPr>
        </p:nvSpPr>
        <p:spPr>
          <a:xfrm>
            <a:off x="1174750" y="4526831"/>
            <a:ext cx="6842125" cy="5323708"/>
          </a:xfrm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 typeface="Arial" panose="020B0604020202020204" pitchFamily="34" charset="0"/>
              <a:buNone/>
              <a:tabLst/>
              <a:defRPr b="0" i="0">
                <a:latin typeface="+mn-lt"/>
                <a:ea typeface="Yandex Sans Text PF Thin" charset="0"/>
                <a:cs typeface="Yandex Sans Text PF Thin" charset="0"/>
              </a:defRPr>
            </a:lvl1pPr>
          </a:lstStyle>
          <a:p>
            <a:r>
              <a:rPr lang="en-US" dirty="0" smtClean="0"/>
              <a:t>JPG,PNG</a:t>
            </a:r>
            <a:endParaRPr lang="ru-RU" dirty="0" smtClean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749" y="14012863"/>
            <a:ext cx="19370675" cy="376236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1174751" y="744539"/>
            <a:ext cx="22031324" cy="1512886"/>
          </a:xfrm>
        </p:spPr>
        <p:txBody>
          <a:bodyPr anchor="t">
            <a:noAutofit/>
          </a:bodyPr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385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 7" title="Текст"/>
          <p:cNvSpPr>
            <a:spLocks noGrp="1"/>
          </p:cNvSpPr>
          <p:nvPr>
            <p:ph type="body" sz="quarter" idx="18" hasCustomPrompt="1"/>
          </p:nvPr>
        </p:nvSpPr>
        <p:spPr>
          <a:xfrm>
            <a:off x="1941513" y="10983913"/>
            <a:ext cx="9110662" cy="1885950"/>
          </a:xfrm>
        </p:spPr>
        <p:txBody>
          <a:bodyPr anchor="t"/>
          <a:lstStyle>
            <a:lvl2pPr marL="0" indent="0">
              <a:buNone/>
              <a:defRPr/>
            </a:lvl2pPr>
            <a:lvl3pPr marL="792000" indent="0">
              <a:buNone/>
              <a:defRPr/>
            </a:lvl3pPr>
            <a:lvl4pPr marL="792000" indent="0">
              <a:buNone/>
              <a:defRPr/>
            </a:lvl4pPr>
          </a:lstStyle>
          <a:p>
            <a:pPr lvl="0"/>
            <a:r>
              <a:rPr lang="ru-RU" dirty="0" smtClean="0"/>
              <a:t>Текст</a:t>
            </a:r>
          </a:p>
        </p:txBody>
      </p:sp>
      <p:sp>
        <p:nvSpPr>
          <p:cNvPr id="14" name="Текст 7" title="Текст"/>
          <p:cNvSpPr>
            <a:spLocks noGrp="1"/>
          </p:cNvSpPr>
          <p:nvPr>
            <p:ph type="body" sz="quarter" idx="20" hasCustomPrompt="1"/>
          </p:nvPr>
        </p:nvSpPr>
        <p:spPr>
          <a:xfrm>
            <a:off x="13330250" y="10968037"/>
            <a:ext cx="9111600" cy="1886400"/>
          </a:xfrm>
        </p:spPr>
        <p:txBody>
          <a:bodyPr anchor="t"/>
          <a:lstStyle>
            <a:lvl2pPr marL="0" indent="0">
              <a:buNone/>
              <a:defRPr/>
            </a:lvl2pPr>
            <a:lvl3pPr marL="792000" indent="0">
              <a:buNone/>
              <a:defRPr/>
            </a:lvl3pPr>
            <a:lvl4pPr marL="792000" indent="0">
              <a:buNone/>
              <a:defRPr/>
            </a:lvl4pPr>
          </a:lstStyle>
          <a:p>
            <a:pPr lvl="0"/>
            <a:r>
              <a:rPr lang="ru-RU" dirty="0" smtClean="0"/>
              <a:t>Текст</a:t>
            </a:r>
          </a:p>
        </p:txBody>
      </p:sp>
      <p:sp>
        <p:nvSpPr>
          <p:cNvPr id="15" name="Рисунок 3"/>
          <p:cNvSpPr>
            <a:spLocks noGrp="1"/>
          </p:cNvSpPr>
          <p:nvPr>
            <p:ph type="pic" sz="quarter" idx="21" hasCustomPrompt="1"/>
          </p:nvPr>
        </p:nvSpPr>
        <p:spPr>
          <a:xfrm>
            <a:off x="1941513" y="4160521"/>
            <a:ext cx="9110662" cy="6440804"/>
          </a:xfrm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 typeface="Arial" panose="020B0604020202020204" pitchFamily="34" charset="0"/>
              <a:buNone/>
              <a:tabLst/>
              <a:defRPr b="0" i="0">
                <a:latin typeface="+mn-lt"/>
                <a:ea typeface="Yandex Sans Text PF Thin" charset="0"/>
                <a:cs typeface="Yandex Sans Text PF Thin" charset="0"/>
              </a:defRPr>
            </a:lvl1pPr>
          </a:lstStyle>
          <a:p>
            <a:r>
              <a:rPr lang="en-US" dirty="0" smtClean="0"/>
              <a:t>JPG,PNG</a:t>
            </a:r>
            <a:endParaRPr lang="ru-RU" dirty="0" smtClean="0"/>
          </a:p>
        </p:txBody>
      </p:sp>
      <p:sp>
        <p:nvSpPr>
          <p:cNvPr id="16" name="Рисунок 3"/>
          <p:cNvSpPr>
            <a:spLocks noGrp="1"/>
          </p:cNvSpPr>
          <p:nvPr>
            <p:ph type="pic" sz="quarter" idx="22" hasCustomPrompt="1"/>
          </p:nvPr>
        </p:nvSpPr>
        <p:spPr>
          <a:xfrm>
            <a:off x="13324054" y="4160521"/>
            <a:ext cx="9111600" cy="6440804"/>
          </a:xfrm>
        </p:spPr>
        <p:txBody>
          <a:bodyPr/>
          <a:lstStyle>
            <a:lvl1pPr algn="ctr">
              <a:defRPr b="0" i="0">
                <a:latin typeface="+mn-lt"/>
                <a:ea typeface="Yandex Sans Text PF Thin" charset="0"/>
                <a:cs typeface="Yandex Sans Text PF Thin" charset="0"/>
              </a:defRPr>
            </a:lvl1pPr>
          </a:lstStyle>
          <a:p>
            <a:r>
              <a:rPr lang="en-US" dirty="0" smtClean="0"/>
              <a:t>JPG,PNG</a:t>
            </a:r>
            <a:endParaRPr lang="ru-RU" dirty="0" smtClean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063075" y="14012863"/>
            <a:ext cx="1143000" cy="376237"/>
          </a:xfrm>
          <a:prstGeom prst="rect">
            <a:avLst/>
          </a:prstGeom>
        </p:spPr>
        <p:txBody>
          <a:bodyPr/>
          <a:lstStyle/>
          <a:p>
            <a:fld id="{93F3EDF4-0BA1-46C5-A405-AEF34D15C7B4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749" y="14012863"/>
            <a:ext cx="19370675" cy="376236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174751" y="744539"/>
            <a:ext cx="22031324" cy="1512886"/>
          </a:xfrm>
        </p:spPr>
        <p:txBody>
          <a:bodyPr anchor="t">
            <a:noAutofit/>
          </a:bodyPr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85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3"/>
          <p:cNvSpPr>
            <a:spLocks noGrp="1"/>
          </p:cNvSpPr>
          <p:nvPr>
            <p:ph type="pic" sz="quarter" idx="21" hasCustomPrompt="1"/>
          </p:nvPr>
        </p:nvSpPr>
        <p:spPr>
          <a:xfrm>
            <a:off x="1174750" y="3402000"/>
            <a:ext cx="22031326" cy="9480550"/>
          </a:xfrm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 typeface="Arial" panose="020B0604020202020204" pitchFamily="34" charset="0"/>
              <a:buNone/>
              <a:tabLst/>
              <a:defRPr b="0" i="0">
                <a:latin typeface="+mn-lt"/>
                <a:ea typeface="Yandex Sans Text PF Thin" charset="0"/>
                <a:cs typeface="Yandex Sans Text PF Thin" charset="0"/>
              </a:defRPr>
            </a:lvl1pPr>
          </a:lstStyle>
          <a:p>
            <a:r>
              <a:rPr lang="en-US" dirty="0" smtClean="0"/>
              <a:t>JPG,PNG</a:t>
            </a:r>
            <a:endParaRPr lang="ru-RU" dirty="0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063075" y="14012862"/>
            <a:ext cx="1143001" cy="376237"/>
          </a:xfrm>
          <a:prstGeom prst="rect">
            <a:avLst/>
          </a:prstGeom>
        </p:spPr>
        <p:txBody>
          <a:bodyPr/>
          <a:lstStyle/>
          <a:p>
            <a:fld id="{93F3EDF4-0BA1-46C5-A405-AEF34D15C7B4}" type="slidenum">
              <a:rPr lang="ru-RU" smtClean="0"/>
              <a:t>‹#›</a:t>
            </a:fld>
            <a:endParaRPr lang="ru-R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749" y="14012863"/>
            <a:ext cx="19370675" cy="376236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74750" y="744539"/>
            <a:ext cx="22031325" cy="1512886"/>
          </a:xfrm>
        </p:spPr>
        <p:txBody>
          <a:bodyPr anchor="t">
            <a:noAutofit/>
          </a:bodyPr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659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3"/>
          <p:cNvSpPr>
            <a:spLocks noGrp="1"/>
          </p:cNvSpPr>
          <p:nvPr>
            <p:ph type="pic" sz="quarter" idx="21" hasCustomPrompt="1"/>
          </p:nvPr>
        </p:nvSpPr>
        <p:spPr>
          <a:xfrm>
            <a:off x="12574588" y="3400426"/>
            <a:ext cx="10638000" cy="9471600"/>
          </a:xfrm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 typeface="Arial" panose="020B0604020202020204" pitchFamily="34" charset="0"/>
              <a:buNone/>
              <a:tabLst/>
              <a:defRPr b="0" i="0">
                <a:latin typeface="+mn-lt"/>
                <a:ea typeface="Yandex Sans Text PF Thin" charset="0"/>
                <a:cs typeface="Yandex Sans Text PF Thin" charset="0"/>
              </a:defRPr>
            </a:lvl1pPr>
          </a:lstStyle>
          <a:p>
            <a:r>
              <a:rPr lang="en-US" dirty="0" smtClean="0"/>
              <a:t>JPG,PNG</a:t>
            </a:r>
            <a:endParaRPr lang="ru-RU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1174751" y="3400425"/>
            <a:ext cx="10637838" cy="9471600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4"/>
            <a:r>
              <a:rPr lang="ru-RU" dirty="0" smtClean="0"/>
              <a:t>Образец текста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749" y="14012863"/>
            <a:ext cx="19370675" cy="376236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74750" y="744539"/>
            <a:ext cx="22031325" cy="1512886"/>
          </a:xfrm>
        </p:spPr>
        <p:txBody>
          <a:bodyPr anchor="t">
            <a:noAutofit/>
          </a:bodyPr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063075" y="14012862"/>
            <a:ext cx="1143001" cy="376237"/>
          </a:xfrm>
          <a:prstGeom prst="rect">
            <a:avLst/>
          </a:prstGeom>
        </p:spPr>
        <p:txBody>
          <a:bodyPr/>
          <a:lstStyle/>
          <a:p>
            <a:fld id="{93F3EDF4-0BA1-46C5-A405-AEF34D15C7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4689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513" y="2188800"/>
            <a:ext cx="8762400" cy="12069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8750" y="3389313"/>
            <a:ext cx="18988089" cy="7966075"/>
          </a:xfrm>
        </p:spPr>
        <p:txBody>
          <a:bodyPr anchor="ctr">
            <a:noAutofit/>
          </a:bodyPr>
          <a:lstStyle>
            <a:lvl1pPr algn="l">
              <a:lnSpc>
                <a:spcPts val="14000"/>
              </a:lnSpc>
              <a:defRPr sz="11999" baseline="0">
                <a:latin typeface="+mn-lt"/>
              </a:defRPr>
            </a:lvl1pPr>
          </a:lstStyle>
          <a:p>
            <a:r>
              <a:rPr lang="ru-RU" dirty="0" smtClean="0"/>
              <a:t>Название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703513" y="11737976"/>
            <a:ext cx="18965862" cy="1131887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</a:t>
            </a:r>
            <a:r>
              <a:rPr lang="en-US" dirty="0" smtClean="0"/>
              <a:t>,</a:t>
            </a:r>
            <a:r>
              <a:rPr lang="ru-RU" dirty="0" smtClean="0"/>
              <a:t> должность</a:t>
            </a:r>
            <a:endParaRPr lang="en-US" dirty="0"/>
          </a:p>
        </p:txBody>
      </p:sp>
      <p:sp>
        <p:nvSpPr>
          <p:cNvPr id="5" name="Рисунок 9"/>
          <p:cNvSpPr>
            <a:spLocks noGrp="1"/>
          </p:cNvSpPr>
          <p:nvPr>
            <p:ph type="pic" sz="quarter" idx="11" hasCustomPrompt="1"/>
          </p:nvPr>
        </p:nvSpPr>
        <p:spPr>
          <a:xfrm>
            <a:off x="15609889" y="2234565"/>
            <a:ext cx="6076950" cy="1150729"/>
          </a:xfrm>
        </p:spPr>
        <p:txBody>
          <a:bodyPr>
            <a:noAutofit/>
          </a:bodyPr>
          <a:lstStyle>
            <a:lvl1pPr>
              <a:defRPr b="0" i="0">
                <a:latin typeface="+mn-lt"/>
                <a:ea typeface="Yandex Sans Text PF Thin" charset="0"/>
                <a:cs typeface="Yandex Sans Text PF Thin" charset="0"/>
              </a:defRPr>
            </a:lvl1pPr>
          </a:lstStyle>
          <a:p>
            <a:r>
              <a:rPr lang="ru-RU" dirty="0" smtClean="0"/>
              <a:t>Логотип партнёра</a:t>
            </a:r>
            <a:endParaRPr lang="ru-RU" dirty="0"/>
          </a:p>
        </p:txBody>
      </p:sp>
      <p:sp>
        <p:nvSpPr>
          <p:cNvPr id="9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2703513" y="2188953"/>
            <a:ext cx="8763000" cy="12060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4800"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</a:t>
            </a:r>
            <a:r>
              <a:rPr lang="en-US" dirty="0" smtClean="0"/>
              <a:t>  </a:t>
            </a:r>
            <a:r>
              <a:rPr lang="ru-RU" dirty="0" smtClean="0"/>
              <a:t>Логотип Сервиса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2241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во весь экра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3"/>
          <p:cNvSpPr>
            <a:spLocks noGrp="1"/>
          </p:cNvSpPr>
          <p:nvPr>
            <p:ph type="pic" sz="quarter" idx="21" hasCustomPrompt="1"/>
          </p:nvPr>
        </p:nvSpPr>
        <p:spPr>
          <a:xfrm>
            <a:off x="0" y="0"/>
            <a:ext cx="24382413" cy="15238413"/>
          </a:xfrm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 typeface="Arial" panose="020B0604020202020204" pitchFamily="34" charset="0"/>
              <a:buNone/>
              <a:tabLst/>
              <a:defRPr b="0" i="0">
                <a:latin typeface="+mn-lt"/>
                <a:ea typeface="Yandex Sans Text PF Thin" charset="0"/>
                <a:cs typeface="Yandex Sans Text PF Thin" charset="0"/>
              </a:defRPr>
            </a:lvl1pPr>
          </a:lstStyle>
          <a:p>
            <a:r>
              <a:rPr lang="en-US" dirty="0" smtClean="0"/>
              <a:t>JPG,PNG</a:t>
            </a:r>
            <a:endParaRPr lang="ru-RU" dirty="0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063075" y="14012862"/>
            <a:ext cx="1143000" cy="376237"/>
          </a:xfrm>
          <a:prstGeom prst="rect">
            <a:avLst/>
          </a:prstGeom>
        </p:spPr>
        <p:txBody>
          <a:bodyPr/>
          <a:lstStyle/>
          <a:p>
            <a:fld id="{93F3EDF4-0BA1-46C5-A405-AEF34D15C7B4}" type="slidenum">
              <a:rPr lang="ru-RU" smtClean="0"/>
              <a:t>‹#›</a:t>
            </a:fld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749" y="14012863"/>
            <a:ext cx="19370675" cy="376236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3746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конт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3"/>
          <p:cNvSpPr>
            <a:spLocks noGrp="1"/>
          </p:cNvSpPr>
          <p:nvPr>
            <p:ph type="body" sz="quarter" idx="15" hasCustomPrompt="1"/>
          </p:nvPr>
        </p:nvSpPr>
        <p:spPr>
          <a:xfrm>
            <a:off x="4595149" y="9837738"/>
            <a:ext cx="8358851" cy="763587"/>
          </a:xfrm>
        </p:spPr>
        <p:txBody>
          <a:bodyPr/>
          <a:lstStyle>
            <a:lvl1pPr>
              <a:defRPr>
                <a:latin typeface="+mn-lt"/>
              </a:defRPr>
            </a:lvl1pPr>
            <a:lvl4pPr>
              <a:defRPr/>
            </a:lvl4pPr>
          </a:lstStyle>
          <a:p>
            <a:pPr lvl="0"/>
            <a:r>
              <a:rPr lang="ru-RU" dirty="0" smtClean="0"/>
              <a:t>логин</a:t>
            </a:r>
            <a:r>
              <a:rPr lang="en-US" dirty="0" smtClean="0"/>
              <a:t>@</a:t>
            </a:r>
            <a:r>
              <a:rPr lang="en-US" dirty="0" err="1" smtClean="0"/>
              <a:t>yandex-team.ru</a:t>
            </a:r>
            <a:endParaRPr lang="ru-RU" dirty="0" smtClean="0"/>
          </a:p>
        </p:txBody>
      </p:sp>
      <p:sp>
        <p:nvSpPr>
          <p:cNvPr id="11" name="Текст 3"/>
          <p:cNvSpPr>
            <a:spLocks noGrp="1"/>
          </p:cNvSpPr>
          <p:nvPr>
            <p:ph type="body" sz="quarter" idx="16" hasCustomPrompt="1"/>
          </p:nvPr>
        </p:nvSpPr>
        <p:spPr>
          <a:xfrm>
            <a:off x="4595149" y="10971485"/>
            <a:ext cx="8358851" cy="776325"/>
          </a:xfrm>
        </p:spPr>
        <p:txBody>
          <a:bodyPr/>
          <a:lstStyle>
            <a:lvl1pPr>
              <a:defRPr>
                <a:latin typeface="+mn-lt"/>
              </a:defRPr>
            </a:lvl1pPr>
            <a:lvl4pPr>
              <a:defRPr/>
            </a:lvl4pPr>
          </a:lstStyle>
          <a:p>
            <a:pPr lvl="0"/>
            <a:r>
              <a:rPr lang="en-US" dirty="0" smtClean="0"/>
              <a:t>+7 000 000-00-00</a:t>
            </a:r>
            <a:endParaRPr lang="ru-RU" dirty="0" smtClean="0"/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994" y="9843264"/>
            <a:ext cx="757238" cy="747772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063" y="10985810"/>
            <a:ext cx="419100" cy="762000"/>
          </a:xfrm>
          <a:prstGeom prst="rect">
            <a:avLst/>
          </a:prstGeom>
        </p:spPr>
      </p:pic>
      <p:sp>
        <p:nvSpPr>
          <p:cNvPr id="5" name="Текст 4"/>
          <p:cNvSpPr>
            <a:spLocks noGrp="1"/>
          </p:cNvSpPr>
          <p:nvPr>
            <p:ph type="body" sz="quarter" idx="17" hasCustomPrompt="1"/>
          </p:nvPr>
        </p:nvSpPr>
        <p:spPr>
          <a:xfrm>
            <a:off x="3078163" y="2257425"/>
            <a:ext cx="14800262" cy="3032125"/>
          </a:xfrm>
        </p:spPr>
        <p:txBody>
          <a:bodyPr/>
          <a:lstStyle>
            <a:lvl1pPr>
              <a:lnSpc>
                <a:spcPts val="14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4" name="Текст 3"/>
          <p:cNvSpPr>
            <a:spLocks noGrp="1"/>
          </p:cNvSpPr>
          <p:nvPr>
            <p:ph type="body" sz="quarter" idx="13" hasCustomPrompt="1"/>
          </p:nvPr>
        </p:nvSpPr>
        <p:spPr>
          <a:xfrm>
            <a:off x="3078163" y="7947025"/>
            <a:ext cx="14800263" cy="760413"/>
          </a:xfrm>
        </p:spPr>
        <p:txBody>
          <a:bodyPr/>
          <a:lstStyle>
            <a:lvl1pPr>
              <a:defRPr/>
            </a:lvl1pPr>
            <a:lvl4pPr>
              <a:defRPr/>
            </a:lvl4pPr>
          </a:lstStyle>
          <a:p>
            <a:pPr lvl="0"/>
            <a:r>
              <a:rPr lang="ru-RU" dirty="0" smtClean="0"/>
              <a:t>Должность</a:t>
            </a:r>
          </a:p>
        </p:txBody>
      </p:sp>
      <p:sp>
        <p:nvSpPr>
          <p:cNvPr id="15" name="Текст 3"/>
          <p:cNvSpPr>
            <a:spLocks noGrp="1"/>
          </p:cNvSpPr>
          <p:nvPr>
            <p:ph type="body" sz="quarter" idx="14" hasCustomPrompt="1"/>
          </p:nvPr>
        </p:nvSpPr>
        <p:spPr>
          <a:xfrm>
            <a:off x="3078163" y="6816724"/>
            <a:ext cx="14800261" cy="742949"/>
          </a:xfrm>
        </p:spPr>
        <p:txBody>
          <a:bodyPr/>
          <a:lstStyle>
            <a:lvl1pPr>
              <a:defRPr>
                <a:latin typeface="+mn-lt"/>
              </a:defRPr>
            </a:lvl1pPr>
            <a:lvl4pPr>
              <a:defRPr/>
            </a:lvl4pPr>
          </a:lstStyle>
          <a:p>
            <a:pPr lvl="0"/>
            <a:r>
              <a:rPr lang="ru-RU" dirty="0" smtClean="0"/>
              <a:t>Имя и Фамилия</a:t>
            </a:r>
          </a:p>
        </p:txBody>
      </p:sp>
    </p:spTree>
    <p:extLst>
      <p:ext uri="{BB962C8B-B14F-4D97-AF65-F5344CB8AC3E}">
        <p14:creationId xmlns:p14="http://schemas.microsoft.com/office/powerpoint/2010/main" val="1593186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конта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3" hasCustomPrompt="1"/>
          </p:nvPr>
        </p:nvSpPr>
        <p:spPr>
          <a:xfrm>
            <a:off x="3078163" y="7947025"/>
            <a:ext cx="8734425" cy="760413"/>
          </a:xfrm>
        </p:spPr>
        <p:txBody>
          <a:bodyPr/>
          <a:lstStyle>
            <a:lvl1pPr>
              <a:defRPr/>
            </a:lvl1pPr>
            <a:lvl4pPr>
              <a:defRPr/>
            </a:lvl4pPr>
          </a:lstStyle>
          <a:p>
            <a:pPr lvl="0"/>
            <a:r>
              <a:rPr lang="ru-RU" dirty="0" smtClean="0"/>
              <a:t>Должность</a:t>
            </a:r>
          </a:p>
        </p:txBody>
      </p:sp>
      <p:sp>
        <p:nvSpPr>
          <p:cNvPr id="9" name="Текст 3"/>
          <p:cNvSpPr>
            <a:spLocks noGrp="1"/>
          </p:cNvSpPr>
          <p:nvPr>
            <p:ph type="body" sz="quarter" idx="14" hasCustomPrompt="1"/>
          </p:nvPr>
        </p:nvSpPr>
        <p:spPr>
          <a:xfrm>
            <a:off x="3078164" y="6816724"/>
            <a:ext cx="8734424" cy="742949"/>
          </a:xfrm>
        </p:spPr>
        <p:txBody>
          <a:bodyPr/>
          <a:lstStyle>
            <a:lvl1pPr>
              <a:defRPr>
                <a:latin typeface="+mn-lt"/>
              </a:defRPr>
            </a:lvl1pPr>
            <a:lvl4pPr>
              <a:defRPr/>
            </a:lvl4pPr>
          </a:lstStyle>
          <a:p>
            <a:pPr lvl="0"/>
            <a:r>
              <a:rPr lang="ru-RU" dirty="0" smtClean="0"/>
              <a:t>Имя и Фамилия</a:t>
            </a:r>
          </a:p>
        </p:txBody>
      </p:sp>
      <p:sp>
        <p:nvSpPr>
          <p:cNvPr id="18" name="Текст 3"/>
          <p:cNvSpPr>
            <a:spLocks noGrp="1"/>
          </p:cNvSpPr>
          <p:nvPr>
            <p:ph type="body" sz="quarter" idx="19" hasCustomPrompt="1"/>
          </p:nvPr>
        </p:nvSpPr>
        <p:spPr>
          <a:xfrm>
            <a:off x="12954000" y="7947025"/>
            <a:ext cx="8732838" cy="750888"/>
          </a:xfrm>
        </p:spPr>
        <p:txBody>
          <a:bodyPr/>
          <a:lstStyle>
            <a:lvl1pPr>
              <a:defRPr/>
            </a:lvl1pPr>
            <a:lvl4pPr>
              <a:defRPr/>
            </a:lvl4pPr>
          </a:lstStyle>
          <a:p>
            <a:pPr lvl="0"/>
            <a:r>
              <a:rPr lang="ru-RU" dirty="0" smtClean="0"/>
              <a:t>Должность</a:t>
            </a:r>
          </a:p>
        </p:txBody>
      </p:sp>
      <p:sp>
        <p:nvSpPr>
          <p:cNvPr id="19" name="Текст 3"/>
          <p:cNvSpPr>
            <a:spLocks noGrp="1"/>
          </p:cNvSpPr>
          <p:nvPr>
            <p:ph type="body" sz="quarter" idx="20" hasCustomPrompt="1"/>
          </p:nvPr>
        </p:nvSpPr>
        <p:spPr>
          <a:xfrm>
            <a:off x="12954001" y="6807199"/>
            <a:ext cx="8715374" cy="758826"/>
          </a:xfrm>
        </p:spPr>
        <p:txBody>
          <a:bodyPr/>
          <a:lstStyle>
            <a:lvl1pPr>
              <a:defRPr>
                <a:latin typeface="+mn-lt"/>
              </a:defRPr>
            </a:lvl1pPr>
            <a:lvl4pPr>
              <a:defRPr/>
            </a:lvl4pPr>
          </a:lstStyle>
          <a:p>
            <a:pPr lvl="0"/>
            <a:r>
              <a:rPr lang="ru-RU" dirty="0" smtClean="0"/>
              <a:t>Имя и Фамилия</a:t>
            </a:r>
          </a:p>
        </p:txBody>
      </p:sp>
      <p:sp>
        <p:nvSpPr>
          <p:cNvPr id="21" name="Текст 4"/>
          <p:cNvSpPr>
            <a:spLocks noGrp="1"/>
          </p:cNvSpPr>
          <p:nvPr>
            <p:ph type="body" sz="quarter" idx="21" hasCustomPrompt="1"/>
          </p:nvPr>
        </p:nvSpPr>
        <p:spPr>
          <a:xfrm>
            <a:off x="3078163" y="2257425"/>
            <a:ext cx="14800262" cy="3032125"/>
          </a:xfrm>
        </p:spPr>
        <p:txBody>
          <a:bodyPr/>
          <a:lstStyle>
            <a:lvl1pPr>
              <a:lnSpc>
                <a:spcPts val="14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24" name="Текст 3"/>
          <p:cNvSpPr>
            <a:spLocks noGrp="1"/>
          </p:cNvSpPr>
          <p:nvPr>
            <p:ph type="body" sz="quarter" idx="15" hasCustomPrompt="1"/>
          </p:nvPr>
        </p:nvSpPr>
        <p:spPr>
          <a:xfrm>
            <a:off x="4595149" y="9837738"/>
            <a:ext cx="7217439" cy="763587"/>
          </a:xfrm>
        </p:spPr>
        <p:txBody>
          <a:bodyPr/>
          <a:lstStyle>
            <a:lvl1pPr>
              <a:defRPr>
                <a:latin typeface="+mn-lt"/>
              </a:defRPr>
            </a:lvl1pPr>
            <a:lvl4pPr>
              <a:defRPr/>
            </a:lvl4pPr>
          </a:lstStyle>
          <a:p>
            <a:pPr lvl="0"/>
            <a:r>
              <a:rPr lang="ru-RU" dirty="0" smtClean="0"/>
              <a:t>логин</a:t>
            </a:r>
            <a:r>
              <a:rPr lang="en-US" dirty="0" smtClean="0"/>
              <a:t>@</a:t>
            </a:r>
            <a:r>
              <a:rPr lang="en-US" dirty="0" err="1" smtClean="0"/>
              <a:t>yandex-team.ru</a:t>
            </a:r>
            <a:endParaRPr lang="ru-RU" dirty="0" smtClean="0"/>
          </a:p>
        </p:txBody>
      </p:sp>
      <p:sp>
        <p:nvSpPr>
          <p:cNvPr id="25" name="Текст 3"/>
          <p:cNvSpPr>
            <a:spLocks noGrp="1"/>
          </p:cNvSpPr>
          <p:nvPr>
            <p:ph type="body" sz="quarter" idx="16" hasCustomPrompt="1"/>
          </p:nvPr>
        </p:nvSpPr>
        <p:spPr>
          <a:xfrm>
            <a:off x="4595149" y="10971485"/>
            <a:ext cx="7217439" cy="776325"/>
          </a:xfrm>
        </p:spPr>
        <p:txBody>
          <a:bodyPr/>
          <a:lstStyle>
            <a:lvl1pPr>
              <a:defRPr>
                <a:latin typeface="+mn-lt"/>
              </a:defRPr>
            </a:lvl1pPr>
            <a:lvl4pPr>
              <a:defRPr/>
            </a:lvl4pPr>
          </a:lstStyle>
          <a:p>
            <a:pPr lvl="0"/>
            <a:r>
              <a:rPr lang="en-US" dirty="0" smtClean="0"/>
              <a:t>+7 000 000-00-00</a:t>
            </a:r>
            <a:endParaRPr lang="ru-RU" dirty="0" smtClean="0"/>
          </a:p>
        </p:txBody>
      </p:sp>
      <p:pic>
        <p:nvPicPr>
          <p:cNvPr id="26" name="Рисунок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994" y="9843264"/>
            <a:ext cx="757238" cy="747772"/>
          </a:xfrm>
          <a:prstGeom prst="rect">
            <a:avLst/>
          </a:prstGeom>
        </p:spPr>
      </p:pic>
      <p:pic>
        <p:nvPicPr>
          <p:cNvPr id="27" name="Рисунок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063" y="10985810"/>
            <a:ext cx="419100" cy="762000"/>
          </a:xfrm>
          <a:prstGeom prst="rect">
            <a:avLst/>
          </a:prstGeom>
        </p:spPr>
      </p:pic>
      <p:sp>
        <p:nvSpPr>
          <p:cNvPr id="28" name="Текст 3"/>
          <p:cNvSpPr>
            <a:spLocks noGrp="1"/>
          </p:cNvSpPr>
          <p:nvPr>
            <p:ph type="body" sz="quarter" idx="22" hasCustomPrompt="1"/>
          </p:nvPr>
        </p:nvSpPr>
        <p:spPr>
          <a:xfrm>
            <a:off x="14459850" y="9848027"/>
            <a:ext cx="7209526" cy="763587"/>
          </a:xfrm>
        </p:spPr>
        <p:txBody>
          <a:bodyPr/>
          <a:lstStyle>
            <a:lvl1pPr>
              <a:defRPr>
                <a:latin typeface="+mn-lt"/>
              </a:defRPr>
            </a:lvl1pPr>
            <a:lvl4pPr>
              <a:defRPr/>
            </a:lvl4pPr>
          </a:lstStyle>
          <a:p>
            <a:pPr lvl="0"/>
            <a:r>
              <a:rPr lang="ru-RU" dirty="0" smtClean="0"/>
              <a:t>логин</a:t>
            </a:r>
            <a:r>
              <a:rPr lang="en-US" dirty="0" smtClean="0"/>
              <a:t>@</a:t>
            </a:r>
            <a:r>
              <a:rPr lang="en-US" dirty="0" err="1" smtClean="0"/>
              <a:t>yandex-team.ru</a:t>
            </a:r>
            <a:endParaRPr lang="ru-RU" dirty="0" smtClean="0"/>
          </a:p>
        </p:txBody>
      </p:sp>
      <p:sp>
        <p:nvSpPr>
          <p:cNvPr id="29" name="Текст 3"/>
          <p:cNvSpPr>
            <a:spLocks noGrp="1"/>
          </p:cNvSpPr>
          <p:nvPr>
            <p:ph type="body" sz="quarter" idx="23" hasCustomPrompt="1"/>
          </p:nvPr>
        </p:nvSpPr>
        <p:spPr>
          <a:xfrm>
            <a:off x="14459850" y="10981774"/>
            <a:ext cx="7209526" cy="776325"/>
          </a:xfrm>
        </p:spPr>
        <p:txBody>
          <a:bodyPr/>
          <a:lstStyle>
            <a:lvl1pPr>
              <a:defRPr>
                <a:latin typeface="+mn-lt"/>
              </a:defRPr>
            </a:lvl1pPr>
            <a:lvl4pPr>
              <a:defRPr/>
            </a:lvl4pPr>
          </a:lstStyle>
          <a:p>
            <a:pPr lvl="0"/>
            <a:r>
              <a:rPr lang="en-US" dirty="0" smtClean="0"/>
              <a:t>+7 000 000-00-00</a:t>
            </a:r>
            <a:endParaRPr lang="ru-RU" dirty="0" smtClean="0"/>
          </a:p>
        </p:txBody>
      </p:sp>
      <p:pic>
        <p:nvPicPr>
          <p:cNvPr id="30" name="Рисунок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6694" y="9853553"/>
            <a:ext cx="757238" cy="747772"/>
          </a:xfrm>
          <a:prstGeom prst="rect">
            <a:avLst/>
          </a:prstGeom>
        </p:spPr>
      </p:pic>
      <p:pic>
        <p:nvPicPr>
          <p:cNvPr id="31" name="Рисунок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5763" y="10996099"/>
            <a:ext cx="4191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46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6258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ве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36"/>
          <p:cNvSpPr/>
          <p:nvPr userDrawn="1"/>
        </p:nvSpPr>
        <p:spPr>
          <a:xfrm>
            <a:off x="1178560" y="13776960"/>
            <a:ext cx="22047200" cy="607785"/>
          </a:xfrm>
          <a:prstGeom prst="rect">
            <a:avLst/>
          </a:prstGeom>
          <a:solidFill>
            <a:srgbClr val="FFCC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4" name="Shape 239"/>
          <p:cNvSpPr/>
          <p:nvPr userDrawn="1"/>
        </p:nvSpPr>
        <p:spPr>
          <a:xfrm>
            <a:off x="8011043" y="3148746"/>
            <a:ext cx="6735837" cy="1430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dirty="0"/>
          </a:p>
          <a:p>
            <a:pPr>
              <a:lnSpc>
                <a:spcPct val="80000"/>
              </a:lnSpc>
              <a:spcBef>
                <a:spcPts val="0"/>
              </a:spcBef>
              <a:defRPr baseline="0"/>
            </a:pPr>
            <a:r>
              <a:rPr sz="3600" dirty="0"/>
              <a:t>Н</a:t>
            </a:r>
            <a:r>
              <a:rPr sz="2500" dirty="0"/>
              <a:t>е</a:t>
            </a:r>
            <a:r>
              <a:rPr dirty="0"/>
              <a:t> </a:t>
            </a:r>
            <a:r>
              <a:rPr sz="4200" dirty="0" smtClean="0"/>
              <a:t>из</a:t>
            </a:r>
            <a:r>
              <a:rPr sz="6100" dirty="0" smtClean="0"/>
              <a:t>ме</a:t>
            </a:r>
            <a:r>
              <a:rPr sz="2900" dirty="0" smtClean="0"/>
              <a:t>ня</a:t>
            </a:r>
            <a:r>
              <a:rPr sz="1900" dirty="0" smtClean="0"/>
              <a:t>й</a:t>
            </a:r>
            <a:r>
              <a:rPr lang="ru-RU" sz="3400" dirty="0" smtClean="0"/>
              <a:t>т</a:t>
            </a:r>
            <a:r>
              <a:rPr lang="ru-RU" sz="1800" dirty="0" smtClean="0"/>
              <a:t>е</a:t>
            </a:r>
            <a:r>
              <a:rPr lang="ru-RU" sz="3400" dirty="0" smtClean="0"/>
              <a:t> р</a:t>
            </a:r>
            <a:r>
              <a:rPr sz="6800" dirty="0" smtClean="0"/>
              <a:t>а</a:t>
            </a:r>
            <a:r>
              <a:rPr sz="3400" dirty="0" smtClean="0"/>
              <a:t>з</a:t>
            </a:r>
            <a:r>
              <a:rPr sz="2000" dirty="0" smtClean="0"/>
              <a:t>ме</a:t>
            </a:r>
            <a:r>
              <a:rPr sz="3300" dirty="0" smtClean="0"/>
              <a:t>р</a:t>
            </a:r>
            <a:r>
              <a:rPr sz="2700" dirty="0" smtClean="0"/>
              <a:t>ы</a:t>
            </a:r>
            <a:r>
              <a:rPr sz="2000" dirty="0" smtClean="0"/>
              <a:t> </a:t>
            </a:r>
            <a:r>
              <a:rPr sz="4700" dirty="0"/>
              <a:t>ш</a:t>
            </a:r>
            <a:r>
              <a:rPr sz="3800" dirty="0"/>
              <a:t>р</a:t>
            </a:r>
            <a:r>
              <a:rPr sz="4100" dirty="0"/>
              <a:t>и</a:t>
            </a:r>
            <a:r>
              <a:rPr sz="2400" dirty="0"/>
              <a:t>ф</a:t>
            </a:r>
            <a:r>
              <a:rPr sz="1800" dirty="0"/>
              <a:t>т</a:t>
            </a:r>
            <a:r>
              <a:rPr sz="2400" dirty="0"/>
              <a:t>о</a:t>
            </a:r>
            <a:r>
              <a:rPr sz="3200" dirty="0"/>
              <a:t>в</a:t>
            </a:r>
          </a:p>
        </p:txBody>
      </p:sp>
      <p:sp>
        <p:nvSpPr>
          <p:cNvPr id="5" name="Shape 240"/>
          <p:cNvSpPr/>
          <p:nvPr userDrawn="1"/>
        </p:nvSpPr>
        <p:spPr>
          <a:xfrm>
            <a:off x="8602128" y="13662342"/>
            <a:ext cx="7182919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0"/>
              </a:spcBef>
              <a:defRPr sz="2600" baseline="0"/>
            </a:lvl1pPr>
          </a:lstStyle>
          <a:p>
            <a:r>
              <a:rPr dirty="0"/>
              <a:t>Страницу скрыть или удалить по прочтении!</a:t>
            </a:r>
          </a:p>
        </p:txBody>
      </p:sp>
      <p:sp>
        <p:nvSpPr>
          <p:cNvPr id="6" name="Shape 241"/>
          <p:cNvSpPr/>
          <p:nvPr userDrawn="1"/>
        </p:nvSpPr>
        <p:spPr>
          <a:xfrm>
            <a:off x="11185724" y="5017719"/>
            <a:ext cx="4431607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lvl1pPr>
          </a:lstStyle>
          <a:p>
            <a:r>
              <a:rPr dirty="0"/>
              <a:t>Не </a:t>
            </a:r>
            <a:r>
              <a:rPr dirty="0" smtClean="0"/>
              <a:t>выходи</a:t>
            </a:r>
            <a:r>
              <a:rPr lang="ru-RU" dirty="0" smtClean="0"/>
              <a:t>те</a:t>
            </a:r>
            <a:r>
              <a:rPr dirty="0" smtClean="0"/>
              <a:t> </a:t>
            </a:r>
            <a:r>
              <a:rPr dirty="0"/>
              <a:t>за поля слайда</a:t>
            </a:r>
          </a:p>
        </p:txBody>
      </p:sp>
      <p:sp>
        <p:nvSpPr>
          <p:cNvPr id="7" name="Shape 242"/>
          <p:cNvSpPr/>
          <p:nvPr userDrawn="1"/>
        </p:nvSpPr>
        <p:spPr>
          <a:xfrm>
            <a:off x="15173304" y="4599330"/>
            <a:ext cx="205858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8" name="Shape 243"/>
          <p:cNvSpPr/>
          <p:nvPr userDrawn="1"/>
        </p:nvSpPr>
        <p:spPr>
          <a:xfrm>
            <a:off x="7577029" y="3527425"/>
            <a:ext cx="7596296" cy="808601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9" name="Shape 244"/>
          <p:cNvSpPr/>
          <p:nvPr userDrawn="1"/>
        </p:nvSpPr>
        <p:spPr>
          <a:xfrm>
            <a:off x="7582423" y="6229859"/>
            <a:ext cx="7590902" cy="6878624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10" name="Shape 245"/>
          <p:cNvSpPr/>
          <p:nvPr userDrawn="1"/>
        </p:nvSpPr>
        <p:spPr>
          <a:xfrm>
            <a:off x="7582423" y="4867485"/>
            <a:ext cx="7590902" cy="822116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13" name="Shape 249"/>
          <p:cNvSpPr/>
          <p:nvPr userDrawn="1"/>
        </p:nvSpPr>
        <p:spPr>
          <a:xfrm>
            <a:off x="7976048" y="2165153"/>
            <a:ext cx="7182920" cy="1506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Не уверены, что и как делать дальше?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Вот несколько простых советов-рекомендаций</a:t>
            </a:r>
            <a:r>
              <a:rPr dirty="0" smtClean="0"/>
              <a:t>:</a:t>
            </a:r>
            <a:endParaRPr dirty="0"/>
          </a:p>
        </p:txBody>
      </p:sp>
      <p:sp>
        <p:nvSpPr>
          <p:cNvPr id="14" name="Shape 250"/>
          <p:cNvSpPr/>
          <p:nvPr userDrawn="1"/>
        </p:nvSpPr>
        <p:spPr>
          <a:xfrm>
            <a:off x="1627188" y="2467331"/>
            <a:ext cx="5729648" cy="8020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Привет!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/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Это шаблон презентации </a:t>
            </a:r>
            <a:br>
              <a:rPr lang="ru-RU" dirty="0" smtClean="0"/>
            </a:br>
            <a:r>
              <a:rPr lang="ru-RU" dirty="0" smtClean="0"/>
              <a:t>для выступлений с нашим корпоративным шрифтом </a:t>
            </a:r>
            <a:br>
              <a:rPr lang="ru-RU" dirty="0" smtClean="0"/>
            </a:br>
            <a:r>
              <a:rPr lang="ru-RU" dirty="0" err="1" smtClean="0"/>
              <a:t>Yandex</a:t>
            </a:r>
            <a:r>
              <a:rPr lang="ru-RU" dirty="0" smtClean="0"/>
              <a:t> </a:t>
            </a:r>
            <a:r>
              <a:rPr lang="ru-RU" dirty="0" err="1" smtClean="0"/>
              <a:t>Sans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. 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/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Перед началом работы убедитесь, </a:t>
            </a:r>
            <a:br>
              <a:rPr lang="ru-RU" dirty="0" smtClean="0"/>
            </a:br>
            <a:r>
              <a:rPr lang="ru-RU" dirty="0" smtClean="0"/>
              <a:t>что шрифт уже установлен </a:t>
            </a:r>
            <a:br>
              <a:rPr lang="ru-RU" dirty="0" smtClean="0"/>
            </a:br>
            <a:r>
              <a:rPr lang="ru-RU" dirty="0" smtClean="0"/>
              <a:t>на компьютере. Если нет, то скачать его вместе с инструкцией</a:t>
            </a:r>
            <a:br>
              <a:rPr lang="ru-RU" dirty="0" smtClean="0"/>
            </a:br>
            <a:r>
              <a:rPr lang="ru-RU" dirty="0" smtClean="0"/>
              <a:t>по установке можно по ссылке: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>
                <a:solidFill>
                  <a:schemeClr val="tx1"/>
                </a:solidFill>
              </a:rPr>
              <a:t>Посмотреть все макеты мастер-слайдов и добавить подходящий можно, нажав кнопку «создать слайд» в верхнем меню.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dirty="0">
              <a:solidFill>
                <a:srgbClr val="3878BE"/>
              </a:solidFill>
            </a:endParaRPr>
          </a:p>
        </p:txBody>
      </p:sp>
      <p:sp>
        <p:nvSpPr>
          <p:cNvPr id="15" name="Shape 250"/>
          <p:cNvSpPr/>
          <p:nvPr userDrawn="1"/>
        </p:nvSpPr>
        <p:spPr>
          <a:xfrm>
            <a:off x="7961906" y="6321851"/>
            <a:ext cx="7240939" cy="6161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0" marR="0" lvl="0" indent="0" algn="l" defTabSz="182870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Для расстановки акцентов пользуйтесь встроенными в шаблон стилями шрифтов: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Для выделения ключевой мысли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выделите абзац текста и нажмите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клавишу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Tab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, а чтобы  жёлтая линия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не разрывалась, переносите текст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на следующую строку нажатием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клавиши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Enter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Regular" pitchFamily="2" charset="-52"/>
              <a:ea typeface="+mn-ea"/>
              <a:cs typeface="+mn-cs"/>
            </a:endParaRPr>
          </a:p>
          <a:p>
            <a:pPr marL="1512000" marR="0" lvl="2" indent="-720000" algn="l" defTabSz="182870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Для создания маркированного списка выделите текст и дважды нажмите клавишу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Tab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  <a:p>
            <a:pPr marL="1512000" marR="0" lvl="3" indent="-720000" algn="l" defTabSz="182870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Для создания нумерованного списка выделите текст и трижды нажмите клавишу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Tab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</p:txBody>
      </p:sp>
      <p:sp>
        <p:nvSpPr>
          <p:cNvPr id="19" name="Shape 250"/>
          <p:cNvSpPr/>
          <p:nvPr/>
        </p:nvSpPr>
        <p:spPr>
          <a:xfrm>
            <a:off x="1626410" y="7278249"/>
            <a:ext cx="5342400" cy="732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en-US" dirty="0" smtClean="0">
                <a:solidFill>
                  <a:srgbClr val="3878BE"/>
                </a:solidFill>
                <a:hlinkClick r:id="rId2"/>
              </a:rPr>
              <a:t>yadi.sk/d/GPDyRyOPxejmK</a:t>
            </a:r>
            <a:endParaRPr dirty="0">
              <a:solidFill>
                <a:srgbClr val="3878BE"/>
              </a:solidFill>
            </a:endParaRPr>
          </a:p>
        </p:txBody>
      </p:sp>
      <p:grpSp>
        <p:nvGrpSpPr>
          <p:cNvPr id="25" name="Группа 24"/>
          <p:cNvGrpSpPr/>
          <p:nvPr userDrawn="1"/>
        </p:nvGrpSpPr>
        <p:grpSpPr>
          <a:xfrm>
            <a:off x="4225848" y="9443388"/>
            <a:ext cx="1153753" cy="1358900"/>
            <a:chOff x="4479985" y="8800385"/>
            <a:chExt cx="1153753" cy="1358900"/>
          </a:xfrm>
        </p:grpSpPr>
        <p:pic>
          <p:nvPicPr>
            <p:cNvPr id="26" name="Изображение 27"/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64"/>
            <a:stretch/>
          </p:blipFill>
          <p:spPr>
            <a:xfrm>
              <a:off x="4479985" y="8800385"/>
              <a:ext cx="1153753" cy="1358900"/>
            </a:xfrm>
            <a:prstGeom prst="rect">
              <a:avLst/>
            </a:prstGeom>
          </p:spPr>
        </p:pic>
        <p:sp>
          <p:nvSpPr>
            <p:cNvPr id="27" name="Прямоугольник 26"/>
            <p:cNvSpPr/>
            <p:nvPr userDrawn="1"/>
          </p:nvSpPr>
          <p:spPr>
            <a:xfrm>
              <a:off x="5322406" y="8856452"/>
              <a:ext cx="273262" cy="776377"/>
            </a:xfrm>
            <a:prstGeom prst="rect">
              <a:avLst/>
            </a:prstGeom>
            <a:no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err="1" smtClean="0">
                <a:solidFill>
                  <a:schemeClr val="tx1"/>
                </a:solidFill>
              </a:endParaRPr>
            </a:p>
          </p:txBody>
        </p:sp>
      </p:grpSp>
      <p:sp>
        <p:nvSpPr>
          <p:cNvPr id="36" name="Shape 238"/>
          <p:cNvSpPr/>
          <p:nvPr userDrawn="1"/>
        </p:nvSpPr>
        <p:spPr>
          <a:xfrm>
            <a:off x="15989990" y="2498621"/>
            <a:ext cx="7027527" cy="9556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0" marR="0" indent="0" algn="l" defTabSz="1828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24500" algn="l"/>
              </a:tabLst>
              <a:defRPr sz="2400" baseline="0"/>
            </a:pPr>
            <a:r>
              <a:rPr lang="ru-RU" dirty="0" smtClean="0"/>
              <a:t>Дополнительные материалы для презентаций (слайды с графиками, диаграммами,</a:t>
            </a:r>
            <a:r>
              <a:rPr lang="ru-RU" baseline="0" dirty="0" smtClean="0"/>
              <a:t> </a:t>
            </a:r>
            <a:r>
              <a:rPr lang="ru-RU" dirty="0" smtClean="0"/>
              <a:t>таблицами, картами, схемами, гаджетами, пиктограммы, иллюстрации и фотографии) находятся </a:t>
            </a:r>
            <a:br>
              <a:rPr lang="ru-RU" dirty="0" smtClean="0"/>
            </a:br>
            <a:r>
              <a:rPr lang="ru-RU" dirty="0" smtClean="0"/>
              <a:t>на </a:t>
            </a:r>
            <a:endParaRPr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sz="1200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dirty="0" smtClean="0"/>
              <a:t>Логотипы сервисов</a:t>
            </a:r>
            <a:r>
              <a:rPr lang="ru-RU" baseline="0" dirty="0" smtClean="0"/>
              <a:t> для титульного слайда: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sz="1200" dirty="0" smtClean="0">
              <a:solidFill>
                <a:srgbClr val="3878BE"/>
              </a:solidFill>
            </a:endParaRPr>
          </a:p>
          <a:p>
            <a:pPr marL="0" marR="0" indent="0" algn="l" defTabSz="1828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24500" algn="l"/>
              </a:tabLst>
              <a:defRPr sz="2400" baseline="0"/>
            </a:pPr>
            <a:r>
              <a:rPr lang="ru-RU" dirty="0" smtClean="0"/>
              <a:t>Слайды с кодом: </a:t>
            </a:r>
            <a:r>
              <a:rPr lang="en-US" dirty="0" smtClean="0"/>
              <a:t/>
            </a:r>
            <a:br>
              <a:rPr lang="en-US" dirty="0" smtClean="0"/>
            </a:br>
            <a:endParaRPr lang="ru-RU" dirty="0" smtClean="0">
              <a:solidFill>
                <a:schemeClr val="accent1"/>
              </a:solidFill>
            </a:endParaRPr>
          </a:p>
          <a:p>
            <a:pPr marL="0" marR="0" indent="0" algn="l" defTabSz="1828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24500" algn="l"/>
              </a:tabLst>
              <a:defRPr sz="2400" baseline="0"/>
            </a:pPr>
            <a:endParaRPr lang="ru-RU" sz="1200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 smtClean="0"/>
              <a:t>Можно </a:t>
            </a:r>
            <a:r>
              <a:rPr dirty="0"/>
              <a:t>выбрать фотографию на фотостоке </a:t>
            </a:r>
            <a:r>
              <a:rPr lang="ru-RU" dirty="0" smtClean="0">
                <a:solidFill>
                  <a:srgbClr val="3878BE"/>
                </a:solidFill>
              </a:rPr>
              <a:t/>
            </a:r>
            <a:br>
              <a:rPr lang="ru-RU" dirty="0" smtClean="0">
                <a:solidFill>
                  <a:srgbClr val="3878BE"/>
                </a:solidFill>
              </a:rPr>
            </a:br>
            <a:r>
              <a:rPr lang="ru-RU" baseline="0" dirty="0" smtClean="0">
                <a:solidFill>
                  <a:srgbClr val="3878BE"/>
                </a:solidFill>
              </a:rPr>
              <a:t>                                       </a:t>
            </a:r>
            <a:r>
              <a:rPr dirty="0" smtClean="0"/>
              <a:t> </a:t>
            </a:r>
            <a:r>
              <a:rPr dirty="0"/>
              <a:t>и прислать нам ссылку, 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/>
              <a:t>мы купим её для </a:t>
            </a:r>
            <a:r>
              <a:rPr lang="ru-RU" dirty="0" smtClean="0"/>
              <a:t> вас.</a:t>
            </a:r>
            <a:endParaRPr lang="en-US" sz="1200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sz="1200"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/>
              <a:t>Подробный рецепт </a:t>
            </a:r>
            <a:r>
              <a:rPr dirty="0" err="1"/>
              <a:t>хорошей</a:t>
            </a:r>
            <a:r>
              <a:rPr dirty="0"/>
              <a:t> </a:t>
            </a:r>
            <a:r>
              <a:rPr dirty="0" err="1" smtClean="0"/>
              <a:t>презентации</a:t>
            </a:r>
            <a:r>
              <a:rPr dirty="0" smtClean="0"/>
              <a:t> </a:t>
            </a:r>
            <a:r>
              <a:rPr lang="ru-RU" dirty="0" smtClean="0"/>
              <a:t>–</a:t>
            </a:r>
            <a:br>
              <a:rPr lang="ru-RU" dirty="0" smtClean="0"/>
            </a:br>
            <a:r>
              <a:rPr dirty="0" smtClean="0"/>
              <a:t>на</a:t>
            </a: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/>
              <a:t/>
            </a:r>
            <a:br>
              <a:rPr dirty="0"/>
            </a:br>
            <a:endParaRPr sz="1200"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sz="24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Если возникли вопросы, напишите </a:t>
            </a:r>
            <a:br>
              <a:rPr lang="ru-RU" sz="24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ru-RU" sz="24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</a:t>
            </a:r>
            <a:endParaRPr dirty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sz="1200" dirty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/>
              <a:t>Чтобы мы проверили </a:t>
            </a:r>
            <a:r>
              <a:rPr lang="ru-RU" dirty="0" smtClean="0"/>
              <a:t>вашу</a:t>
            </a:r>
            <a:r>
              <a:rPr dirty="0" smtClean="0"/>
              <a:t> </a:t>
            </a:r>
            <a:r>
              <a:rPr dirty="0"/>
              <a:t>презентацию, </a:t>
            </a:r>
            <a:r>
              <a:rPr dirty="0" smtClean="0"/>
              <a:t>отправь</a:t>
            </a:r>
            <a:r>
              <a:rPr lang="ru-RU" dirty="0" smtClean="0"/>
              <a:t>те</a:t>
            </a:r>
            <a:r>
              <a:rPr dirty="0" smtClean="0"/>
              <a:t> </a:t>
            </a:r>
            <a:r>
              <a:rPr dirty="0"/>
              <a:t>её на </a:t>
            </a:r>
            <a:endParaRPr dirty="0">
              <a:solidFill>
                <a:srgbClr val="3878BE"/>
              </a:solidFill>
            </a:endParaRPr>
          </a:p>
        </p:txBody>
      </p:sp>
      <p:sp>
        <p:nvSpPr>
          <p:cNvPr id="37" name="Shape 238"/>
          <p:cNvSpPr/>
          <p:nvPr userDrawn="1"/>
        </p:nvSpPr>
        <p:spPr>
          <a:xfrm>
            <a:off x="15989990" y="6711172"/>
            <a:ext cx="2671199" cy="4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rgbClr val="3878BE"/>
                </a:solidFill>
                <a:hlinkClick r:id="rId4"/>
              </a:rPr>
              <a:t>iStockphoto.com</a:t>
            </a:r>
            <a:r>
              <a:rPr lang="ru-RU" dirty="0" smtClean="0">
                <a:solidFill>
                  <a:srgbClr val="3878BE"/>
                </a:solidFill>
                <a:hlinkClick r:id="rId4"/>
              </a:rPr>
              <a:t> 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38" name="Shape 238"/>
          <p:cNvSpPr/>
          <p:nvPr userDrawn="1"/>
        </p:nvSpPr>
        <p:spPr>
          <a:xfrm>
            <a:off x="15989990" y="7983402"/>
            <a:ext cx="6996736" cy="956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ru-RU" dirty="0" smtClean="0">
                <a:solidFill>
                  <a:schemeClr val="tx1"/>
                </a:solidFill>
              </a:rPr>
              <a:t>    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  <a:hlinkClick r:id="rId5"/>
              </a:rPr>
              <a:t>wiki.yandex-team.ru</a:t>
            </a:r>
            <a:r>
              <a:rPr lang="en-US" dirty="0" smtClean="0">
                <a:solidFill>
                  <a:schemeClr val="tx1"/>
                </a:solidFill>
                <a:hlinkClick r:id="rId5"/>
              </a:rPr>
              <a:t>/presentation/</a:t>
            </a:r>
            <a:r>
              <a:rPr lang="ru-RU" dirty="0" smtClean="0">
                <a:solidFill>
                  <a:schemeClr val="tx1"/>
                </a:solidFill>
                <a:hlinkClick r:id="rId5"/>
              </a:rPr>
              <a:t/>
            </a:r>
            <a:br>
              <a:rPr lang="ru-RU" dirty="0" smtClean="0">
                <a:solidFill>
                  <a:schemeClr val="tx1"/>
                </a:solidFill>
                <a:hlinkClick r:id="rId5"/>
              </a:rPr>
            </a:br>
            <a:r>
              <a:rPr lang="en-US" dirty="0" smtClean="0">
                <a:solidFill>
                  <a:schemeClr val="tx1"/>
                </a:solidFill>
                <a:hlinkClick r:id="rId5"/>
              </a:rPr>
              <a:t>Kak-sdelat-krasivo/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9" name="Shape 238"/>
          <p:cNvSpPr/>
          <p:nvPr userDrawn="1"/>
        </p:nvSpPr>
        <p:spPr>
          <a:xfrm>
            <a:off x="16376796" y="9265277"/>
            <a:ext cx="2671199" cy="4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rgbClr val="3878BE"/>
                </a:solidFill>
                <a:hlinkClick r:id="rId6"/>
              </a:rPr>
              <a:t>presentation</a:t>
            </a:r>
            <a:r>
              <a:rPr lang="en-US" dirty="0">
                <a:solidFill>
                  <a:srgbClr val="3878BE"/>
                </a:solidFill>
                <a:hlinkClick r:id="rId6"/>
              </a:rPr>
              <a:t>@</a:t>
            </a:r>
            <a:endParaRPr lang="en-US" dirty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lang="ru-RU" dirty="0" smtClean="0">
                <a:solidFill>
                  <a:srgbClr val="3878BE"/>
                </a:solidFill>
              </a:rPr>
              <a:t>  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40" name="Shape 238"/>
          <p:cNvSpPr/>
          <p:nvPr userDrawn="1"/>
        </p:nvSpPr>
        <p:spPr>
          <a:xfrm>
            <a:off x="18284796" y="10177152"/>
            <a:ext cx="2671199" cy="4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rgbClr val="3878BE"/>
                </a:solidFill>
                <a:hlinkClick r:id="rId7"/>
              </a:rPr>
              <a:t>prescheck@</a:t>
            </a:r>
            <a:endParaRPr lang="en-US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lang="ru-RU" dirty="0" smtClean="0">
                <a:solidFill>
                  <a:srgbClr val="3878BE"/>
                </a:solidFill>
              </a:rPr>
              <a:t>  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41" name="Shape 238"/>
          <p:cNvSpPr/>
          <p:nvPr userDrawn="1"/>
        </p:nvSpPr>
        <p:spPr>
          <a:xfrm>
            <a:off x="16402852" y="3953052"/>
            <a:ext cx="5697944" cy="562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hlinkClick r:id="rId8"/>
              </a:rPr>
              <a:t>patterns.yandex-team.ru/presentations</a:t>
            </a:r>
            <a:endParaRPr lang="en-US" dirty="0"/>
          </a:p>
          <a:p>
            <a:pPr>
              <a:tabLst>
                <a:tab pos="5524500" algn="l"/>
              </a:tabLst>
              <a:defRPr sz="2400" baseline="0"/>
            </a:pP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42" name="Shape 238"/>
          <p:cNvSpPr/>
          <p:nvPr userDrawn="1"/>
        </p:nvSpPr>
        <p:spPr>
          <a:xfrm>
            <a:off x="15989990" y="4863675"/>
            <a:ext cx="5511688" cy="562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rgbClr val="3878BE"/>
                </a:solidFill>
                <a:hlinkClick r:id="rId9"/>
              </a:rPr>
              <a:t>yadi.sk/d/ZpB_978TwmoNY</a:t>
            </a:r>
            <a:endParaRPr lang="ru-RU" dirty="0">
              <a:solidFill>
                <a:srgbClr val="3878BE"/>
              </a:solidFill>
            </a:endParaRPr>
          </a:p>
        </p:txBody>
      </p:sp>
      <p:sp>
        <p:nvSpPr>
          <p:cNvPr id="43" name="Shape 238"/>
          <p:cNvSpPr/>
          <p:nvPr userDrawn="1"/>
        </p:nvSpPr>
        <p:spPr>
          <a:xfrm>
            <a:off x="15989990" y="5418102"/>
            <a:ext cx="7335788" cy="853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chemeClr val="tx1"/>
                </a:solidFill>
              </a:rPr>
              <a:t>                                       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  <a:hlinkClick r:id="rId10"/>
              </a:rPr>
              <a:t>patterns.yandex-team.ru/presentations/326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8" name="Shape 246"/>
          <p:cNvSpPr/>
          <p:nvPr userDrawn="1"/>
        </p:nvSpPr>
        <p:spPr>
          <a:xfrm>
            <a:off x="19978341" y="12343495"/>
            <a:ext cx="3316514" cy="2720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dirty="0" smtClean="0"/>
              <a:t>Группа презентационных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dirty="0" smtClean="0"/>
              <a:t>технологий</a:t>
            </a:r>
            <a:endParaRPr dirty="0"/>
          </a:p>
        </p:txBody>
      </p:sp>
      <p:pic>
        <p:nvPicPr>
          <p:cNvPr id="29" name="pasted-image.tiff"/>
          <p:cNvPicPr>
            <a:picLocks noChangeAspect="1"/>
          </p:cNvPicPr>
          <p:nvPr userDrawn="1"/>
        </p:nvPicPr>
        <p:blipFill>
          <a:blip r:embed="rId11">
            <a:extLst/>
          </a:blip>
          <a:stretch>
            <a:fillRect/>
          </a:stretch>
        </p:blipFill>
        <p:spPr>
          <a:xfrm>
            <a:off x="18302692" y="12045551"/>
            <a:ext cx="1506047" cy="1506047"/>
          </a:xfrm>
          <a:prstGeom prst="rect">
            <a:avLst/>
          </a:prstGeom>
          <a:ln w="12700">
            <a:miter lim="400000"/>
          </a:ln>
        </p:spPr>
      </p:pic>
      <p:pic>
        <p:nvPicPr>
          <p:cNvPr id="30" name="pasted-image.tiff"/>
          <p:cNvPicPr>
            <a:picLocks noChangeAspect="1"/>
          </p:cNvPicPr>
          <p:nvPr userDrawn="1"/>
        </p:nvPicPr>
        <p:blipFill>
          <a:blip r:embed="rId12">
            <a:extLst/>
          </a:blip>
          <a:srcRect t="14527" b="13953"/>
          <a:stretch>
            <a:fillRect/>
          </a:stretch>
        </p:blipFill>
        <p:spPr>
          <a:xfrm>
            <a:off x="18302611" y="13275178"/>
            <a:ext cx="1506079" cy="107712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908638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513" y="2188800"/>
            <a:ext cx="8762400" cy="12069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2293" y="2339231"/>
            <a:ext cx="1527082" cy="98732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2698750" y="3389313"/>
            <a:ext cx="18988089" cy="7966075"/>
          </a:xfrm>
        </p:spPr>
        <p:txBody>
          <a:bodyPr anchor="ctr">
            <a:noAutofit/>
          </a:bodyPr>
          <a:lstStyle>
            <a:lvl1pPr algn="l">
              <a:lnSpc>
                <a:spcPts val="14000"/>
              </a:lnSpc>
              <a:defRPr sz="11999" baseline="0">
                <a:latin typeface="+mn-lt"/>
              </a:defRPr>
            </a:lvl1pPr>
          </a:lstStyle>
          <a:p>
            <a:r>
              <a:rPr lang="ru-RU" dirty="0" smtClean="0"/>
              <a:t>Название презентации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703513" y="11737976"/>
            <a:ext cx="18965862" cy="1131887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</a:t>
            </a:r>
            <a:r>
              <a:rPr lang="en-US" dirty="0" smtClean="0"/>
              <a:t>,</a:t>
            </a:r>
            <a:r>
              <a:rPr lang="ru-RU" dirty="0" smtClean="0"/>
              <a:t> должность</a:t>
            </a:r>
            <a:endParaRPr lang="en-US" dirty="0"/>
          </a:p>
        </p:txBody>
      </p:sp>
      <p:sp>
        <p:nvSpPr>
          <p:cNvPr id="11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2703513" y="2188953"/>
            <a:ext cx="8763000" cy="12060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4800"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</a:t>
            </a:r>
            <a:r>
              <a:rPr lang="en-US" dirty="0" smtClean="0"/>
              <a:t>  </a:t>
            </a:r>
            <a:r>
              <a:rPr lang="ru-RU" dirty="0" smtClean="0"/>
              <a:t>Логотип Сервиса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8259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Нулево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6833" y="5950171"/>
            <a:ext cx="6470897" cy="238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408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Изображение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512" y="2188800"/>
            <a:ext cx="8763000" cy="120700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703513" y="11726863"/>
            <a:ext cx="18965862" cy="11430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</a:t>
            </a:r>
            <a:r>
              <a:rPr lang="en-US" dirty="0" smtClean="0"/>
              <a:t>,</a:t>
            </a:r>
            <a:r>
              <a:rPr lang="ru-RU" dirty="0" smtClean="0"/>
              <a:t> должность</a:t>
            </a:r>
            <a:endParaRPr lang="en-US" dirty="0"/>
          </a:p>
        </p:txBody>
      </p:sp>
      <p:sp>
        <p:nvSpPr>
          <p:cNvPr id="5" name="Рисунок 9"/>
          <p:cNvSpPr>
            <a:spLocks noGrp="1"/>
          </p:cNvSpPr>
          <p:nvPr>
            <p:ph type="pic" sz="quarter" idx="11" hasCustomPrompt="1"/>
          </p:nvPr>
        </p:nvSpPr>
        <p:spPr>
          <a:xfrm>
            <a:off x="15609889" y="2257426"/>
            <a:ext cx="6059486" cy="1131888"/>
          </a:xfrm>
        </p:spPr>
        <p:txBody>
          <a:bodyPr>
            <a:noAutofit/>
          </a:bodyPr>
          <a:lstStyle>
            <a:lvl1pPr>
              <a:defRPr b="0" i="0">
                <a:latin typeface="+mn-lt"/>
                <a:ea typeface="Yandex Sans Text PF Thin"/>
                <a:cs typeface="Yandex Sans Text PF Thin"/>
              </a:defRPr>
            </a:lvl1pPr>
          </a:lstStyle>
          <a:p>
            <a:r>
              <a:rPr lang="ru-RU" dirty="0" smtClean="0"/>
              <a:t>Логотип партнёра</a:t>
            </a:r>
            <a:endParaRPr lang="ru-RU" dirty="0"/>
          </a:p>
        </p:txBody>
      </p:sp>
      <p:sp>
        <p:nvSpPr>
          <p:cNvPr id="13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2703513" y="2188953"/>
            <a:ext cx="8763000" cy="12060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4800"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</a:t>
            </a:r>
            <a:r>
              <a:rPr lang="en-US" dirty="0" smtClean="0"/>
              <a:t>  </a:t>
            </a:r>
            <a:r>
              <a:rPr lang="ru-RU" dirty="0" smtClean="0"/>
              <a:t>Логотип Сервиса</a:t>
            </a:r>
            <a:endParaRPr lang="ru-RU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2703512" y="3389313"/>
            <a:ext cx="18983325" cy="7966075"/>
          </a:xfrm>
        </p:spPr>
        <p:txBody>
          <a:bodyPr anchor="ctr">
            <a:noAutofit/>
          </a:bodyPr>
          <a:lstStyle>
            <a:lvl1pPr algn="l">
              <a:lnSpc>
                <a:spcPts val="14000"/>
              </a:lnSpc>
              <a:defRPr sz="11999">
                <a:latin typeface="+mn-lt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310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Изображение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512" y="2188800"/>
            <a:ext cx="8763000" cy="12070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03512" y="3389313"/>
            <a:ext cx="18983325" cy="7966075"/>
          </a:xfrm>
        </p:spPr>
        <p:txBody>
          <a:bodyPr anchor="ctr">
            <a:noAutofit/>
          </a:bodyPr>
          <a:lstStyle>
            <a:lvl1pPr algn="l">
              <a:lnSpc>
                <a:spcPts val="14000"/>
              </a:lnSpc>
              <a:defRPr sz="11999">
                <a:latin typeface="+mn-lt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703513" y="11726863"/>
            <a:ext cx="18965862" cy="114299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</a:t>
            </a:r>
            <a:r>
              <a:rPr lang="en-US" dirty="0" smtClean="0"/>
              <a:t>,</a:t>
            </a:r>
            <a:r>
              <a:rPr lang="ru-RU" dirty="0" smtClean="0"/>
              <a:t> должность</a:t>
            </a:r>
            <a:endParaRPr lang="en-US" dirty="0"/>
          </a:p>
        </p:txBody>
      </p:sp>
      <p:sp>
        <p:nvSpPr>
          <p:cNvPr id="10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2703513" y="2188954"/>
            <a:ext cx="8763000" cy="120035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4800"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</a:t>
            </a:r>
            <a:r>
              <a:rPr lang="en-US" dirty="0" smtClean="0"/>
              <a:t>  </a:t>
            </a:r>
            <a:r>
              <a:rPr lang="ru-RU" dirty="0" smtClean="0"/>
              <a:t>Логотип Сервиса</a:t>
            </a:r>
            <a:endParaRPr lang="ru-RU" dirty="0"/>
          </a:p>
        </p:txBody>
      </p:sp>
      <p:pic>
        <p:nvPicPr>
          <p:cNvPr id="11" name="Рисунок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2293" y="2339231"/>
            <a:ext cx="1527082" cy="98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975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итель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703513" y="3389313"/>
            <a:ext cx="18983324" cy="8337550"/>
          </a:xfrm>
        </p:spPr>
        <p:txBody>
          <a:bodyPr anchor="ctr">
            <a:noAutofit/>
          </a:bodyPr>
          <a:lstStyle>
            <a:lvl1pPr algn="l">
              <a:lnSpc>
                <a:spcPts val="14000"/>
              </a:lnSpc>
              <a:defRPr sz="11999">
                <a:latin typeface="+mn-lt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0"/>
          </p:nvPr>
        </p:nvSpPr>
        <p:spPr>
          <a:xfrm>
            <a:off x="2703513" y="744538"/>
            <a:ext cx="18965862" cy="1512887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ru-RU" smtClean="0"/>
              <a:t>Образец текста</a:t>
            </a:r>
            <a:endParaRPr lang="ru-RU" dirty="0"/>
          </a:p>
        </p:txBody>
      </p:sp>
      <p:pic>
        <p:nvPicPr>
          <p:cNvPr id="6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206" y="13546965"/>
            <a:ext cx="1525587" cy="46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297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4751" y="744539"/>
            <a:ext cx="22031324" cy="1512886"/>
          </a:xfrm>
        </p:spPr>
        <p:txBody>
          <a:bodyPr anchor="t">
            <a:noAutofit/>
          </a:bodyPr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749" y="14012862"/>
            <a:ext cx="19370676" cy="376237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063075" y="14012862"/>
            <a:ext cx="1143000" cy="376237"/>
          </a:xfrm>
          <a:prstGeom prst="rect">
            <a:avLst/>
          </a:prstGeom>
        </p:spPr>
        <p:txBody>
          <a:bodyPr/>
          <a:lstStyle/>
          <a:p>
            <a:fld id="{93F3EDF4-0BA1-46C5-A405-AEF34D15C7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650735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л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749" y="14012863"/>
            <a:ext cx="19370675" cy="376236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063074" y="14012863"/>
            <a:ext cx="1143001" cy="376236"/>
          </a:xfrm>
          <a:prstGeom prst="rect">
            <a:avLst/>
          </a:prstGeom>
        </p:spPr>
        <p:txBody>
          <a:bodyPr/>
          <a:lstStyle/>
          <a:p>
            <a:fld id="{93F3EDF4-0BA1-46C5-A405-AEF34D15C7B4}" type="slidenum">
              <a:rPr lang="ru-RU" smtClean="0"/>
              <a:t>‹#›</a:t>
            </a:fld>
            <a:endParaRPr lang="ru-RU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1174751" y="3402000"/>
            <a:ext cx="19370674" cy="9471600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4"/>
            <a:r>
              <a:rPr lang="ru-RU" dirty="0" smtClean="0"/>
              <a:t>Образец текста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74751" y="744539"/>
            <a:ext cx="22031324" cy="1512886"/>
          </a:xfrm>
        </p:spPr>
        <p:txBody>
          <a:bodyPr anchor="t">
            <a:noAutofit/>
          </a:bodyPr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500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4750" y="744538"/>
            <a:ext cx="22031325" cy="1512887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4750" y="3402000"/>
            <a:ext cx="22031325" cy="947160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4"/>
            <a:r>
              <a:rPr lang="ru-RU" dirty="0" smtClean="0"/>
              <a:t>Образец текста</a:t>
            </a:r>
            <a:endParaRPr lang="en-US" dirty="0"/>
          </a:p>
        </p:txBody>
      </p:sp>
      <p:sp>
        <p:nvSpPr>
          <p:cNvPr id="10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174749" y="14012863"/>
            <a:ext cx="19370676" cy="3762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lnSpc>
                <a:spcPts val="3400"/>
              </a:lnSpc>
              <a:defRPr sz="300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22063075" y="14012863"/>
            <a:ext cx="1143000" cy="3762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0">
                <a:solidFill>
                  <a:schemeClr val="tx1"/>
                </a:solidFill>
                <a:latin typeface="+mn-lt"/>
              </a:defRPr>
            </a:lvl1pPr>
          </a:lstStyle>
          <a:p>
            <a:fld id="{89BC69B1-25FD-4D81-880F-08C661CF2E9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2430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72" r:id="rId2"/>
    <p:sldLayoutId id="2147483661" r:id="rId3"/>
    <p:sldLayoutId id="2147483694" r:id="rId4"/>
    <p:sldLayoutId id="2147483695" r:id="rId5"/>
    <p:sldLayoutId id="2147483696" r:id="rId6"/>
    <p:sldLayoutId id="2147483697" r:id="rId7"/>
    <p:sldLayoutId id="2147483662" r:id="rId8"/>
    <p:sldLayoutId id="2147483673" r:id="rId9"/>
    <p:sldLayoutId id="2147483664" r:id="rId10"/>
    <p:sldLayoutId id="2147483663" r:id="rId11"/>
    <p:sldLayoutId id="2147483674" r:id="rId12"/>
    <p:sldLayoutId id="2147483675" r:id="rId13"/>
    <p:sldLayoutId id="2147483676" r:id="rId14"/>
    <p:sldLayoutId id="2147483677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91" r:id="rId21"/>
    <p:sldLayoutId id="2147483741" r:id="rId22"/>
    <p:sldLayoutId id="2147483690" r:id="rId23"/>
    <p:sldLayoutId id="2147483692" r:id="rId2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1828709" rtl="0" eaLnBrk="1" latinLnBrk="0" hangingPunct="1">
        <a:lnSpc>
          <a:spcPts val="10000"/>
        </a:lnSpc>
        <a:spcBef>
          <a:spcPct val="0"/>
        </a:spcBef>
        <a:buNone/>
        <a:defRPr sz="8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 typeface="Arial" panose="020B0604020202020204" pitchFamily="34" charset="0"/>
        <a:buNone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720000" algn="l" defTabSz="1828709" rtl="0" eaLnBrk="1" latinLnBrk="0" hangingPunct="1">
        <a:lnSpc>
          <a:spcPts val="6000"/>
        </a:lnSpc>
        <a:spcBef>
          <a:spcPts val="0"/>
        </a:spcBef>
        <a:buClr>
          <a:schemeClr val="tx2"/>
        </a:buClr>
        <a:buSzPct val="130000"/>
        <a:buFontTx/>
        <a:buChar char="▌"/>
        <a:defRPr sz="4800" kern="1200">
          <a:solidFill>
            <a:schemeClr val="tx1"/>
          </a:solidFill>
          <a:latin typeface="Yandex Sans Text Regular" pitchFamily="2" charset="-52"/>
          <a:ea typeface="+mn-ea"/>
          <a:cs typeface="+mn-cs"/>
        </a:defRPr>
      </a:lvl2pPr>
      <a:lvl3pPr marL="1512000" indent="-720000" algn="l" defTabSz="1828709" rtl="0" eaLnBrk="1" latinLnBrk="0" hangingPunct="1">
        <a:lnSpc>
          <a:spcPts val="6000"/>
        </a:lnSpc>
        <a:spcBef>
          <a:spcPts val="3000"/>
        </a:spcBef>
        <a:buSzPct val="150000"/>
        <a:buFont typeface="Yandex Sans Text Light" panose="02000000000000000000" pitchFamily="2" charset="-52"/>
        <a:buChar char="›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Font typeface="+mj-lt"/>
        <a:buAutoNum type="arabicPeriod"/>
        <a:defRPr sz="4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 typeface="Arial" panose="020B0604020202020204" pitchFamily="34" charset="0"/>
        <a:buNone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289" userDrawn="1">
          <p15:clr>
            <a:srgbClr val="F26B43"/>
          </p15:clr>
        </p15:guide>
        <p15:guide id="2" pos="740" userDrawn="1">
          <p15:clr>
            <a:srgbClr val="F26B43"/>
          </p15:clr>
        </p15:guide>
        <p15:guide id="3" pos="7681" userDrawn="1">
          <p15:clr>
            <a:srgbClr val="F26B43"/>
          </p15:clr>
        </p15:guide>
        <p15:guide id="5" pos="979" userDrawn="1">
          <p15:clr>
            <a:srgbClr val="F26B43"/>
          </p15:clr>
        </p15:guide>
        <p15:guide id="6" pos="1224" userDrawn="1">
          <p15:clr>
            <a:srgbClr val="F26B43"/>
          </p15:clr>
        </p15:guide>
        <p15:guide id="7" pos="1463" userDrawn="1">
          <p15:clr>
            <a:srgbClr val="F26B43"/>
          </p15:clr>
        </p15:guide>
        <p15:guide id="8" pos="1700" userDrawn="1">
          <p15:clr>
            <a:srgbClr val="F26B43"/>
          </p15:clr>
        </p15:guide>
        <p15:guide id="10" pos="1939" userDrawn="1">
          <p15:clr>
            <a:srgbClr val="F26B43"/>
          </p15:clr>
        </p15:guide>
        <p15:guide id="12" pos="2179" userDrawn="1">
          <p15:clr>
            <a:srgbClr val="F26B43"/>
          </p15:clr>
        </p15:guide>
        <p15:guide id="13" pos="2419" userDrawn="1">
          <p15:clr>
            <a:srgbClr val="F26B43"/>
          </p15:clr>
        </p15:guide>
        <p15:guide id="14" pos="2659" userDrawn="1">
          <p15:clr>
            <a:srgbClr val="F26B43"/>
          </p15:clr>
        </p15:guide>
        <p15:guide id="15" pos="2896" userDrawn="1">
          <p15:clr>
            <a:srgbClr val="F26B43"/>
          </p15:clr>
        </p15:guide>
        <p15:guide id="16" pos="3135" userDrawn="1">
          <p15:clr>
            <a:srgbClr val="F26B43"/>
          </p15:clr>
        </p15:guide>
        <p15:guide id="17" pos="3375" userDrawn="1">
          <p15:clr>
            <a:srgbClr val="F26B43"/>
          </p15:clr>
        </p15:guide>
        <p15:guide id="18" pos="3615" userDrawn="1">
          <p15:clr>
            <a:srgbClr val="F26B43"/>
          </p15:clr>
        </p15:guide>
        <p15:guide id="19" pos="3855" userDrawn="1">
          <p15:clr>
            <a:srgbClr val="F26B43"/>
          </p15:clr>
        </p15:guide>
        <p15:guide id="20" pos="4094" userDrawn="1">
          <p15:clr>
            <a:srgbClr val="F26B43"/>
          </p15:clr>
        </p15:guide>
        <p15:guide id="21" pos="4331" userDrawn="1">
          <p15:clr>
            <a:srgbClr val="F26B43"/>
          </p15:clr>
        </p15:guide>
        <p15:guide id="22" pos="4571" userDrawn="1">
          <p15:clr>
            <a:srgbClr val="F26B43"/>
          </p15:clr>
        </p15:guide>
        <p15:guide id="23" pos="4810" userDrawn="1">
          <p15:clr>
            <a:srgbClr val="F26B43"/>
          </p15:clr>
        </p15:guide>
        <p15:guide id="24" pos="5050" userDrawn="1">
          <p15:clr>
            <a:srgbClr val="F26B43"/>
          </p15:clr>
        </p15:guide>
        <p15:guide id="25" pos="7202" userDrawn="1">
          <p15:clr>
            <a:srgbClr val="F26B43"/>
          </p15:clr>
        </p15:guide>
        <p15:guide id="26" pos="7441" userDrawn="1">
          <p15:clr>
            <a:srgbClr val="F26B43"/>
          </p15:clr>
        </p15:guide>
        <p15:guide id="27" pos="7921" userDrawn="1">
          <p15:clr>
            <a:srgbClr val="F26B43"/>
          </p15:clr>
        </p15:guide>
        <p15:guide id="28" pos="8637" userDrawn="1">
          <p15:clr>
            <a:srgbClr val="F26B43"/>
          </p15:clr>
        </p15:guide>
        <p15:guide id="29" pos="8873" userDrawn="1">
          <p15:clr>
            <a:srgbClr val="F26B43"/>
          </p15:clr>
        </p15:guide>
        <p15:guide id="30" pos="9117" userDrawn="1">
          <p15:clr>
            <a:srgbClr val="F26B43"/>
          </p15:clr>
        </p15:guide>
        <p15:guide id="31" pos="9354" userDrawn="1">
          <p15:clr>
            <a:srgbClr val="F26B43"/>
          </p15:clr>
        </p15:guide>
        <p15:guide id="32" pos="9594" userDrawn="1">
          <p15:clr>
            <a:srgbClr val="F26B43"/>
          </p15:clr>
        </p15:guide>
        <p15:guide id="33" pos="9833" userDrawn="1">
          <p15:clr>
            <a:srgbClr val="F26B43"/>
          </p15:clr>
        </p15:guide>
        <p15:guide id="34" pos="10073" userDrawn="1">
          <p15:clr>
            <a:srgbClr val="F26B43"/>
          </p15:clr>
        </p15:guide>
        <p15:guide id="35" pos="10313" userDrawn="1">
          <p15:clr>
            <a:srgbClr val="F26B43"/>
          </p15:clr>
        </p15:guide>
        <p15:guide id="36" pos="11269" userDrawn="1">
          <p15:clr>
            <a:srgbClr val="F26B43"/>
          </p15:clr>
        </p15:guide>
        <p15:guide id="37" pos="11509" userDrawn="1">
          <p15:clr>
            <a:srgbClr val="F26B43"/>
          </p15:clr>
        </p15:guide>
        <p15:guide id="38" pos="11986" userDrawn="1">
          <p15:clr>
            <a:srgbClr val="F26B43"/>
          </p15:clr>
        </p15:guide>
        <p15:guide id="39" pos="12226" userDrawn="1">
          <p15:clr>
            <a:srgbClr val="F26B43"/>
          </p15:clr>
        </p15:guide>
        <p15:guide id="40" pos="12465" userDrawn="1">
          <p15:clr>
            <a:srgbClr val="F26B43"/>
          </p15:clr>
        </p15:guide>
        <p15:guide id="41" pos="12942" userDrawn="1">
          <p15:clr>
            <a:srgbClr val="F26B43"/>
          </p15:clr>
        </p15:guide>
        <p15:guide id="42" pos="13182" userDrawn="1">
          <p15:clr>
            <a:srgbClr val="F26B43"/>
          </p15:clr>
        </p15:guide>
        <p15:guide id="43" pos="13661" userDrawn="1">
          <p15:clr>
            <a:srgbClr val="F26B43"/>
          </p15:clr>
        </p15:guide>
        <p15:guide id="44" pos="14138" userDrawn="1">
          <p15:clr>
            <a:srgbClr val="F26B43"/>
          </p15:clr>
        </p15:guide>
        <p15:guide id="45" pos="14378" userDrawn="1">
          <p15:clr>
            <a:srgbClr val="F26B43"/>
          </p15:clr>
        </p15:guide>
        <p15:guide id="46" pos="14618" userDrawn="1">
          <p15:clr>
            <a:srgbClr val="F26B43"/>
          </p15:clr>
        </p15:guide>
        <p15:guide id="49" orient="horz" pos="469" userDrawn="1">
          <p15:clr>
            <a:srgbClr val="F26B43"/>
          </p15:clr>
        </p15:guide>
        <p15:guide id="50" orient="horz" pos="703" userDrawn="1">
          <p15:clr>
            <a:srgbClr val="F26B43"/>
          </p15:clr>
        </p15:guide>
        <p15:guide id="51" orient="horz" pos="944" userDrawn="1">
          <p15:clr>
            <a:srgbClr val="F26B43"/>
          </p15:clr>
        </p15:guide>
        <p15:guide id="52" orient="horz" pos="1181" userDrawn="1">
          <p15:clr>
            <a:srgbClr val="F26B43"/>
          </p15:clr>
        </p15:guide>
        <p15:guide id="54" orient="horz" pos="2373" userDrawn="1">
          <p15:clr>
            <a:srgbClr val="F26B43"/>
          </p15:clr>
        </p15:guide>
        <p15:guide id="55" orient="horz" pos="2613" userDrawn="1">
          <p15:clr>
            <a:srgbClr val="F26B43"/>
          </p15:clr>
        </p15:guide>
        <p15:guide id="56" orient="horz" pos="2851" userDrawn="1">
          <p15:clr>
            <a:srgbClr val="F26B43"/>
          </p15:clr>
        </p15:guide>
        <p15:guide id="57" orient="horz" pos="3088" userDrawn="1">
          <p15:clr>
            <a:srgbClr val="F26B43"/>
          </p15:clr>
        </p15:guide>
        <p15:guide id="58" orient="horz" pos="3332" userDrawn="1">
          <p15:clr>
            <a:srgbClr val="F26B43"/>
          </p15:clr>
        </p15:guide>
        <p15:guide id="59" orient="horz" pos="4527" userDrawn="1">
          <p15:clr>
            <a:srgbClr val="F26B43"/>
          </p15:clr>
        </p15:guide>
        <p15:guide id="60" orient="horz" pos="1422" userDrawn="1">
          <p15:clr>
            <a:srgbClr val="F26B43"/>
          </p15:clr>
        </p15:guide>
        <p15:guide id="61" orient="horz" pos="4766" userDrawn="1">
          <p15:clr>
            <a:srgbClr val="F26B43"/>
          </p15:clr>
        </p15:guide>
        <p15:guide id="62" orient="horz" pos="5245" userDrawn="1">
          <p15:clr>
            <a:srgbClr val="F26B43"/>
          </p15:clr>
        </p15:guide>
        <p15:guide id="63" orient="horz" pos="5485" userDrawn="1">
          <p15:clr>
            <a:srgbClr val="F26B43"/>
          </p15:clr>
        </p15:guide>
        <p15:guide id="64" orient="horz" pos="5724" userDrawn="1">
          <p15:clr>
            <a:srgbClr val="F26B43"/>
          </p15:clr>
        </p15:guide>
        <p15:guide id="65" orient="horz" pos="5963" userDrawn="1">
          <p15:clr>
            <a:srgbClr val="F26B43"/>
          </p15:clr>
        </p15:guide>
        <p15:guide id="66" orient="horz" pos="6197" userDrawn="1">
          <p15:clr>
            <a:srgbClr val="F26B43"/>
          </p15:clr>
        </p15:guide>
        <p15:guide id="67" orient="horz" pos="6909" userDrawn="1">
          <p15:clr>
            <a:srgbClr val="F26B43"/>
          </p15:clr>
        </p15:guide>
        <p15:guide id="68" orient="horz" pos="7387" userDrawn="1">
          <p15:clr>
            <a:srgbClr val="F26B43"/>
          </p15:clr>
        </p15:guide>
        <p15:guide id="69" orient="horz" pos="7636" userDrawn="1">
          <p15:clr>
            <a:srgbClr val="F26B43"/>
          </p15:clr>
        </p15:guide>
        <p15:guide id="70" orient="horz" pos="8107" userDrawn="1">
          <p15:clr>
            <a:srgbClr val="F26B43"/>
          </p15:clr>
        </p15:guide>
        <p15:guide id="72" orient="horz" pos="8827" userDrawn="1">
          <p15:clr>
            <a:srgbClr val="F26B43"/>
          </p15:clr>
        </p15:guide>
        <p15:guide id="73" orient="horz" pos="9064" userDrawn="1">
          <p15:clr>
            <a:srgbClr val="F26B43"/>
          </p15:clr>
        </p15:guide>
        <p15:guide id="74" orient="horz" pos="3567" userDrawn="1">
          <p15:clr>
            <a:srgbClr val="F26B43"/>
          </p15:clr>
        </p15:guide>
        <p15:guide id="75" orient="horz" pos="2135" userDrawn="1">
          <p15:clr>
            <a:srgbClr val="F26B43"/>
          </p15:clr>
        </p15:guide>
        <p15:guide id="76" orient="horz" pos="3811" userDrawn="1">
          <p15:clr>
            <a:srgbClr val="F26B43"/>
          </p15:clr>
        </p15:guide>
        <p15:guide id="77" orient="horz" pos="4045" userDrawn="1">
          <p15:clr>
            <a:srgbClr val="F26B43"/>
          </p15:clr>
        </p15:guide>
        <p15:guide id="78" orient="horz" pos="5006" userDrawn="1">
          <p15:clr>
            <a:srgbClr val="F26B43"/>
          </p15:clr>
        </p15:guide>
        <p15:guide id="79" orient="horz" pos="6436" userDrawn="1">
          <p15:clr>
            <a:srgbClr val="F26B43"/>
          </p15:clr>
        </p15:guide>
        <p15:guide id="80" orient="horz" pos="6678" userDrawn="1">
          <p15:clr>
            <a:srgbClr val="F26B43"/>
          </p15:clr>
        </p15:guide>
        <p15:guide id="81" orient="horz" pos="7153" userDrawn="1">
          <p15:clr>
            <a:srgbClr val="F26B43"/>
          </p15:clr>
        </p15:guide>
        <p15:guide id="82" orient="horz" pos="7866" userDrawn="1">
          <p15:clr>
            <a:srgbClr val="F26B43"/>
          </p15:clr>
        </p15:guide>
        <p15:guide id="83" pos="5290" userDrawn="1">
          <p15:clr>
            <a:srgbClr val="F26B43"/>
          </p15:clr>
        </p15:guide>
        <p15:guide id="84" pos="5530" userDrawn="1">
          <p15:clr>
            <a:srgbClr val="F26B43"/>
          </p15:clr>
        </p15:guide>
        <p15:guide id="85" pos="5766" userDrawn="1">
          <p15:clr>
            <a:srgbClr val="F26B43"/>
          </p15:clr>
        </p15:guide>
        <p15:guide id="86" pos="6006" userDrawn="1">
          <p15:clr>
            <a:srgbClr val="F26B43"/>
          </p15:clr>
        </p15:guide>
        <p15:guide id="87" pos="6246" userDrawn="1">
          <p15:clr>
            <a:srgbClr val="F26B43"/>
          </p15:clr>
        </p15:guide>
        <p15:guide id="88" pos="6485" userDrawn="1">
          <p15:clr>
            <a:srgbClr val="F26B43"/>
          </p15:clr>
        </p15:guide>
        <p15:guide id="89" pos="6725" userDrawn="1">
          <p15:clr>
            <a:srgbClr val="F26B43"/>
          </p15:clr>
        </p15:guide>
        <p15:guide id="90" pos="6962" userDrawn="1">
          <p15:clr>
            <a:srgbClr val="F26B43"/>
          </p15:clr>
        </p15:guide>
        <p15:guide id="91" pos="8160" userDrawn="1">
          <p15:clr>
            <a:srgbClr val="F26B43"/>
          </p15:clr>
        </p15:guide>
        <p15:guide id="92" pos="8397" userDrawn="1">
          <p15:clr>
            <a:srgbClr val="F26B43"/>
          </p15:clr>
        </p15:guide>
        <p15:guide id="93" pos="10550" userDrawn="1">
          <p15:clr>
            <a:srgbClr val="F26B43"/>
          </p15:clr>
        </p15:guide>
        <p15:guide id="94" pos="10790" userDrawn="1">
          <p15:clr>
            <a:srgbClr val="F26B43"/>
          </p15:clr>
        </p15:guide>
        <p15:guide id="95" pos="11029" userDrawn="1">
          <p15:clr>
            <a:srgbClr val="F26B43"/>
          </p15:clr>
        </p15:guide>
        <p15:guide id="96" pos="11746" userDrawn="1">
          <p15:clr>
            <a:srgbClr val="F26B43"/>
          </p15:clr>
        </p15:guide>
        <p15:guide id="97" pos="12702" userDrawn="1">
          <p15:clr>
            <a:srgbClr val="F26B43"/>
          </p15:clr>
        </p15:guide>
        <p15:guide id="98" pos="13422" userDrawn="1">
          <p15:clr>
            <a:srgbClr val="F26B43"/>
          </p15:clr>
        </p15:guide>
        <p15:guide id="99" pos="1389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h.yandex-team.ru/?https://github.com/yandex/clickhouse-odbc/releases/latest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dev.mysql.com/doc/connector-odbc/en/connector-odbc-configuration-dsn-windows-5-2.ht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10" Type="http://schemas.openxmlformats.org/officeDocument/2006/relationships/image" Target="../media/image47.jpeg"/><Relationship Id="rId4" Type="http://schemas.openxmlformats.org/officeDocument/2006/relationships/image" Target="../media/image41.jpeg"/><Relationship Id="rId9" Type="http://schemas.openxmlformats.org/officeDocument/2006/relationships/image" Target="../media/image4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emf"/><Relationship Id="rId3" Type="http://schemas.openxmlformats.org/officeDocument/2006/relationships/image" Target="../media/image49.png"/><Relationship Id="rId7" Type="http://schemas.openxmlformats.org/officeDocument/2006/relationships/image" Target="../media/image53.emf"/><Relationship Id="rId2" Type="http://schemas.openxmlformats.org/officeDocument/2006/relationships/hyperlink" Target="mailto:vanetti@yandex-team.ru" TargetMode="Externa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52.emf"/><Relationship Id="rId11" Type="http://schemas.openxmlformats.org/officeDocument/2006/relationships/image" Target="../media/image57.emf"/><Relationship Id="rId5" Type="http://schemas.openxmlformats.org/officeDocument/2006/relationships/image" Target="../media/image51.emf"/><Relationship Id="rId10" Type="http://schemas.openxmlformats.org/officeDocument/2006/relationships/image" Target="../media/image56.emf"/><Relationship Id="rId4" Type="http://schemas.openxmlformats.org/officeDocument/2006/relationships/image" Target="../media/image50.emf"/><Relationship Id="rId9" Type="http://schemas.openxmlformats.org/officeDocument/2006/relationships/image" Target="../media/image55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3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ru-RU" dirty="0" smtClean="0"/>
              <a:t>Вообще</a:t>
            </a:r>
            <a:r>
              <a:rPr lang="ru-RU" dirty="0" smtClean="0"/>
              <a:t/>
            </a:r>
            <a:br>
              <a:rPr lang="ru-RU" dirty="0" smtClean="0"/>
            </a:br>
            <a:endParaRPr lang="en-US" dirty="0" smtClean="0"/>
          </a:p>
          <a:p>
            <a:pPr lvl="2"/>
            <a:r>
              <a:rPr lang="en-US" dirty="0" smtClean="0"/>
              <a:t>BI GUI</a:t>
            </a:r>
          </a:p>
          <a:p>
            <a:pPr lvl="2"/>
            <a:r>
              <a:rPr lang="en-US" dirty="0" smtClean="0"/>
              <a:t>generated SQL/MDX-queries</a:t>
            </a:r>
          </a:p>
          <a:p>
            <a:pPr lvl="2"/>
            <a:r>
              <a:rPr lang="en-US" dirty="0"/>
              <a:t>c</a:t>
            </a:r>
            <a:r>
              <a:rPr lang="en-US" dirty="0" smtClean="0"/>
              <a:t>onnect to database</a:t>
            </a:r>
          </a:p>
          <a:p>
            <a:pPr lvl="2"/>
            <a:r>
              <a:rPr lang="en-US" dirty="0"/>
              <a:t>d</a:t>
            </a:r>
            <a:r>
              <a:rPr lang="en-US" dirty="0" smtClean="0"/>
              <a:t>atabase</a:t>
            </a:r>
            <a:endParaRPr lang="ru-RU" dirty="0" smtClean="0"/>
          </a:p>
          <a:p>
            <a:pPr lvl="2"/>
            <a:r>
              <a:rPr lang="en-US" dirty="0" smtClean="0"/>
              <a:t>OLAP-cubes</a:t>
            </a:r>
          </a:p>
          <a:p>
            <a:pPr lvl="2"/>
            <a:r>
              <a:rPr lang="en-US" dirty="0" smtClean="0"/>
              <a:t>ETL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 lang="ru-RU" dirty="0"/>
              <a:t>У</a:t>
            </a:r>
            <a:r>
              <a:rPr lang="ru-RU" dirty="0" smtClean="0"/>
              <a:t> </a:t>
            </a:r>
            <a:r>
              <a:rPr lang="ru-RU" dirty="0" smtClean="0"/>
              <a:t>нас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 smtClean="0"/>
          </a:p>
          <a:p>
            <a:pPr lvl="2"/>
            <a:r>
              <a:rPr lang="en-US" dirty="0" smtClean="0"/>
              <a:t>Tableau Desktop</a:t>
            </a:r>
            <a:r>
              <a:rPr lang="en-US" dirty="0"/>
              <a:t> @ </a:t>
            </a:r>
            <a:r>
              <a:rPr lang="en-US" dirty="0" smtClean="0"/>
              <a:t>your PC</a:t>
            </a:r>
          </a:p>
          <a:p>
            <a:pPr lvl="2"/>
            <a:r>
              <a:rPr lang="en-US" dirty="0"/>
              <a:t>generated </a:t>
            </a:r>
            <a:r>
              <a:rPr lang="en-US" dirty="0" smtClean="0"/>
              <a:t>SQL-queries</a:t>
            </a:r>
          </a:p>
          <a:p>
            <a:pPr lvl="2"/>
            <a:r>
              <a:rPr lang="en-US" dirty="0" smtClean="0"/>
              <a:t>CH ODBC-driver @ your PC</a:t>
            </a:r>
          </a:p>
          <a:p>
            <a:pPr lvl="2"/>
            <a:r>
              <a:rPr lang="en-US" dirty="0" smtClean="0"/>
              <a:t>ClickHouse </a:t>
            </a:r>
            <a:r>
              <a:rPr lang="en-US" dirty="0" smtClean="0"/>
              <a:t>@ VMs</a:t>
            </a:r>
          </a:p>
          <a:p>
            <a:pPr lvl="2"/>
            <a:r>
              <a:rPr lang="en-US" dirty="0" smtClean="0"/>
              <a:t>flat </a:t>
            </a:r>
            <a:r>
              <a:rPr lang="en-US" dirty="0" smtClean="0"/>
              <a:t>datasets </a:t>
            </a:r>
          </a:p>
          <a:p>
            <a:pPr lvl="2"/>
            <a:r>
              <a:rPr lang="en-US" dirty="0" smtClean="0"/>
              <a:t>log-processing @ YT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EDF4-0BA1-46C5-A405-AEF34D15C7B4}" type="slidenum">
              <a:rPr lang="ru-RU" smtClean="0"/>
              <a:t>10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это работает</a:t>
            </a:r>
            <a:endParaRPr lang="ru-RU" dirty="0"/>
          </a:p>
        </p:txBody>
      </p:sp>
      <p:cxnSp>
        <p:nvCxnSpPr>
          <p:cNvPr id="8" name="Прямая со стрелкой 7"/>
          <p:cNvCxnSpPr/>
          <p:nvPr/>
        </p:nvCxnSpPr>
        <p:spPr>
          <a:xfrm flipV="1">
            <a:off x="11812588" y="5731751"/>
            <a:ext cx="0" cy="6515100"/>
          </a:xfrm>
          <a:prstGeom prst="straightConnector1">
            <a:avLst/>
          </a:prstGeom>
          <a:ln w="889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24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EDF4-0BA1-46C5-A405-AEF34D15C7B4}" type="slidenum">
              <a:rPr lang="ru-RU" smtClean="0"/>
              <a:t>11</a:t>
            </a:fld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ru-RU" dirty="0"/>
              <a:t>Текущие ограничения</a:t>
            </a:r>
            <a:endParaRPr lang="en-US" dirty="0"/>
          </a:p>
          <a:p>
            <a:pPr lvl="1"/>
            <a:r>
              <a:rPr lang="en-US" dirty="0" smtClean="0"/>
              <a:t>Tableau Desktop over </a:t>
            </a:r>
            <a:r>
              <a:rPr lang="en-US" dirty="0" smtClean="0"/>
              <a:t>ClickHouse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 smtClean="0"/>
          </a:p>
          <a:p>
            <a:pPr lvl="2"/>
            <a:r>
              <a:rPr lang="ru-RU" dirty="0" smtClean="0"/>
              <a:t>не под </a:t>
            </a:r>
            <a:r>
              <a:rPr lang="en-US" dirty="0" smtClean="0"/>
              <a:t>Mac</a:t>
            </a:r>
          </a:p>
          <a:p>
            <a:pPr lvl="2"/>
            <a:r>
              <a:rPr lang="ru-RU" dirty="0" smtClean="0"/>
              <a:t>не все запросы (конфликт диалектов)</a:t>
            </a:r>
          </a:p>
          <a:p>
            <a:pPr lvl="2"/>
            <a:r>
              <a:rPr lang="ru-RU" dirty="0" smtClean="0"/>
              <a:t>без больших </a:t>
            </a:r>
            <a:r>
              <a:rPr lang="ru-RU" dirty="0" err="1" smtClean="0"/>
              <a:t>джойнов</a:t>
            </a:r>
            <a:endParaRPr lang="ru-RU" dirty="0" smtClean="0"/>
          </a:p>
          <a:p>
            <a:pPr lvl="2"/>
            <a:r>
              <a:rPr lang="ru-RU" dirty="0" smtClean="0"/>
              <a:t>без </a:t>
            </a:r>
            <a:r>
              <a:rPr lang="ru-RU" dirty="0" err="1" smtClean="0"/>
              <a:t>шедулинга</a:t>
            </a:r>
            <a:endParaRPr lang="ru-RU" dirty="0" smtClean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это пока не работает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686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ru-RU" dirty="0" smtClean="0"/>
              <a:t>Временные ряды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ru-RU" dirty="0" err="1" smtClean="0"/>
              <a:t>Барчарты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ru-RU" dirty="0" smtClean="0"/>
              <a:t>Таблицы</a:t>
            </a:r>
            <a:r>
              <a:rPr lang="en-US" dirty="0" smtClean="0"/>
              <a:t>, </a:t>
            </a:r>
            <a:r>
              <a:rPr lang="ru-RU" dirty="0" err="1" smtClean="0"/>
              <a:t>хитмапы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EDF4-0BA1-46C5-A405-AEF34D15C7B4}" type="slidenum">
              <a:rPr lang="ru-RU" smtClean="0"/>
              <a:t>12</a:t>
            </a:fld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это выглядит</a:t>
            </a:r>
            <a:endParaRPr lang="ru-RU" dirty="0"/>
          </a:p>
        </p:txBody>
      </p:sp>
      <p:pic>
        <p:nvPicPr>
          <p:cNvPr id="7" name="Рисунок 6"/>
          <p:cNvPicPr>
            <a:picLocks noGrp="1" noChangeAspect="1"/>
          </p:cNvPicPr>
          <p:nvPr>
            <p:ph type="pic" sz="quarter" idx="25"/>
          </p:nvPr>
        </p:nvPicPr>
        <p:blipFill>
          <a:blip r:embed="rId3"/>
          <a:srcRect t="29" b="29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16" name="Рисунок 15"/>
          <p:cNvPicPr>
            <a:picLocks noGrp="1" noChangeAspect="1"/>
          </p:cNvPicPr>
          <p:nvPr>
            <p:ph type="pic" sz="quarter" idx="24"/>
          </p:nvPr>
        </p:nvPicPr>
        <p:blipFill>
          <a:blip r:embed="rId4"/>
          <a:srcRect t="94" b="94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18" name="Рисунок 17"/>
          <p:cNvPicPr>
            <a:picLocks noGrp="1" noChangeAspect="1"/>
          </p:cNvPicPr>
          <p:nvPr>
            <p:ph type="pic" sz="quarter" idx="22"/>
          </p:nvPr>
        </p:nvPicPr>
        <p:blipFill>
          <a:blip r:embed="rId5"/>
          <a:srcRect t="436" b="436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42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ru-RU" dirty="0" smtClean="0"/>
              <a:t>Карты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ru-RU" dirty="0" err="1" smtClean="0"/>
              <a:t>Скаттерплоты</a:t>
            </a:r>
            <a:r>
              <a:rPr lang="ru-RU" dirty="0" smtClean="0"/>
              <a:t>, </a:t>
            </a:r>
            <a:r>
              <a:rPr lang="ru-RU" dirty="0" err="1" smtClean="0"/>
              <a:t>пайчарты</a:t>
            </a:r>
            <a:endParaRPr lang="ru-RU" dirty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ru-RU" dirty="0" err="1" smtClean="0"/>
              <a:t>Боксплоты</a:t>
            </a:r>
            <a:endParaRPr lang="ru-RU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EDF4-0BA1-46C5-A405-AEF34D15C7B4}" type="slidenum">
              <a:rPr lang="ru-RU" smtClean="0"/>
              <a:t>13</a:t>
            </a:fld>
            <a:endParaRPr lang="ru-RU"/>
          </a:p>
        </p:txBody>
      </p:sp>
      <p:pic>
        <p:nvPicPr>
          <p:cNvPr id="20" name="Рисунок 19"/>
          <p:cNvPicPr>
            <a:picLocks noGrp="1" noChangeAspect="1"/>
          </p:cNvPicPr>
          <p:nvPr>
            <p:ph type="pic" sz="quarter" idx="2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7" r="12147"/>
          <a:stretch>
            <a:fillRect/>
          </a:stretch>
        </p:blipFill>
        <p:spPr/>
      </p:pic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это выглядит</a:t>
            </a:r>
          </a:p>
        </p:txBody>
      </p:sp>
      <p:pic>
        <p:nvPicPr>
          <p:cNvPr id="7" name="Рисунок 6"/>
          <p:cNvPicPr>
            <a:picLocks noGrp="1" noChangeAspect="1"/>
          </p:cNvPicPr>
          <p:nvPr>
            <p:ph type="pic" sz="quarter" idx="24"/>
          </p:nvPr>
        </p:nvPicPr>
        <p:blipFill>
          <a:blip r:embed="rId4"/>
          <a:srcRect l="1491" r="1491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12" name="Рисунок 11"/>
          <p:cNvPicPr>
            <a:picLocks noGrp="1" noChangeAspect="1"/>
          </p:cNvPicPr>
          <p:nvPr>
            <p:ph type="pic" sz="quarter" idx="22"/>
          </p:nvPr>
        </p:nvPicPr>
        <p:blipFill>
          <a:blip r:embed="rId5"/>
          <a:srcRect t="4131" b="4131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32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Как начать пользоваться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BI Tableau over </a:t>
            </a:r>
            <a:r>
              <a:rPr lang="en-US" dirty="0" smtClean="0"/>
              <a:t>Clic</a:t>
            </a:r>
            <a:r>
              <a:rPr lang="en-US" dirty="0" smtClean="0"/>
              <a:t>kH</a:t>
            </a:r>
            <a:r>
              <a:rPr lang="en-US" dirty="0" smtClean="0"/>
              <a:t>ouse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882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EDF4-0BA1-46C5-A405-AEF34D15C7B4}" type="slidenum">
              <a:rPr lang="ru-RU" smtClean="0"/>
              <a:t>15</a:t>
            </a:fld>
            <a:endParaRPr lang="ru-RU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b="22822"/>
          <a:stretch/>
        </p:blipFill>
        <p:spPr>
          <a:xfrm>
            <a:off x="1174749" y="3770311"/>
            <a:ext cx="20888325" cy="11425831"/>
          </a:xfrm>
          <a:prstGeom prst="rect">
            <a:avLst/>
          </a:prstGeom>
        </p:spPr>
      </p:pic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</a:t>
            </a:r>
            <a:r>
              <a:rPr lang="ru-RU" dirty="0" err="1" smtClean="0"/>
              <a:t>датасет</a:t>
            </a:r>
            <a:r>
              <a:rPr lang="ru-RU" dirty="0" err="1"/>
              <a:t>а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174749" y="2402377"/>
            <a:ext cx="18942051" cy="668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https://clickhouse.yandex/docs/ru/getting_started/example_datasets/ontime.html</a:t>
            </a:r>
            <a:endParaRPr lang="ru-RU" u="sng" dirty="0"/>
          </a:p>
        </p:txBody>
      </p:sp>
    </p:spTree>
    <p:extLst>
      <p:ext uri="{BB962C8B-B14F-4D97-AF65-F5344CB8AC3E}">
        <p14:creationId xmlns:p14="http://schemas.microsoft.com/office/powerpoint/2010/main" val="325884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EDF4-0BA1-46C5-A405-AEF34D15C7B4}" type="slidenum">
              <a:rPr lang="ru-RU" smtClean="0"/>
              <a:t>16</a:t>
            </a:fld>
            <a:endParaRPr lang="ru-RU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Ставим </a:t>
            </a:r>
            <a:r>
              <a:rPr lang="en-US" dirty="0" smtClean="0"/>
              <a:t>ODBC-</a:t>
            </a:r>
            <a:r>
              <a:rPr lang="ru-RU" dirty="0" smtClean="0"/>
              <a:t>драйвер</a:t>
            </a:r>
            <a:r>
              <a:rPr lang="en-US" dirty="0" smtClean="0"/>
              <a:t> Clickhouse</a:t>
            </a: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74749" y="3217863"/>
            <a:ext cx="18982712" cy="1175120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74749" y="2257425"/>
            <a:ext cx="20466051" cy="668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tooltip="Внешняя ссылка (откроется в новом окне)"/>
              </a:rPr>
              <a:t>https://github.com/yandex/clickhouse-odbc/releases/latest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220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Объект 15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35624" y="2886580"/>
            <a:ext cx="22670334" cy="11326063"/>
          </a:xfrm>
          <a:prstGeom prst="rect">
            <a:avLst/>
          </a:prstGeom>
        </p:spPr>
      </p:pic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EDF4-0BA1-46C5-A405-AEF34D15C7B4}" type="slidenum">
              <a:rPr lang="ru-RU" smtClean="0"/>
              <a:t>17</a:t>
            </a:fld>
            <a:endParaRPr lang="ru-RU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Создаём источник данных</a:t>
            </a:r>
            <a:r>
              <a:rPr lang="en-US" dirty="0" smtClean="0"/>
              <a:t> ODBC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174749" y="2257425"/>
            <a:ext cx="2320766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 smtClean="0">
                <a:hlinkClick r:id="rId4"/>
              </a:rPr>
              <a:t>https://dev.mysql.com/doc/connector-odbc/en/connector-odbc-configuration-dsn-windows-5-2.html</a:t>
            </a:r>
            <a:r>
              <a:rPr lang="en-US" sz="3500" dirty="0" smtClean="0"/>
              <a:t> </a:t>
            </a:r>
            <a:endParaRPr lang="ru-RU" sz="3500" dirty="0"/>
          </a:p>
        </p:txBody>
      </p:sp>
      <p:sp>
        <p:nvSpPr>
          <p:cNvPr id="13" name="Полилиния 12"/>
          <p:cNvSpPr/>
          <p:nvPr/>
        </p:nvSpPr>
        <p:spPr>
          <a:xfrm>
            <a:off x="8403771" y="7859486"/>
            <a:ext cx="8120743" cy="2068285"/>
          </a:xfrm>
          <a:custGeom>
            <a:avLst/>
            <a:gdLst>
              <a:gd name="connsiteX0" fmla="*/ 8120743 w 8120743"/>
              <a:gd name="connsiteY0" fmla="*/ 217714 h 2068285"/>
              <a:gd name="connsiteX1" fmla="*/ 8120743 w 8120743"/>
              <a:gd name="connsiteY1" fmla="*/ 217714 h 2068285"/>
              <a:gd name="connsiteX2" fmla="*/ 7837715 w 8120743"/>
              <a:gd name="connsiteY2" fmla="*/ 87085 h 2068285"/>
              <a:gd name="connsiteX3" fmla="*/ 7402286 w 8120743"/>
              <a:gd name="connsiteY3" fmla="*/ 0 h 2068285"/>
              <a:gd name="connsiteX4" fmla="*/ 5638800 w 8120743"/>
              <a:gd name="connsiteY4" fmla="*/ 43543 h 2068285"/>
              <a:gd name="connsiteX5" fmla="*/ 5334000 w 8120743"/>
              <a:gd name="connsiteY5" fmla="*/ 87085 h 2068285"/>
              <a:gd name="connsiteX6" fmla="*/ 5094515 w 8120743"/>
              <a:gd name="connsiteY6" fmla="*/ 174171 h 2068285"/>
              <a:gd name="connsiteX7" fmla="*/ 4833258 w 8120743"/>
              <a:gd name="connsiteY7" fmla="*/ 239485 h 2068285"/>
              <a:gd name="connsiteX8" fmla="*/ 4310743 w 8120743"/>
              <a:gd name="connsiteY8" fmla="*/ 413657 h 2068285"/>
              <a:gd name="connsiteX9" fmla="*/ 3744686 w 8120743"/>
              <a:gd name="connsiteY9" fmla="*/ 522514 h 2068285"/>
              <a:gd name="connsiteX10" fmla="*/ 3265715 w 8120743"/>
              <a:gd name="connsiteY10" fmla="*/ 674914 h 2068285"/>
              <a:gd name="connsiteX11" fmla="*/ 3026229 w 8120743"/>
              <a:gd name="connsiteY11" fmla="*/ 718457 h 2068285"/>
              <a:gd name="connsiteX12" fmla="*/ 2830286 w 8120743"/>
              <a:gd name="connsiteY12" fmla="*/ 805543 h 2068285"/>
              <a:gd name="connsiteX13" fmla="*/ 2612572 w 8120743"/>
              <a:gd name="connsiteY13" fmla="*/ 870857 h 2068285"/>
              <a:gd name="connsiteX14" fmla="*/ 2220686 w 8120743"/>
              <a:gd name="connsiteY14" fmla="*/ 1066800 h 2068285"/>
              <a:gd name="connsiteX15" fmla="*/ 1872343 w 8120743"/>
              <a:gd name="connsiteY15" fmla="*/ 1240971 h 2068285"/>
              <a:gd name="connsiteX16" fmla="*/ 1719943 w 8120743"/>
              <a:gd name="connsiteY16" fmla="*/ 1371600 h 2068285"/>
              <a:gd name="connsiteX17" fmla="*/ 1415143 w 8120743"/>
              <a:gd name="connsiteY17" fmla="*/ 1545771 h 2068285"/>
              <a:gd name="connsiteX18" fmla="*/ 1262743 w 8120743"/>
              <a:gd name="connsiteY18" fmla="*/ 1654628 h 2068285"/>
              <a:gd name="connsiteX19" fmla="*/ 1153886 w 8120743"/>
              <a:gd name="connsiteY19" fmla="*/ 1741714 h 2068285"/>
              <a:gd name="connsiteX20" fmla="*/ 870858 w 8120743"/>
              <a:gd name="connsiteY20" fmla="*/ 1850571 h 2068285"/>
              <a:gd name="connsiteX21" fmla="*/ 783772 w 8120743"/>
              <a:gd name="connsiteY21" fmla="*/ 1915885 h 2068285"/>
              <a:gd name="connsiteX22" fmla="*/ 674915 w 8120743"/>
              <a:gd name="connsiteY22" fmla="*/ 1959428 h 2068285"/>
              <a:gd name="connsiteX23" fmla="*/ 348343 w 8120743"/>
              <a:gd name="connsiteY23" fmla="*/ 2024743 h 2068285"/>
              <a:gd name="connsiteX24" fmla="*/ 0 w 8120743"/>
              <a:gd name="connsiteY24" fmla="*/ 2068285 h 2068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8120743" h="2068285">
                <a:moveTo>
                  <a:pt x="8120743" y="217714"/>
                </a:moveTo>
                <a:lnTo>
                  <a:pt x="8120743" y="217714"/>
                </a:lnTo>
                <a:cubicBezTo>
                  <a:pt x="8026400" y="174171"/>
                  <a:pt x="7937156" y="117219"/>
                  <a:pt x="7837715" y="87085"/>
                </a:cubicBezTo>
                <a:cubicBezTo>
                  <a:pt x="7696059" y="44159"/>
                  <a:pt x="7402286" y="0"/>
                  <a:pt x="7402286" y="0"/>
                </a:cubicBezTo>
                <a:lnTo>
                  <a:pt x="5638800" y="43543"/>
                </a:lnTo>
                <a:cubicBezTo>
                  <a:pt x="5536259" y="47860"/>
                  <a:pt x="5433798" y="63134"/>
                  <a:pt x="5334000" y="87085"/>
                </a:cubicBezTo>
                <a:cubicBezTo>
                  <a:pt x="5251403" y="106908"/>
                  <a:pt x="5175777" y="149439"/>
                  <a:pt x="5094515" y="174171"/>
                </a:cubicBezTo>
                <a:cubicBezTo>
                  <a:pt x="5008638" y="200307"/>
                  <a:pt x="4919106" y="213254"/>
                  <a:pt x="4833258" y="239485"/>
                </a:cubicBezTo>
                <a:cubicBezTo>
                  <a:pt x="4657678" y="293134"/>
                  <a:pt x="4489635" y="372374"/>
                  <a:pt x="4310743" y="413657"/>
                </a:cubicBezTo>
                <a:cubicBezTo>
                  <a:pt x="3001767" y="715728"/>
                  <a:pt x="5043158" y="252000"/>
                  <a:pt x="3744686" y="522514"/>
                </a:cubicBezTo>
                <a:cubicBezTo>
                  <a:pt x="3308391" y="613409"/>
                  <a:pt x="3700874" y="556234"/>
                  <a:pt x="3265715" y="674914"/>
                </a:cubicBezTo>
                <a:cubicBezTo>
                  <a:pt x="3187437" y="696263"/>
                  <a:pt x="3106058" y="703943"/>
                  <a:pt x="3026229" y="718457"/>
                </a:cubicBezTo>
                <a:cubicBezTo>
                  <a:pt x="2960915" y="747486"/>
                  <a:pt x="2897354" y="780834"/>
                  <a:pt x="2830286" y="805543"/>
                </a:cubicBezTo>
                <a:cubicBezTo>
                  <a:pt x="2759191" y="831736"/>
                  <a:pt x="2682213" y="841011"/>
                  <a:pt x="2612572" y="870857"/>
                </a:cubicBezTo>
                <a:cubicBezTo>
                  <a:pt x="2478333" y="928388"/>
                  <a:pt x="2354146" y="1007485"/>
                  <a:pt x="2220686" y="1066800"/>
                </a:cubicBezTo>
                <a:cubicBezTo>
                  <a:pt x="2109970" y="1116007"/>
                  <a:pt x="1973266" y="1168883"/>
                  <a:pt x="1872343" y="1240971"/>
                </a:cubicBezTo>
                <a:cubicBezTo>
                  <a:pt x="1817898" y="1279860"/>
                  <a:pt x="1772976" y="1330806"/>
                  <a:pt x="1719943" y="1371600"/>
                </a:cubicBezTo>
                <a:cubicBezTo>
                  <a:pt x="1541937" y="1508528"/>
                  <a:pt x="1627898" y="1418118"/>
                  <a:pt x="1415143" y="1545771"/>
                </a:cubicBezTo>
                <a:cubicBezTo>
                  <a:pt x="1361611" y="1577890"/>
                  <a:pt x="1312686" y="1617171"/>
                  <a:pt x="1262743" y="1654628"/>
                </a:cubicBezTo>
                <a:cubicBezTo>
                  <a:pt x="1225568" y="1682509"/>
                  <a:pt x="1194024" y="1718300"/>
                  <a:pt x="1153886" y="1741714"/>
                </a:cubicBezTo>
                <a:cubicBezTo>
                  <a:pt x="1079760" y="1784954"/>
                  <a:pt x="953881" y="1822896"/>
                  <a:pt x="870858" y="1850571"/>
                </a:cubicBezTo>
                <a:cubicBezTo>
                  <a:pt x="841829" y="1872342"/>
                  <a:pt x="815491" y="1898263"/>
                  <a:pt x="783772" y="1915885"/>
                </a:cubicBezTo>
                <a:cubicBezTo>
                  <a:pt x="749609" y="1934864"/>
                  <a:pt x="712492" y="1948692"/>
                  <a:pt x="674915" y="1959428"/>
                </a:cubicBezTo>
                <a:cubicBezTo>
                  <a:pt x="538505" y="1998402"/>
                  <a:pt x="477260" y="2001304"/>
                  <a:pt x="348343" y="2024743"/>
                </a:cubicBezTo>
                <a:cubicBezTo>
                  <a:pt x="123402" y="2065641"/>
                  <a:pt x="87086" y="2057399"/>
                  <a:pt x="0" y="2068285"/>
                </a:cubicBez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олилиния 13"/>
          <p:cNvSpPr/>
          <p:nvPr/>
        </p:nvSpPr>
        <p:spPr>
          <a:xfrm>
            <a:off x="8120743" y="7554686"/>
            <a:ext cx="8469086" cy="2157507"/>
          </a:xfrm>
          <a:custGeom>
            <a:avLst/>
            <a:gdLst>
              <a:gd name="connsiteX0" fmla="*/ 8469086 w 8469086"/>
              <a:gd name="connsiteY0" fmla="*/ 500743 h 2157507"/>
              <a:gd name="connsiteX1" fmla="*/ 8469086 w 8469086"/>
              <a:gd name="connsiteY1" fmla="*/ 500743 h 2157507"/>
              <a:gd name="connsiteX2" fmla="*/ 8294914 w 8469086"/>
              <a:gd name="connsiteY2" fmla="*/ 413657 h 2157507"/>
              <a:gd name="connsiteX3" fmla="*/ 7903028 w 8469086"/>
              <a:gd name="connsiteY3" fmla="*/ 304800 h 2157507"/>
              <a:gd name="connsiteX4" fmla="*/ 7685314 w 8469086"/>
              <a:gd name="connsiteY4" fmla="*/ 261257 h 2157507"/>
              <a:gd name="connsiteX5" fmla="*/ 7184571 w 8469086"/>
              <a:gd name="connsiteY5" fmla="*/ 217714 h 2157507"/>
              <a:gd name="connsiteX6" fmla="*/ 6662057 w 8469086"/>
              <a:gd name="connsiteY6" fmla="*/ 152400 h 2157507"/>
              <a:gd name="connsiteX7" fmla="*/ 6117771 w 8469086"/>
              <a:gd name="connsiteY7" fmla="*/ 43543 h 2157507"/>
              <a:gd name="connsiteX8" fmla="*/ 5529943 w 8469086"/>
              <a:gd name="connsiteY8" fmla="*/ 0 h 2157507"/>
              <a:gd name="connsiteX9" fmla="*/ 4267200 w 8469086"/>
              <a:gd name="connsiteY9" fmla="*/ 65314 h 2157507"/>
              <a:gd name="connsiteX10" fmla="*/ 3635828 w 8469086"/>
              <a:gd name="connsiteY10" fmla="*/ 217714 h 2157507"/>
              <a:gd name="connsiteX11" fmla="*/ 2699657 w 8469086"/>
              <a:gd name="connsiteY11" fmla="*/ 609600 h 2157507"/>
              <a:gd name="connsiteX12" fmla="*/ 2111828 w 8469086"/>
              <a:gd name="connsiteY12" fmla="*/ 936171 h 2157507"/>
              <a:gd name="connsiteX13" fmla="*/ 1328057 w 8469086"/>
              <a:gd name="connsiteY13" fmla="*/ 1545771 h 2157507"/>
              <a:gd name="connsiteX14" fmla="*/ 1153886 w 8469086"/>
              <a:gd name="connsiteY14" fmla="*/ 1654628 h 2157507"/>
              <a:gd name="connsiteX15" fmla="*/ 827314 w 8469086"/>
              <a:gd name="connsiteY15" fmla="*/ 1807028 h 2157507"/>
              <a:gd name="connsiteX16" fmla="*/ 762000 w 8469086"/>
              <a:gd name="connsiteY16" fmla="*/ 1850571 h 2157507"/>
              <a:gd name="connsiteX17" fmla="*/ 566057 w 8469086"/>
              <a:gd name="connsiteY17" fmla="*/ 1915885 h 2157507"/>
              <a:gd name="connsiteX18" fmla="*/ 304800 w 8469086"/>
              <a:gd name="connsiteY18" fmla="*/ 2090057 h 2157507"/>
              <a:gd name="connsiteX19" fmla="*/ 195943 w 8469086"/>
              <a:gd name="connsiteY19" fmla="*/ 2133600 h 2157507"/>
              <a:gd name="connsiteX20" fmla="*/ 130628 w 8469086"/>
              <a:gd name="connsiteY20" fmla="*/ 2155371 h 2157507"/>
              <a:gd name="connsiteX21" fmla="*/ 0 w 8469086"/>
              <a:gd name="connsiteY21" fmla="*/ 2155371 h 2157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8469086" h="2157507">
                <a:moveTo>
                  <a:pt x="8469086" y="500743"/>
                </a:moveTo>
                <a:lnTo>
                  <a:pt x="8469086" y="500743"/>
                </a:lnTo>
                <a:cubicBezTo>
                  <a:pt x="8411029" y="471714"/>
                  <a:pt x="8354576" y="439226"/>
                  <a:pt x="8294914" y="413657"/>
                </a:cubicBezTo>
                <a:cubicBezTo>
                  <a:pt x="8203236" y="374366"/>
                  <a:pt x="7966083" y="317411"/>
                  <a:pt x="7903028" y="304800"/>
                </a:cubicBezTo>
                <a:cubicBezTo>
                  <a:pt x="7830457" y="290286"/>
                  <a:pt x="7758417" y="272800"/>
                  <a:pt x="7685314" y="261257"/>
                </a:cubicBezTo>
                <a:cubicBezTo>
                  <a:pt x="7548918" y="239721"/>
                  <a:pt x="7305710" y="226367"/>
                  <a:pt x="7184571" y="217714"/>
                </a:cubicBezTo>
                <a:cubicBezTo>
                  <a:pt x="6559889" y="113600"/>
                  <a:pt x="7285698" y="227237"/>
                  <a:pt x="6662057" y="152400"/>
                </a:cubicBezTo>
                <a:cubicBezTo>
                  <a:pt x="5888031" y="59517"/>
                  <a:pt x="6849938" y="165571"/>
                  <a:pt x="6117771" y="43543"/>
                </a:cubicBezTo>
                <a:cubicBezTo>
                  <a:pt x="6056096" y="33264"/>
                  <a:pt x="5558807" y="1924"/>
                  <a:pt x="5529943" y="0"/>
                </a:cubicBezTo>
                <a:lnTo>
                  <a:pt x="4267200" y="65314"/>
                </a:lnTo>
                <a:cubicBezTo>
                  <a:pt x="4062550" y="79932"/>
                  <a:pt x="3823426" y="156871"/>
                  <a:pt x="3635828" y="217714"/>
                </a:cubicBezTo>
                <a:cubicBezTo>
                  <a:pt x="3219184" y="352842"/>
                  <a:pt x="3106408" y="398090"/>
                  <a:pt x="2699657" y="609600"/>
                </a:cubicBezTo>
                <a:cubicBezTo>
                  <a:pt x="2500787" y="713012"/>
                  <a:pt x="2284025" y="792673"/>
                  <a:pt x="2111828" y="936171"/>
                </a:cubicBezTo>
                <a:cubicBezTo>
                  <a:pt x="1857018" y="1148513"/>
                  <a:pt x="1610591" y="1369187"/>
                  <a:pt x="1328057" y="1545771"/>
                </a:cubicBezTo>
                <a:cubicBezTo>
                  <a:pt x="1270000" y="1582057"/>
                  <a:pt x="1213557" y="1621063"/>
                  <a:pt x="1153886" y="1654628"/>
                </a:cubicBezTo>
                <a:cubicBezTo>
                  <a:pt x="869245" y="1814739"/>
                  <a:pt x="1091345" y="1675012"/>
                  <a:pt x="827314" y="1807028"/>
                </a:cubicBezTo>
                <a:cubicBezTo>
                  <a:pt x="803910" y="1818730"/>
                  <a:pt x="785404" y="1838869"/>
                  <a:pt x="762000" y="1850571"/>
                </a:cubicBezTo>
                <a:cubicBezTo>
                  <a:pt x="680015" y="1891564"/>
                  <a:pt x="649211" y="1895097"/>
                  <a:pt x="566057" y="1915885"/>
                </a:cubicBezTo>
                <a:cubicBezTo>
                  <a:pt x="491018" y="1969485"/>
                  <a:pt x="391411" y="2046752"/>
                  <a:pt x="304800" y="2090057"/>
                </a:cubicBezTo>
                <a:cubicBezTo>
                  <a:pt x="269845" y="2107535"/>
                  <a:pt x="232536" y="2119878"/>
                  <a:pt x="195943" y="2133600"/>
                </a:cubicBezTo>
                <a:cubicBezTo>
                  <a:pt x="174455" y="2141658"/>
                  <a:pt x="153437" y="2152837"/>
                  <a:pt x="130628" y="2155371"/>
                </a:cubicBezTo>
                <a:cubicBezTo>
                  <a:pt x="87352" y="2160179"/>
                  <a:pt x="43543" y="2155371"/>
                  <a:pt x="0" y="2155371"/>
                </a:cubicBez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Дуга 14"/>
          <p:cNvSpPr/>
          <p:nvPr/>
        </p:nvSpPr>
        <p:spPr>
          <a:xfrm>
            <a:off x="6232358" y="4148556"/>
            <a:ext cx="11366272" cy="6768210"/>
          </a:xfrm>
          <a:prstGeom prst="arc">
            <a:avLst>
              <a:gd name="adj1" fmla="val 11364607"/>
              <a:gd name="adj2" fmla="val 20086655"/>
            </a:avLst>
          </a:prstGeom>
          <a:ln w="76200">
            <a:solidFill>
              <a:srgbClr val="FFC000"/>
            </a:solidFill>
            <a:headEnd type="stealth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17797570" y="5401606"/>
            <a:ext cx="1458686" cy="0"/>
          </a:xfrm>
          <a:prstGeom prst="straightConnector1">
            <a:avLst/>
          </a:prstGeom>
          <a:ln w="76200">
            <a:solidFill>
              <a:srgbClr val="FFC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Дуга 17"/>
          <p:cNvSpPr/>
          <p:nvPr/>
        </p:nvSpPr>
        <p:spPr>
          <a:xfrm flipH="1" flipV="1">
            <a:off x="6661082" y="6328088"/>
            <a:ext cx="10592202" cy="6768210"/>
          </a:xfrm>
          <a:prstGeom prst="arc">
            <a:avLst>
              <a:gd name="adj1" fmla="val 11936546"/>
              <a:gd name="adj2" fmla="val 20086655"/>
            </a:avLst>
          </a:prstGeom>
          <a:ln w="76200">
            <a:solidFill>
              <a:srgbClr val="FFC000"/>
            </a:solidFill>
            <a:headEnd type="stealth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054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EDF4-0BA1-46C5-A405-AEF34D15C7B4}" type="slidenum">
              <a:rPr lang="ru-RU" smtClean="0"/>
              <a:t>18</a:t>
            </a:fld>
            <a:endParaRPr lang="ru-RU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Подключаем БД в интерфейсе </a:t>
            </a:r>
            <a:r>
              <a:rPr lang="en-US" dirty="0" smtClean="0"/>
              <a:t>Tableau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74749" y="2257425"/>
            <a:ext cx="20888325" cy="1231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06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EDF4-0BA1-46C5-A405-AEF34D15C7B4}" type="slidenum">
              <a:rPr lang="ru-RU" smtClean="0"/>
              <a:t>19</a:t>
            </a:fld>
            <a:endParaRPr lang="ru-RU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Выбираем таблицу</a:t>
            </a: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74750" y="2428899"/>
            <a:ext cx="20888324" cy="1231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33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To BI or not to BI</a:t>
            </a:r>
            <a:r>
              <a:rPr lang="en-US" dirty="0" smtClean="0"/>
              <a:t>?</a:t>
            </a:r>
            <a:r>
              <a:rPr lang="en-US" sz="19200" dirty="0" smtClean="0"/>
              <a:t/>
            </a:r>
            <a:br>
              <a:rPr lang="en-US" sz="19200" dirty="0" smtClean="0"/>
            </a:b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ru-RU" sz="6000" dirty="0" smtClean="0"/>
              <a:t>Пробуем </a:t>
            </a:r>
            <a:r>
              <a:rPr lang="en-US" sz="6000" dirty="0" smtClean="0"/>
              <a:t>BI Tableau over </a:t>
            </a:r>
            <a:r>
              <a:rPr lang="en-US" sz="6000" dirty="0" smtClean="0"/>
              <a:t>ClickHouse</a:t>
            </a:r>
            <a:endParaRPr lang="ru-RU" sz="6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Артём </a:t>
            </a:r>
            <a:r>
              <a:rPr lang="ru-RU" dirty="0" err="1" smtClean="0"/>
              <a:t>Заузолков</a:t>
            </a:r>
            <a:r>
              <a:rPr lang="ru-RU" dirty="0" smtClean="0"/>
              <a:t>, аналитик</a:t>
            </a:r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5" name="Рисунок 4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73975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EDF4-0BA1-46C5-A405-AEF34D15C7B4}" type="slidenum">
              <a:rPr lang="ru-RU" smtClean="0"/>
              <a:t>20</a:t>
            </a:fld>
            <a:endParaRPr lang="ru-RU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Создаём </a:t>
            </a:r>
            <a:r>
              <a:rPr lang="ru-RU" dirty="0" smtClean="0"/>
              <a:t>первую диаграмму</a:t>
            </a: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74749" y="2433278"/>
            <a:ext cx="20888325" cy="1230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00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EDF4-0BA1-46C5-A405-AEF34D15C7B4}" type="slidenum">
              <a:rPr lang="ru-RU" smtClean="0"/>
              <a:t>21</a:t>
            </a:fld>
            <a:endParaRPr lang="ru-RU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749" y="2433278"/>
            <a:ext cx="20888325" cy="12302325"/>
          </a:xfrm>
        </p:spPr>
      </p:pic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Распределение записей по некоторому полю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864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EDF4-0BA1-46C5-A405-AEF34D15C7B4}" type="slidenum">
              <a:rPr lang="ru-RU" smtClean="0"/>
              <a:t>22</a:t>
            </a:fld>
            <a:endParaRPr lang="ru-RU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Добавляем больше измерений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749" y="2433278"/>
            <a:ext cx="20888325" cy="12302325"/>
          </a:xfrm>
        </p:spPr>
      </p:pic>
    </p:spTree>
    <p:extLst>
      <p:ext uri="{BB962C8B-B14F-4D97-AF65-F5344CB8AC3E}">
        <p14:creationId xmlns:p14="http://schemas.microsoft.com/office/powerpoint/2010/main" val="159770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EDF4-0BA1-46C5-A405-AEF34D15C7B4}" type="slidenum">
              <a:rPr lang="ru-RU" smtClean="0"/>
              <a:t>23</a:t>
            </a:fld>
            <a:endParaRPr lang="ru-RU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Перетаскиваем поле в цвет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749" y="2433278"/>
            <a:ext cx="20888325" cy="12302325"/>
          </a:xfrm>
        </p:spPr>
      </p:pic>
    </p:spTree>
    <p:extLst>
      <p:ext uri="{BB962C8B-B14F-4D97-AF65-F5344CB8AC3E}">
        <p14:creationId xmlns:p14="http://schemas.microsoft.com/office/powerpoint/2010/main" val="12982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EDF4-0BA1-46C5-A405-AEF34D15C7B4}" type="slidenum">
              <a:rPr lang="ru-RU" smtClean="0"/>
              <a:t>24</a:t>
            </a:fld>
            <a:endParaRPr lang="ru-RU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749" y="2433278"/>
            <a:ext cx="20888325" cy="12302325"/>
          </a:xfrm>
        </p:spPr>
      </p:pic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Добавляем </a:t>
            </a:r>
            <a:r>
              <a:rPr lang="ru-RU" dirty="0" smtClean="0"/>
              <a:t>доли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178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EDF4-0BA1-46C5-A405-AEF34D15C7B4}" type="slidenum">
              <a:rPr lang="ru-RU" smtClean="0"/>
              <a:t>25</a:t>
            </a:fld>
            <a:endParaRPr lang="ru-RU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Настраиваем подписи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749" y="2433278"/>
            <a:ext cx="20888325" cy="12302325"/>
          </a:xfrm>
        </p:spPr>
      </p:pic>
    </p:spTree>
    <p:extLst>
      <p:ext uri="{BB962C8B-B14F-4D97-AF65-F5344CB8AC3E}">
        <p14:creationId xmlns:p14="http://schemas.microsoft.com/office/powerpoint/2010/main" val="372377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EDF4-0BA1-46C5-A405-AEF34D15C7B4}" type="slidenum">
              <a:rPr lang="ru-RU" smtClean="0"/>
              <a:t>26</a:t>
            </a:fld>
            <a:endParaRPr lang="ru-RU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Пробуем добавить ось времени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749" y="2433278"/>
            <a:ext cx="20888325" cy="12302325"/>
          </a:xfrm>
        </p:spPr>
      </p:pic>
    </p:spTree>
    <p:extLst>
      <p:ext uri="{BB962C8B-B14F-4D97-AF65-F5344CB8AC3E}">
        <p14:creationId xmlns:p14="http://schemas.microsoft.com/office/powerpoint/2010/main" val="171671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EDF4-0BA1-46C5-A405-AEF34D15C7B4}" type="slidenum">
              <a:rPr lang="ru-RU" smtClean="0"/>
              <a:t>27</a:t>
            </a:fld>
            <a:endParaRPr lang="ru-RU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Легко обходим ошибку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749" y="2433278"/>
            <a:ext cx="20888325" cy="12302325"/>
          </a:xfrm>
        </p:spPr>
      </p:pic>
    </p:spTree>
    <p:extLst>
      <p:ext uri="{BB962C8B-B14F-4D97-AF65-F5344CB8AC3E}">
        <p14:creationId xmlns:p14="http://schemas.microsoft.com/office/powerpoint/2010/main" val="363954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EDF4-0BA1-46C5-A405-AEF34D15C7B4}" type="slidenum">
              <a:rPr lang="ru-RU" smtClean="0"/>
              <a:t>28</a:t>
            </a:fld>
            <a:endParaRPr lang="ru-RU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749" y="2433278"/>
            <a:ext cx="20888325" cy="12302325"/>
          </a:xfrm>
        </p:spPr>
      </p:pic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Получили временной ряд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286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EDF4-0BA1-46C5-A405-AEF34D15C7B4}" type="slidenum">
              <a:rPr lang="ru-RU" smtClean="0"/>
              <a:t>29</a:t>
            </a:fld>
            <a:endParaRPr lang="ru-RU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749" y="2433278"/>
            <a:ext cx="20888325" cy="12302325"/>
          </a:xfrm>
        </p:spPr>
      </p:pic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Разобьём </a:t>
            </a:r>
            <a:r>
              <a:rPr lang="ru-RU" dirty="0" smtClean="0"/>
              <a:t>по </a:t>
            </a:r>
            <a:r>
              <a:rPr lang="ru-RU" dirty="0" smtClean="0"/>
              <a:t>интересующему срезу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478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2"/>
            <a:r>
              <a:rPr lang="en-US" dirty="0" smtClean="0"/>
              <a:t>BI GUI</a:t>
            </a:r>
          </a:p>
          <a:p>
            <a:pPr lvl="2"/>
            <a:r>
              <a:rPr lang="en-US" dirty="0" smtClean="0"/>
              <a:t>OLAP</a:t>
            </a:r>
            <a:endParaRPr lang="ru-RU" dirty="0" smtClean="0"/>
          </a:p>
          <a:p>
            <a:pPr lvl="2"/>
            <a:r>
              <a:rPr lang="en-US" dirty="0" smtClean="0"/>
              <a:t>ETL</a:t>
            </a:r>
          </a:p>
          <a:p>
            <a:pPr lvl="2"/>
            <a:r>
              <a:rPr lang="en-US" dirty="0" smtClean="0"/>
              <a:t>OLTP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Ликбез: Что такое </a:t>
            </a:r>
            <a:r>
              <a:rPr lang="en-US" dirty="0" smtClean="0"/>
              <a:t>BI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EDF4-0BA1-46C5-A405-AEF34D15C7B4}" type="slidenum">
              <a:rPr lang="ru-RU" smtClean="0"/>
              <a:t>3</a:t>
            </a:fld>
            <a:endParaRPr lang="ru-RU"/>
          </a:p>
        </p:txBody>
      </p:sp>
      <p:pic>
        <p:nvPicPr>
          <p:cNvPr id="2050" name="Picture 2" descr="http://dabi.ru/attachments/4414/3705/images/larg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9229" y="7503024"/>
            <a:ext cx="11313184" cy="7735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Прямая со стрелкой 10"/>
          <p:cNvCxnSpPr/>
          <p:nvPr/>
        </p:nvCxnSpPr>
        <p:spPr>
          <a:xfrm flipH="1" flipV="1">
            <a:off x="6177776" y="10013795"/>
            <a:ext cx="6713034" cy="1356923"/>
          </a:xfrm>
          <a:prstGeom prst="straightConnector1">
            <a:avLst/>
          </a:prstGeom>
          <a:ln w="76200">
            <a:solidFill>
              <a:srgbClr val="FFC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V="1">
            <a:off x="6177776" y="3751512"/>
            <a:ext cx="6891453" cy="2382896"/>
          </a:xfrm>
          <a:prstGeom prst="straightConnector1">
            <a:avLst/>
          </a:prstGeom>
          <a:ln w="76200">
            <a:solidFill>
              <a:srgbClr val="FFC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V="1">
            <a:off x="1285473" y="5542254"/>
            <a:ext cx="0" cy="5052010"/>
          </a:xfrm>
          <a:prstGeom prst="straightConnector1">
            <a:avLst/>
          </a:prstGeom>
          <a:ln w="76200">
            <a:solidFill>
              <a:srgbClr val="FFC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Объект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59"/>
          <a:stretch/>
        </p:blipFill>
        <p:spPr>
          <a:xfrm>
            <a:off x="13069229" y="1"/>
            <a:ext cx="11313184" cy="750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6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EDF4-0BA1-46C5-A405-AEF34D15C7B4}" type="slidenum">
              <a:rPr lang="ru-RU" smtClean="0"/>
              <a:t>30</a:t>
            </a:fld>
            <a:endParaRPr lang="ru-RU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Добавим фильтр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749" y="2433278"/>
            <a:ext cx="20888325" cy="12302325"/>
          </a:xfrm>
        </p:spPr>
      </p:pic>
    </p:spTree>
    <p:extLst>
      <p:ext uri="{BB962C8B-B14F-4D97-AF65-F5344CB8AC3E}">
        <p14:creationId xmlns:p14="http://schemas.microsoft.com/office/powerpoint/2010/main" val="95253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EDF4-0BA1-46C5-A405-AEF34D15C7B4}" type="slidenum">
              <a:rPr lang="ru-RU" smtClean="0"/>
              <a:t>31</a:t>
            </a:fld>
            <a:endParaRPr lang="ru-RU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749" y="2433278"/>
            <a:ext cx="20888325" cy="12302325"/>
          </a:xfrm>
        </p:spPr>
      </p:pic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Объединяем </a:t>
            </a:r>
            <a:r>
              <a:rPr lang="ru-RU" dirty="0" smtClean="0"/>
              <a:t>в </a:t>
            </a:r>
            <a:r>
              <a:rPr lang="ru-RU" dirty="0" err="1" smtClean="0"/>
              <a:t>дешборд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988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Альтернативы</a:t>
            </a:r>
            <a:br>
              <a:rPr lang="ru-RU" dirty="0"/>
            </a:b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BI Tableau over </a:t>
            </a:r>
            <a:r>
              <a:rPr lang="en-US" dirty="0" smtClean="0"/>
              <a:t>ClickHouse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034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dirty="0" smtClean="0"/>
              <a:t>BI GUI</a:t>
            </a:r>
            <a:br>
              <a:rPr lang="en-US" dirty="0" smtClean="0"/>
            </a:br>
            <a:endParaRPr lang="ru-RU" dirty="0" smtClean="0"/>
          </a:p>
          <a:p>
            <a:pPr lvl="2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 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 lang="en-US" dirty="0" smtClean="0"/>
              <a:t>DB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EDF4-0BA1-46C5-A405-AEF34D15C7B4}" type="slidenum">
              <a:rPr lang="ru-RU" smtClean="0"/>
              <a:t>33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Другие </a:t>
            </a:r>
            <a:r>
              <a:rPr lang="en-US" dirty="0" smtClean="0"/>
              <a:t>BI, </a:t>
            </a:r>
            <a:r>
              <a:rPr lang="ru-RU" dirty="0" smtClean="0"/>
              <a:t>другие </a:t>
            </a:r>
            <a:r>
              <a:rPr lang="en-US" dirty="0" smtClean="0"/>
              <a:t>DB</a:t>
            </a:r>
            <a:endParaRPr lang="ru-RU" dirty="0"/>
          </a:p>
        </p:txBody>
      </p:sp>
      <p:pic>
        <p:nvPicPr>
          <p:cNvPr id="3074" name="Picture 2" descr="Tableau Softwar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7368" y="16159142"/>
            <a:ext cx="1564331" cy="325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desertislesql.com/wordpress1/wp-content/uploads/2014/11/PowerBIYellowLogo-768x299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526" y="7516334"/>
            <a:ext cx="2993209" cy="116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Tableau Softwa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526" y="5648223"/>
            <a:ext cx="5348992" cy="1112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s://www.qlik.com/ru-ru/-/media/images/qlik/global/qlik-logo-2x.png?h=104&amp;w=336&amp;la=ru-RU&amp;hash=63825A94E910B8B026D9BA08C421DE74A0E29B8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526" y="9525498"/>
            <a:ext cx="3200400" cy="99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7526" y="11295541"/>
            <a:ext cx="4533900" cy="105727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054388" y="5745802"/>
            <a:ext cx="5634499" cy="917244"/>
          </a:xfrm>
          <a:prstGeom prst="rect">
            <a:avLst/>
          </a:prstGeom>
        </p:spPr>
      </p:pic>
      <p:pic>
        <p:nvPicPr>
          <p:cNvPr id="3084" name="Picture 12" descr="Vertica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4388" y="7662684"/>
            <a:ext cx="5371035" cy="105436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</p:pic>
      <p:pic>
        <p:nvPicPr>
          <p:cNvPr id="3086" name="Picture 14" descr="A Place For Greenplum Friends to Gather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4388" y="9555421"/>
            <a:ext cx="3711521" cy="930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Hadoop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4388" y="11295541"/>
            <a:ext cx="4501241" cy="113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822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Gartner’s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Magic</a:t>
            </a:r>
            <a:r>
              <a:rPr lang="ru-RU" dirty="0" smtClean="0"/>
              <a:t> </a:t>
            </a:r>
            <a:r>
              <a:rPr lang="en-US" dirty="0" smtClean="0"/>
              <a:t>Quadrant</a:t>
            </a:r>
            <a:endParaRPr lang="en-US" dirty="0" smtClean="0"/>
          </a:p>
          <a:p>
            <a:r>
              <a:rPr lang="en-US" dirty="0" smtClean="0"/>
              <a:t>Version by</a:t>
            </a:r>
            <a:br>
              <a:rPr lang="en-US" dirty="0" smtClean="0"/>
            </a:br>
            <a:r>
              <a:rPr lang="en-US" dirty="0"/>
              <a:t>Benjamin </a:t>
            </a:r>
            <a:r>
              <a:rPr lang="en-US" dirty="0" err="1" smtClean="0"/>
              <a:t>Arnulf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EDF4-0BA1-46C5-A405-AEF34D15C7B4}" type="slidenum">
              <a:rPr lang="ru-RU" smtClean="0"/>
              <a:t>34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BIs</a:t>
            </a:r>
            <a:endParaRPr lang="ru-RU" dirty="0"/>
          </a:p>
        </p:txBody>
      </p:sp>
      <p:pic>
        <p:nvPicPr>
          <p:cNvPr id="7" name="Picture 2" descr="2016MQ2017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8249" y="3726"/>
            <a:ext cx="15566326" cy="15234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ая выноска 7"/>
          <p:cNvSpPr/>
          <p:nvPr/>
        </p:nvSpPr>
        <p:spPr>
          <a:xfrm>
            <a:off x="14567147" y="2257425"/>
            <a:ext cx="3224464" cy="1311442"/>
          </a:xfrm>
          <a:prstGeom prst="wedgeRectCallout">
            <a:avLst>
              <a:gd name="adj1" fmla="val 49946"/>
              <a:gd name="adj2" fmla="val 75038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ysClr val="windowText" lastClr="000000"/>
                </a:solidFill>
              </a:rPr>
              <a:t>Tableau</a:t>
            </a:r>
            <a:endParaRPr lang="ru-RU" sz="6000" dirty="0">
              <a:solidFill>
                <a:sysClr val="windowText" lastClr="000000"/>
              </a:solidFill>
            </a:endParaRPr>
          </a:p>
        </p:txBody>
      </p:sp>
      <p:sp>
        <p:nvSpPr>
          <p:cNvPr id="9" name="Прямоугольная выноска 8"/>
          <p:cNvSpPr/>
          <p:nvPr/>
        </p:nvSpPr>
        <p:spPr>
          <a:xfrm>
            <a:off x="18363111" y="2257425"/>
            <a:ext cx="3306848" cy="1311442"/>
          </a:xfrm>
          <a:prstGeom prst="wedgeRectCallout">
            <a:avLst>
              <a:gd name="adj1" fmla="val 33527"/>
              <a:gd name="adj2" fmla="val 75039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err="1" smtClean="0">
                <a:solidFill>
                  <a:sysClr val="windowText" lastClr="000000"/>
                </a:solidFill>
              </a:rPr>
              <a:t>PowerBI</a:t>
            </a:r>
            <a:endParaRPr lang="ru-RU" sz="6000" dirty="0">
              <a:solidFill>
                <a:sysClr val="windowText" lastClr="000000"/>
              </a:solidFill>
            </a:endParaRPr>
          </a:p>
        </p:txBody>
      </p:sp>
      <p:sp>
        <p:nvSpPr>
          <p:cNvPr id="10" name="Прямоугольная выноска 9"/>
          <p:cNvSpPr/>
          <p:nvPr/>
        </p:nvSpPr>
        <p:spPr>
          <a:xfrm>
            <a:off x="15040983" y="5024467"/>
            <a:ext cx="2015665" cy="1311442"/>
          </a:xfrm>
          <a:prstGeom prst="wedgeRectCallout">
            <a:avLst>
              <a:gd name="adj1" fmla="val 33528"/>
              <a:gd name="adj2" fmla="val 73203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err="1" smtClean="0">
                <a:solidFill>
                  <a:sysClr val="windowText" lastClr="000000"/>
                </a:solidFill>
              </a:rPr>
              <a:t>Qlik</a:t>
            </a:r>
            <a:endParaRPr lang="ru-RU" sz="6000" dirty="0">
              <a:solidFill>
                <a:sysClr val="windowText" lastClr="000000"/>
              </a:solidFill>
            </a:endParaRPr>
          </a:p>
        </p:txBody>
      </p:sp>
      <p:sp>
        <p:nvSpPr>
          <p:cNvPr id="11" name="Прямоугольная выноска 10"/>
          <p:cNvSpPr/>
          <p:nvPr/>
        </p:nvSpPr>
        <p:spPr>
          <a:xfrm>
            <a:off x="12673417" y="11725836"/>
            <a:ext cx="2502567" cy="1311442"/>
          </a:xfrm>
          <a:prstGeom prst="wedgeRectCallout">
            <a:avLst>
              <a:gd name="adj1" fmla="val -33021"/>
              <a:gd name="adj2" fmla="val 75038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err="1" smtClean="0">
                <a:solidFill>
                  <a:sysClr val="windowText" lastClr="000000"/>
                </a:solidFill>
              </a:rPr>
              <a:t>Saiku</a:t>
            </a:r>
            <a:endParaRPr lang="ru-RU" sz="60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79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5"/>
          </p:nvPr>
        </p:nvSpPr>
        <p:spPr>
          <a:xfrm>
            <a:off x="4595149" y="9837738"/>
            <a:ext cx="15759395" cy="763587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vanetti@yandex-team.ru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6"/>
          </p:nvPr>
        </p:nvSpPr>
        <p:spPr>
          <a:xfrm>
            <a:off x="4595149" y="10971485"/>
            <a:ext cx="18041827" cy="776325"/>
          </a:xfrm>
        </p:spPr>
        <p:txBody>
          <a:bodyPr/>
          <a:lstStyle/>
          <a:p>
            <a:endParaRPr lang="ru-RU" u="sng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ru-RU" dirty="0" smtClean="0"/>
              <a:t>Спасибо</a:t>
            </a:r>
            <a:r>
              <a:rPr lang="ru-RU" dirty="0"/>
              <a:t>!</a:t>
            </a:r>
            <a:r>
              <a:rPr lang="ru-RU" dirty="0" smtClean="0"/>
              <a:t> </a:t>
            </a:r>
            <a:br>
              <a:rPr lang="ru-RU" dirty="0" smtClean="0"/>
            </a:br>
            <a:r>
              <a:rPr lang="ru-RU" dirty="0" smtClean="0"/>
              <a:t>Вопросы?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аналитик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 smtClean="0"/>
              <a:t>Артём </a:t>
            </a:r>
            <a:r>
              <a:rPr lang="ru-RU" dirty="0" err="1" smtClean="0"/>
              <a:t>Заузолков</a:t>
            </a:r>
            <a:endParaRPr lang="ru-RU" dirty="0"/>
          </a:p>
        </p:txBody>
      </p:sp>
      <p:grpSp>
        <p:nvGrpSpPr>
          <p:cNvPr id="86" name="Группа 85"/>
          <p:cNvGrpSpPr/>
          <p:nvPr/>
        </p:nvGrpSpPr>
        <p:grpSpPr>
          <a:xfrm>
            <a:off x="2921395" y="-9596638"/>
            <a:ext cx="9576251" cy="874596"/>
            <a:chOff x="3761696" y="4512527"/>
            <a:chExt cx="9576251" cy="874596"/>
          </a:xfrm>
        </p:grpSpPr>
        <p:grpSp>
          <p:nvGrpSpPr>
            <p:cNvPr id="87" name="Группа 86"/>
            <p:cNvGrpSpPr/>
            <p:nvPr/>
          </p:nvGrpSpPr>
          <p:grpSpPr>
            <a:xfrm>
              <a:off x="3761696" y="4512527"/>
              <a:ext cx="9576251" cy="874596"/>
              <a:chOff x="3754769" y="6436056"/>
              <a:chExt cx="9576251" cy="874596"/>
            </a:xfrm>
          </p:grpSpPr>
          <p:sp>
            <p:nvSpPr>
              <p:cNvPr id="90" name="Прямоугольник 89"/>
              <p:cNvSpPr/>
              <p:nvPr/>
            </p:nvSpPr>
            <p:spPr>
              <a:xfrm>
                <a:off x="3754769" y="6436056"/>
                <a:ext cx="853625" cy="874596"/>
              </a:xfrm>
              <a:prstGeom prst="rect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91" name="Текст 5"/>
              <p:cNvSpPr txBox="1">
                <a:spLocks/>
              </p:cNvSpPr>
              <p:nvPr/>
            </p:nvSpPr>
            <p:spPr>
              <a:xfrm>
                <a:off x="4938094" y="6491269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 smtClean="0">
                    <a:latin typeface="+mn-lt"/>
                  </a:rPr>
                  <a:t>vkontakte</a:t>
                </a:r>
                <a:endParaRPr lang="ru-RU" dirty="0">
                  <a:latin typeface="+mn-lt"/>
                </a:endParaRPr>
              </a:p>
            </p:txBody>
          </p:sp>
        </p:grpSp>
        <p:sp>
          <p:nvSpPr>
            <p:cNvPr id="88" name="Прямоугольник 87"/>
            <p:cNvSpPr/>
            <p:nvPr/>
          </p:nvSpPr>
          <p:spPr>
            <a:xfrm>
              <a:off x="3761696" y="451252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89" name="Изображение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6006" y="4564013"/>
              <a:ext cx="775411" cy="763200"/>
            </a:xfrm>
            <a:prstGeom prst="rect">
              <a:avLst/>
            </a:prstGeom>
          </p:spPr>
        </p:pic>
      </p:grpSp>
      <p:grpSp>
        <p:nvGrpSpPr>
          <p:cNvPr id="92" name="Группа 91"/>
          <p:cNvGrpSpPr/>
          <p:nvPr/>
        </p:nvGrpSpPr>
        <p:grpSpPr>
          <a:xfrm>
            <a:off x="2914468" y="-7673109"/>
            <a:ext cx="9576251" cy="874596"/>
            <a:chOff x="3754769" y="6436056"/>
            <a:chExt cx="9576251" cy="874596"/>
          </a:xfrm>
        </p:grpSpPr>
        <p:sp>
          <p:nvSpPr>
            <p:cNvPr id="93" name="Текст 5"/>
            <p:cNvSpPr txBox="1">
              <a:spLocks/>
            </p:cNvSpPr>
            <p:nvPr/>
          </p:nvSpPr>
          <p:spPr>
            <a:xfrm>
              <a:off x="4938094" y="6491269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>
                  <a:latin typeface="+mn-lt"/>
                </a:rPr>
                <a:t>twitter</a:t>
              </a:r>
              <a:endParaRPr lang="ru-RU" dirty="0">
                <a:latin typeface="+mn-lt"/>
              </a:endParaRPr>
            </a:p>
          </p:txBody>
        </p:sp>
        <p:sp>
          <p:nvSpPr>
            <p:cNvPr id="94" name="Прямоугольник 93"/>
            <p:cNvSpPr/>
            <p:nvPr/>
          </p:nvSpPr>
          <p:spPr>
            <a:xfrm>
              <a:off x="3754769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95" name="Изображение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04785" y="6486908"/>
              <a:ext cx="763200" cy="763200"/>
            </a:xfrm>
            <a:prstGeom prst="rect">
              <a:avLst/>
            </a:prstGeom>
          </p:spPr>
        </p:pic>
      </p:grpSp>
      <p:grpSp>
        <p:nvGrpSpPr>
          <p:cNvPr id="96" name="Группа 95"/>
          <p:cNvGrpSpPr/>
          <p:nvPr/>
        </p:nvGrpSpPr>
        <p:grpSpPr>
          <a:xfrm>
            <a:off x="2914468" y="-5780288"/>
            <a:ext cx="9614351" cy="874596"/>
            <a:chOff x="3754769" y="8328877"/>
            <a:chExt cx="9614351" cy="874596"/>
          </a:xfrm>
        </p:grpSpPr>
        <p:sp>
          <p:nvSpPr>
            <p:cNvPr id="97" name="Текст 5"/>
            <p:cNvSpPr txBox="1">
              <a:spLocks/>
            </p:cNvSpPr>
            <p:nvPr/>
          </p:nvSpPr>
          <p:spPr>
            <a:xfrm>
              <a:off x="4976194" y="8392091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>
                  <a:latin typeface="+mn-lt"/>
                </a:rPr>
                <a:t>skype</a:t>
              </a:r>
              <a:endParaRPr lang="ru-RU" dirty="0">
                <a:latin typeface="+mn-lt"/>
              </a:endParaRPr>
            </a:p>
          </p:txBody>
        </p:sp>
        <p:sp>
          <p:nvSpPr>
            <p:cNvPr id="98" name="Прямоугольник 97"/>
            <p:cNvSpPr/>
            <p:nvPr/>
          </p:nvSpPr>
          <p:spPr>
            <a:xfrm>
              <a:off x="3754769" y="832887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99" name="Изображение 1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29833" y="8391629"/>
              <a:ext cx="762000" cy="762000"/>
            </a:xfrm>
            <a:prstGeom prst="rect">
              <a:avLst/>
            </a:prstGeom>
          </p:spPr>
        </p:pic>
      </p:grpSp>
      <p:grpSp>
        <p:nvGrpSpPr>
          <p:cNvPr id="100" name="Группа 99"/>
          <p:cNvGrpSpPr/>
          <p:nvPr/>
        </p:nvGrpSpPr>
        <p:grpSpPr>
          <a:xfrm>
            <a:off x="2914468" y="-3872113"/>
            <a:ext cx="9576251" cy="874596"/>
            <a:chOff x="3754769" y="10237052"/>
            <a:chExt cx="9576251" cy="874596"/>
          </a:xfrm>
        </p:grpSpPr>
        <p:sp>
          <p:nvSpPr>
            <p:cNvPr id="101" name="Текст 5"/>
            <p:cNvSpPr txBox="1">
              <a:spLocks/>
            </p:cNvSpPr>
            <p:nvPr/>
          </p:nvSpPr>
          <p:spPr>
            <a:xfrm>
              <a:off x="4938094" y="10260456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 smtClean="0">
                  <a:latin typeface="+mn-lt"/>
                </a:rPr>
                <a:t>github</a:t>
              </a:r>
              <a:endParaRPr lang="ru-RU" dirty="0">
                <a:latin typeface="+mn-lt"/>
              </a:endParaRPr>
            </a:p>
          </p:txBody>
        </p:sp>
        <p:sp>
          <p:nvSpPr>
            <p:cNvPr id="102" name="Прямоугольник 101"/>
            <p:cNvSpPr/>
            <p:nvPr/>
          </p:nvSpPr>
          <p:spPr>
            <a:xfrm>
              <a:off x="3754769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03" name="Изображение 2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39497" y="10308205"/>
              <a:ext cx="622300" cy="762000"/>
            </a:xfrm>
            <a:prstGeom prst="rect">
              <a:avLst/>
            </a:prstGeom>
          </p:spPr>
        </p:pic>
      </p:grpSp>
      <p:grpSp>
        <p:nvGrpSpPr>
          <p:cNvPr id="104" name="Группа 103"/>
          <p:cNvGrpSpPr/>
          <p:nvPr/>
        </p:nvGrpSpPr>
        <p:grpSpPr>
          <a:xfrm>
            <a:off x="13294884" y="-1974848"/>
            <a:ext cx="9569802" cy="874596"/>
            <a:chOff x="13294884" y="10237052"/>
            <a:chExt cx="9569802" cy="874596"/>
          </a:xfrm>
        </p:grpSpPr>
        <p:sp>
          <p:nvSpPr>
            <p:cNvPr id="105" name="Прямоугольник 104"/>
            <p:cNvSpPr/>
            <p:nvPr/>
          </p:nvSpPr>
          <p:spPr>
            <a:xfrm>
              <a:off x="13294884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6" name="Текст 5"/>
            <p:cNvSpPr txBox="1">
              <a:spLocks/>
            </p:cNvSpPr>
            <p:nvPr/>
          </p:nvSpPr>
          <p:spPr>
            <a:xfrm>
              <a:off x="14471760" y="10287820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latin typeface="+mn-lt"/>
                </a:rPr>
                <a:t>facebook</a:t>
              </a:r>
              <a:endParaRPr lang="ru-RU" dirty="0">
                <a:latin typeface="+mn-lt"/>
              </a:endParaRPr>
            </a:p>
          </p:txBody>
        </p:sp>
        <p:sp>
          <p:nvSpPr>
            <p:cNvPr id="107" name="Прямоугольник 106"/>
            <p:cNvSpPr/>
            <p:nvPr/>
          </p:nvSpPr>
          <p:spPr>
            <a:xfrm>
              <a:off x="13294884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08" name="Изображение 2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338451" y="10302264"/>
              <a:ext cx="762000" cy="762000"/>
            </a:xfrm>
            <a:prstGeom prst="rect">
              <a:avLst/>
            </a:prstGeom>
          </p:spPr>
        </p:pic>
      </p:grpSp>
      <p:grpSp>
        <p:nvGrpSpPr>
          <p:cNvPr id="109" name="Группа 108"/>
          <p:cNvGrpSpPr/>
          <p:nvPr/>
        </p:nvGrpSpPr>
        <p:grpSpPr>
          <a:xfrm>
            <a:off x="13294884" y="-5775844"/>
            <a:ext cx="9577212" cy="874596"/>
            <a:chOff x="13294884" y="6436056"/>
            <a:chExt cx="9577212" cy="874596"/>
          </a:xfrm>
        </p:grpSpPr>
        <p:sp>
          <p:nvSpPr>
            <p:cNvPr id="110" name="Прямоугольник 109"/>
            <p:cNvSpPr/>
            <p:nvPr/>
          </p:nvSpPr>
          <p:spPr>
            <a:xfrm>
              <a:off x="13294884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1" name="Текст 5"/>
            <p:cNvSpPr txBox="1">
              <a:spLocks/>
            </p:cNvSpPr>
            <p:nvPr/>
          </p:nvSpPr>
          <p:spPr>
            <a:xfrm>
              <a:off x="14479170" y="6493001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 smtClean="0">
                  <a:latin typeface="+mn-lt"/>
                </a:rPr>
                <a:t>instagram</a:t>
              </a:r>
              <a:endParaRPr lang="ru-RU" dirty="0">
                <a:latin typeface="+mn-lt"/>
              </a:endParaRPr>
            </a:p>
          </p:txBody>
        </p:sp>
        <p:sp>
          <p:nvSpPr>
            <p:cNvPr id="112" name="Прямоугольник 111"/>
            <p:cNvSpPr/>
            <p:nvPr/>
          </p:nvSpPr>
          <p:spPr>
            <a:xfrm>
              <a:off x="13294884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13" name="Изображение 3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3338451" y="6495858"/>
              <a:ext cx="762000" cy="749300"/>
            </a:xfrm>
            <a:prstGeom prst="rect">
              <a:avLst/>
            </a:prstGeom>
          </p:spPr>
        </p:pic>
      </p:grpSp>
      <p:grpSp>
        <p:nvGrpSpPr>
          <p:cNvPr id="114" name="Группа 113"/>
          <p:cNvGrpSpPr/>
          <p:nvPr/>
        </p:nvGrpSpPr>
        <p:grpSpPr>
          <a:xfrm>
            <a:off x="13294884" y="-3872113"/>
            <a:ext cx="9596262" cy="874596"/>
            <a:chOff x="13294884" y="8339787"/>
            <a:chExt cx="9596262" cy="874596"/>
          </a:xfrm>
        </p:grpSpPr>
        <p:sp>
          <p:nvSpPr>
            <p:cNvPr id="115" name="Текст 5"/>
            <p:cNvSpPr txBox="1">
              <a:spLocks/>
            </p:cNvSpPr>
            <p:nvPr/>
          </p:nvSpPr>
          <p:spPr>
            <a:xfrm>
              <a:off x="14498220" y="8376939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latin typeface="+mn-lt"/>
                </a:rPr>
                <a:t>bitbucket</a:t>
              </a:r>
              <a:endParaRPr lang="ru-RU" dirty="0">
                <a:latin typeface="+mn-lt"/>
              </a:endParaRPr>
            </a:p>
          </p:txBody>
        </p:sp>
        <p:sp>
          <p:nvSpPr>
            <p:cNvPr id="116" name="Прямоугольник 115"/>
            <p:cNvSpPr/>
            <p:nvPr/>
          </p:nvSpPr>
          <p:spPr>
            <a:xfrm>
              <a:off x="13294884" y="833978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17" name="Изображение 3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385591" y="8379324"/>
              <a:ext cx="673100" cy="762000"/>
            </a:xfrm>
            <a:prstGeom prst="rect">
              <a:avLst/>
            </a:prstGeom>
          </p:spPr>
        </p:pic>
      </p:grpSp>
      <p:grpSp>
        <p:nvGrpSpPr>
          <p:cNvPr id="118" name="Группа 117"/>
          <p:cNvGrpSpPr/>
          <p:nvPr/>
        </p:nvGrpSpPr>
        <p:grpSpPr>
          <a:xfrm>
            <a:off x="13294884" y="-7699373"/>
            <a:ext cx="9558766" cy="874596"/>
            <a:chOff x="13294884" y="4512527"/>
            <a:chExt cx="9558766" cy="874596"/>
          </a:xfrm>
        </p:grpSpPr>
        <p:sp>
          <p:nvSpPr>
            <p:cNvPr id="119" name="Прямоугольник 118"/>
            <p:cNvSpPr/>
            <p:nvPr/>
          </p:nvSpPr>
          <p:spPr>
            <a:xfrm>
              <a:off x="13294884" y="451252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0" name="Текст 5"/>
            <p:cNvSpPr txBox="1">
              <a:spLocks/>
            </p:cNvSpPr>
            <p:nvPr/>
          </p:nvSpPr>
          <p:spPr>
            <a:xfrm>
              <a:off x="14460724" y="4546175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+mn-lt"/>
                </a:rPr>
                <a:t>telegram</a:t>
              </a:r>
              <a:endParaRPr lang="ru-RU" dirty="0">
                <a:latin typeface="+mn-lt"/>
              </a:endParaRPr>
            </a:p>
          </p:txBody>
        </p:sp>
        <p:sp>
          <p:nvSpPr>
            <p:cNvPr id="121" name="Прямоугольник 120"/>
            <p:cNvSpPr/>
            <p:nvPr/>
          </p:nvSpPr>
          <p:spPr>
            <a:xfrm>
              <a:off x="13294884" y="451252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22" name="Изображение 42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3323959" y="4626586"/>
              <a:ext cx="762000" cy="673100"/>
            </a:xfrm>
            <a:prstGeom prst="rect">
              <a:avLst/>
            </a:prstGeom>
          </p:spPr>
        </p:pic>
      </p:grpSp>
      <p:grpSp>
        <p:nvGrpSpPr>
          <p:cNvPr id="123" name="Группа 122"/>
          <p:cNvGrpSpPr/>
          <p:nvPr/>
        </p:nvGrpSpPr>
        <p:grpSpPr>
          <a:xfrm>
            <a:off x="3057495" y="-1964534"/>
            <a:ext cx="9515505" cy="812307"/>
            <a:chOff x="3057495" y="-1964534"/>
            <a:chExt cx="9515505" cy="812307"/>
          </a:xfrm>
        </p:grpSpPr>
        <p:sp>
          <p:nvSpPr>
            <p:cNvPr id="124" name="Текст 9"/>
            <p:cNvSpPr txBox="1">
              <a:spLocks/>
            </p:cNvSpPr>
            <p:nvPr/>
          </p:nvSpPr>
          <p:spPr>
            <a:xfrm>
              <a:off x="4178300" y="-1964534"/>
              <a:ext cx="8394700" cy="763588"/>
            </a:xfrm>
            <a:prstGeom prst="rect">
              <a:avLst/>
            </a:prstGeom>
          </p:spPr>
          <p:txBody>
            <a:bodyPr vert="horz" lIns="0" tIns="45720" rIns="91440" bIns="45720" rtlCol="0" anchor="t">
              <a:noAutofit/>
            </a:bodyPr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u="none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0" indent="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06000"/>
                <a:buFont typeface="Impact" panose="020B0806030902050204" pitchFamily="34" charset="0"/>
                <a:buChar char="▌"/>
                <a:defRPr sz="480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512000" indent="-792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30000"/>
                <a:buFont typeface="YandexSansText-Light" charset="0"/>
                <a:buChar char="›"/>
                <a:defRPr sz="480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512000" indent="-792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Font typeface="+mj-lt"/>
                <a:buAutoNum type="arabicPeriod"/>
                <a:defRPr sz="4800" u="none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 smtClean="0">
                  <a:latin typeface="+mn-lt"/>
                </a:rPr>
                <a:t>website.ru</a:t>
              </a:r>
              <a:endParaRPr lang="ru-RU" dirty="0">
                <a:latin typeface="+mn-lt"/>
              </a:endParaRPr>
            </a:p>
          </p:txBody>
        </p:sp>
        <p:pic>
          <p:nvPicPr>
            <p:cNvPr id="125" name="Рисунок 4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7495" y="-1908227"/>
              <a:ext cx="756000" cy="756000"/>
            </a:xfrm>
            <a:prstGeom prst="rect">
              <a:avLst/>
            </a:prstGeom>
          </p:spPr>
        </p:pic>
      </p:grpSp>
      <p:sp>
        <p:nvSpPr>
          <p:cNvPr id="7" name="Прямоугольник 6"/>
          <p:cNvSpPr/>
          <p:nvPr/>
        </p:nvSpPr>
        <p:spPr>
          <a:xfrm>
            <a:off x="2914468" y="10601325"/>
            <a:ext cx="8010206" cy="1502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436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EDF4-0BA1-46C5-A405-AEF34D15C7B4}" type="slidenum">
              <a:rPr lang="ru-RU" smtClean="0"/>
              <a:t>4</a:t>
            </a:fld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ru-RU" dirty="0" smtClean="0"/>
              <a:t>Оперативное принятие взвешенных решений, </a:t>
            </a:r>
            <a:br>
              <a:rPr lang="ru-RU" dirty="0" smtClean="0"/>
            </a:br>
            <a:r>
              <a:rPr lang="ru-RU" dirty="0" smtClean="0"/>
              <a:t>основанных на данных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Данные должны быть доступны и удобоваримы</a:t>
            </a:r>
            <a:br>
              <a:rPr lang="ru-RU" dirty="0" smtClean="0"/>
            </a:br>
            <a:r>
              <a:rPr lang="ru-RU" dirty="0" smtClean="0"/>
              <a:t>для всех, кто принимает решения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Вещи, воспринимаемые простыми, </a:t>
            </a:r>
            <a:br>
              <a:rPr lang="ru-RU" dirty="0" smtClean="0"/>
            </a:br>
            <a:r>
              <a:rPr lang="ru-RU" dirty="0" smtClean="0"/>
              <a:t>должны делаться, действительно, просто</a:t>
            </a:r>
            <a:endParaRPr lang="ru-RU" dirty="0"/>
          </a:p>
          <a:p>
            <a:pPr lvl="1"/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921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8"/>
          </p:nvPr>
        </p:nvSpPr>
        <p:spPr>
          <a:xfrm>
            <a:off x="1941513" y="7010242"/>
            <a:ext cx="9110662" cy="775271"/>
          </a:xfrm>
        </p:spPr>
        <p:txBody>
          <a:bodyPr/>
          <a:lstStyle/>
          <a:p>
            <a:r>
              <a:rPr lang="ru-RU" dirty="0" smtClean="0"/>
              <a:t>Внутренняя статистика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20"/>
          </p:nvPr>
        </p:nvSpPr>
        <p:spPr>
          <a:xfrm>
            <a:off x="13330250" y="6994366"/>
            <a:ext cx="9111600" cy="791147"/>
          </a:xfrm>
        </p:spPr>
        <p:txBody>
          <a:bodyPr/>
          <a:lstStyle/>
          <a:p>
            <a:r>
              <a:rPr lang="ru-RU" dirty="0" smtClean="0"/>
              <a:t>Специализированные </a:t>
            </a:r>
            <a:r>
              <a:rPr lang="ru-RU" dirty="0" err="1" smtClean="0"/>
              <a:t>вьюеры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EDF4-0BA1-46C5-A405-AEF34D15C7B4}" type="slidenum">
              <a:rPr lang="ru-RU" smtClean="0"/>
              <a:t>5</a:t>
            </a:fld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Рабочие лошадки</a:t>
            </a:r>
            <a:endParaRPr lang="ru-RU" dirty="0"/>
          </a:p>
        </p:txBody>
      </p:sp>
      <p:sp>
        <p:nvSpPr>
          <p:cNvPr id="11" name="Текст 1"/>
          <p:cNvSpPr txBox="1">
            <a:spLocks/>
          </p:cNvSpPr>
          <p:nvPr/>
        </p:nvSpPr>
        <p:spPr>
          <a:xfrm>
            <a:off x="1941513" y="13237592"/>
            <a:ext cx="9626710" cy="775271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 marL="0" indent="0" algn="l" defTabSz="182870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Font typeface="Arial" panose="020B0604020202020204" pitchFamily="34" charset="0"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709" rtl="0" eaLnBrk="1" latinLnBrk="0" hangingPunct="1">
              <a:lnSpc>
                <a:spcPts val="6000"/>
              </a:lnSpc>
              <a:spcBef>
                <a:spcPts val="0"/>
              </a:spcBef>
              <a:buClr>
                <a:schemeClr val="tx2"/>
              </a:buClr>
              <a:buSzPct val="130000"/>
              <a:buFontTx/>
              <a:buNone/>
              <a:defRPr sz="4800" kern="1200">
                <a:solidFill>
                  <a:schemeClr val="tx1"/>
                </a:solidFill>
                <a:latin typeface="Yandex Sans Text Regular" pitchFamily="2" charset="-52"/>
                <a:ea typeface="+mn-ea"/>
                <a:cs typeface="+mn-cs"/>
              </a:defRPr>
            </a:lvl2pPr>
            <a:lvl3pPr marL="792000" indent="0" algn="l" defTabSz="1828709" rtl="0" eaLnBrk="1" latinLnBrk="0" hangingPunct="1">
              <a:lnSpc>
                <a:spcPts val="6000"/>
              </a:lnSpc>
              <a:spcBef>
                <a:spcPts val="3000"/>
              </a:spcBef>
              <a:buSzPct val="150000"/>
              <a:buFont typeface="Yandex Sans Text Light" panose="02000000000000000000" pitchFamily="2" charset="-52"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2000" indent="0" algn="l" defTabSz="182870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Font typeface="+mj-lt"/>
              <a:buNone/>
              <a:defRPr sz="4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70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Font typeface="Arial" panose="020B0604020202020204" pitchFamily="34" charset="0"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ipynb</a:t>
            </a:r>
            <a:r>
              <a:rPr lang="en-US" dirty="0" smtClean="0"/>
              <a:t>, Pandas</a:t>
            </a:r>
            <a:r>
              <a:rPr lang="en-US" dirty="0"/>
              <a:t>, </a:t>
            </a:r>
            <a:r>
              <a:rPr lang="en-US" dirty="0" err="1" smtClean="0"/>
              <a:t>Matplotlib</a:t>
            </a:r>
            <a:r>
              <a:rPr lang="en-US" dirty="0"/>
              <a:t>, </a:t>
            </a:r>
            <a:r>
              <a:rPr lang="en-US" dirty="0" err="1" smtClean="0"/>
              <a:t>Plotly</a:t>
            </a:r>
            <a:r>
              <a:rPr lang="en-US" dirty="0" smtClean="0"/>
              <a:t>…</a:t>
            </a:r>
            <a:endParaRPr lang="ru-RU" dirty="0"/>
          </a:p>
        </p:txBody>
      </p:sp>
      <p:sp>
        <p:nvSpPr>
          <p:cNvPr id="12" name="Текст 2"/>
          <p:cNvSpPr txBox="1">
            <a:spLocks/>
          </p:cNvSpPr>
          <p:nvPr/>
        </p:nvSpPr>
        <p:spPr>
          <a:xfrm>
            <a:off x="13330250" y="13221716"/>
            <a:ext cx="9111600" cy="791147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 marL="0" indent="0" algn="l" defTabSz="182870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Font typeface="Arial" panose="020B0604020202020204" pitchFamily="34" charset="0"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828709" rtl="0" eaLnBrk="1" latinLnBrk="0" hangingPunct="1">
              <a:lnSpc>
                <a:spcPts val="6000"/>
              </a:lnSpc>
              <a:spcBef>
                <a:spcPts val="0"/>
              </a:spcBef>
              <a:buClr>
                <a:schemeClr val="tx2"/>
              </a:buClr>
              <a:buSzPct val="130000"/>
              <a:buFontTx/>
              <a:buNone/>
              <a:defRPr sz="4800" kern="1200">
                <a:solidFill>
                  <a:schemeClr val="tx1"/>
                </a:solidFill>
                <a:latin typeface="Yandex Sans Text Regular" pitchFamily="2" charset="-52"/>
                <a:ea typeface="+mn-ea"/>
                <a:cs typeface="+mn-cs"/>
              </a:defRPr>
            </a:lvl2pPr>
            <a:lvl3pPr marL="792000" indent="0" algn="l" defTabSz="1828709" rtl="0" eaLnBrk="1" latinLnBrk="0" hangingPunct="1">
              <a:lnSpc>
                <a:spcPts val="6000"/>
              </a:lnSpc>
              <a:spcBef>
                <a:spcPts val="3000"/>
              </a:spcBef>
              <a:buSzPct val="150000"/>
              <a:buFont typeface="Yandex Sans Text Light" panose="02000000000000000000" pitchFamily="2" charset="-52"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2000" indent="0" algn="l" defTabSz="182870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Font typeface="+mj-lt"/>
              <a:buNone/>
              <a:defRPr sz="4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70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Font typeface="Arial" panose="020B0604020202020204" pitchFamily="34" charset="0"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YT (</a:t>
            </a:r>
            <a:r>
              <a:rPr lang="en-US" dirty="0" smtClean="0"/>
              <a:t>Map</a:t>
            </a:r>
            <a:r>
              <a:rPr lang="en-US" dirty="0"/>
              <a:t>R</a:t>
            </a:r>
            <a:r>
              <a:rPr lang="en-US" dirty="0" smtClean="0"/>
              <a:t>educe</a:t>
            </a:r>
            <a:r>
              <a:rPr lang="en-US" dirty="0"/>
              <a:t>)</a:t>
            </a:r>
            <a:r>
              <a:rPr lang="en-US" dirty="0" smtClean="0"/>
              <a:t>, </a:t>
            </a:r>
            <a:r>
              <a:rPr lang="en-US" dirty="0" smtClean="0"/>
              <a:t>ClickHouse</a:t>
            </a:r>
            <a:endParaRPr lang="ru-RU" dirty="0"/>
          </a:p>
        </p:txBody>
      </p:sp>
      <p:sp>
        <p:nvSpPr>
          <p:cNvPr id="13" name="Рисунок 3"/>
          <p:cNvSpPr txBox="1">
            <a:spLocks/>
          </p:cNvSpPr>
          <p:nvPr/>
        </p:nvSpPr>
        <p:spPr>
          <a:xfrm>
            <a:off x="1941513" y="8929751"/>
            <a:ext cx="9110662" cy="4291965"/>
          </a:xfrm>
          <a:prstGeom prst="rect">
            <a:avLst/>
          </a:prstGeom>
        </p:spPr>
      </p:sp>
      <p:sp>
        <p:nvSpPr>
          <p:cNvPr id="14" name="Рисунок 4"/>
          <p:cNvSpPr txBox="1">
            <a:spLocks/>
          </p:cNvSpPr>
          <p:nvPr/>
        </p:nvSpPr>
        <p:spPr>
          <a:xfrm>
            <a:off x="13324054" y="8929751"/>
            <a:ext cx="9111600" cy="4291965"/>
          </a:xfrm>
          <a:prstGeom prst="rect">
            <a:avLst/>
          </a:prstGeom>
        </p:spPr>
      </p:sp>
      <p:pic>
        <p:nvPicPr>
          <p:cNvPr id="23" name="Рисунок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1513" y="8855329"/>
            <a:ext cx="9110662" cy="4292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4"/>
          <a:srcRect r="1559" b="8813"/>
          <a:stretch/>
        </p:blipFill>
        <p:spPr>
          <a:xfrm>
            <a:off x="13291654" y="8855330"/>
            <a:ext cx="9144000" cy="4292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91654" y="2565210"/>
            <a:ext cx="9144000" cy="4292601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1513" y="2565210"/>
            <a:ext cx="9110662" cy="429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29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EDF4-0BA1-46C5-A405-AEF34D15C7B4}" type="slidenum">
              <a:rPr lang="ru-RU" smtClean="0"/>
              <a:t>6</a:t>
            </a:fld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2"/>
            <a:r>
              <a:rPr lang="ru-RU" dirty="0" smtClean="0"/>
              <a:t>Маленький вопрос</a:t>
            </a:r>
            <a:r>
              <a:rPr lang="en-US" dirty="0" smtClean="0"/>
              <a:t>:</a:t>
            </a:r>
            <a:r>
              <a:rPr lang="ru-RU" dirty="0" smtClean="0"/>
              <a:t> нужно пару цифр, </a:t>
            </a:r>
            <a:br>
              <a:rPr lang="ru-RU" dirty="0" smtClean="0"/>
            </a:br>
            <a:r>
              <a:rPr lang="ru-RU" dirty="0" smtClean="0"/>
              <a:t>просто примерно прикинуть, не </a:t>
            </a:r>
            <a:r>
              <a:rPr lang="ru-RU" dirty="0" smtClean="0"/>
              <a:t>закапываясь</a:t>
            </a:r>
            <a:endParaRPr lang="ru-RU" dirty="0" smtClean="0"/>
          </a:p>
          <a:p>
            <a:pPr lvl="2"/>
            <a:r>
              <a:rPr lang="ru-RU" dirty="0" smtClean="0"/>
              <a:t>Это не совсем то, надо отфильтровать вот это </a:t>
            </a:r>
            <a:br>
              <a:rPr lang="ru-RU" dirty="0" smtClean="0"/>
            </a:br>
            <a:r>
              <a:rPr lang="ru-RU" dirty="0" smtClean="0"/>
              <a:t>и посмотреть в разрезе вон </a:t>
            </a:r>
            <a:r>
              <a:rPr lang="ru-RU" dirty="0" smtClean="0"/>
              <a:t>том</a:t>
            </a:r>
            <a:endParaRPr lang="ru-RU" dirty="0" smtClean="0"/>
          </a:p>
          <a:p>
            <a:pPr lvl="2"/>
            <a:r>
              <a:rPr lang="ru-RU" dirty="0" smtClean="0"/>
              <a:t>А ещё сбить это с известными </a:t>
            </a:r>
            <a:r>
              <a:rPr lang="ru-RU" dirty="0" smtClean="0"/>
              <a:t>метриками</a:t>
            </a:r>
            <a:endParaRPr lang="ru-RU" dirty="0" smtClean="0"/>
          </a:p>
          <a:p>
            <a:pPr lvl="2"/>
            <a:r>
              <a:rPr lang="ru-RU" dirty="0" smtClean="0"/>
              <a:t>И все эти цифры не отвечают на поставленный вопрос,</a:t>
            </a:r>
            <a:br>
              <a:rPr lang="ru-RU" dirty="0" smtClean="0"/>
            </a:br>
            <a:r>
              <a:rPr lang="ru-RU" dirty="0" smtClean="0"/>
              <a:t>нужно найти такую, которая </a:t>
            </a:r>
            <a:r>
              <a:rPr lang="ru-RU" dirty="0" smtClean="0"/>
              <a:t>ответит</a:t>
            </a:r>
            <a:endParaRPr lang="ru-RU" dirty="0"/>
          </a:p>
          <a:p>
            <a:pPr lvl="2"/>
            <a:r>
              <a:rPr lang="ru-RU" dirty="0" smtClean="0"/>
              <a:t>А </a:t>
            </a:r>
            <a:r>
              <a:rPr lang="ru-RU" dirty="0"/>
              <a:t>давайте </a:t>
            </a:r>
            <a:r>
              <a:rPr lang="ru-RU" dirty="0" smtClean="0"/>
              <a:t>теперь копнём </a:t>
            </a:r>
            <a:r>
              <a:rPr lang="ru-RU" dirty="0"/>
              <a:t>ещё сюда и вот </a:t>
            </a:r>
            <a:r>
              <a:rPr lang="ru-RU" dirty="0" smtClean="0"/>
              <a:t>сюда?</a:t>
            </a:r>
          </a:p>
          <a:p>
            <a:pPr lvl="2"/>
            <a:r>
              <a:rPr lang="ru-RU" dirty="0" smtClean="0"/>
              <a:t>А лучше просто сразу </a:t>
            </a:r>
            <a:r>
              <a:rPr lang="ru-RU" dirty="0"/>
              <a:t>всё посмотрим и всё </a:t>
            </a:r>
            <a:r>
              <a:rPr lang="ru-RU" dirty="0" smtClean="0"/>
              <a:t>поймём?</a:t>
            </a:r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5 минут превращаются в полгода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9533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EDF4-0BA1-46C5-A405-AEF34D15C7B4}" type="slidenum">
              <a:rPr lang="ru-RU" smtClean="0"/>
              <a:t>7</a:t>
            </a:fld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1174751" y="3401999"/>
            <a:ext cx="19370674" cy="11836414"/>
          </a:xfrm>
        </p:spPr>
        <p:txBody>
          <a:bodyPr/>
          <a:lstStyle/>
          <a:p>
            <a:pPr lvl="1"/>
            <a:r>
              <a:rPr lang="ru-RU" dirty="0" smtClean="0"/>
              <a:t>Гибкость </a:t>
            </a:r>
          </a:p>
          <a:p>
            <a:pPr lvl="2"/>
            <a:r>
              <a:rPr lang="ru-RU" dirty="0" smtClean="0"/>
              <a:t>отвечать на достаточно </a:t>
            </a:r>
            <a:r>
              <a:rPr lang="ru-RU" dirty="0"/>
              <a:t>разные </a:t>
            </a:r>
            <a:r>
              <a:rPr lang="ru-RU" dirty="0" smtClean="0"/>
              <a:t>вопросы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 smtClean="0"/>
          </a:p>
          <a:p>
            <a:pPr lvl="1"/>
            <a:r>
              <a:rPr lang="ru-RU" dirty="0" smtClean="0"/>
              <a:t>Визуальность </a:t>
            </a:r>
          </a:p>
          <a:p>
            <a:pPr lvl="2"/>
            <a:r>
              <a:rPr lang="ru-RU" dirty="0" smtClean="0"/>
              <a:t>иметь интуитивный интерфейс</a:t>
            </a:r>
          </a:p>
          <a:p>
            <a:pPr lvl="2"/>
            <a:r>
              <a:rPr lang="ru-RU" dirty="0" smtClean="0"/>
              <a:t>давать готовые к применению графики</a:t>
            </a:r>
            <a:br>
              <a:rPr lang="ru-RU" dirty="0" smtClean="0"/>
            </a:br>
            <a:endParaRPr lang="ru-RU" dirty="0" smtClean="0"/>
          </a:p>
          <a:p>
            <a:pPr lvl="1"/>
            <a:r>
              <a:rPr lang="ru-RU" dirty="0" smtClean="0"/>
              <a:t>Доступность</a:t>
            </a:r>
          </a:p>
          <a:p>
            <a:pPr lvl="2"/>
            <a:r>
              <a:rPr lang="ru-RU" dirty="0" smtClean="0"/>
              <a:t>не требовать </a:t>
            </a:r>
            <a:r>
              <a:rPr lang="ru-RU" dirty="0" err="1" smtClean="0"/>
              <a:t>разработческой</a:t>
            </a:r>
            <a:r>
              <a:rPr lang="ru-RU" dirty="0" smtClean="0"/>
              <a:t> </a:t>
            </a:r>
            <a:r>
              <a:rPr lang="ru-RU" dirty="0" smtClean="0"/>
              <a:t>квалификации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 smtClean="0"/>
          </a:p>
          <a:p>
            <a:pPr lvl="1"/>
            <a:r>
              <a:rPr lang="ru-RU" dirty="0" err="1" smtClean="0"/>
              <a:t>Интерактивость</a:t>
            </a:r>
            <a:r>
              <a:rPr lang="ru-RU" dirty="0" smtClean="0"/>
              <a:t> </a:t>
            </a:r>
          </a:p>
          <a:p>
            <a:pPr lvl="2"/>
            <a:r>
              <a:rPr lang="ru-RU" dirty="0" smtClean="0"/>
              <a:t>быстро обновлять картинку в ответ на действия </a:t>
            </a:r>
            <a:r>
              <a:rPr lang="ru-RU" dirty="0" smtClean="0"/>
              <a:t>пользователя</a:t>
            </a:r>
            <a:endParaRPr lang="ru-RU" dirty="0" smtClean="0"/>
          </a:p>
          <a:p>
            <a:pPr lvl="2"/>
            <a:r>
              <a:rPr lang="ru-RU" dirty="0" smtClean="0"/>
              <a:t>успевать пройти </a:t>
            </a:r>
            <a:r>
              <a:rPr lang="en-US" dirty="0" smtClean="0"/>
              <a:t>N</a:t>
            </a:r>
            <a:r>
              <a:rPr lang="ru-RU" dirty="0" smtClean="0"/>
              <a:t> итераций для нахождения лучшего </a:t>
            </a:r>
            <a:r>
              <a:rPr lang="ru-RU" dirty="0" smtClean="0"/>
              <a:t>ответа</a:t>
            </a:r>
            <a:endParaRPr lang="ru-RU" dirty="0" smtClean="0"/>
          </a:p>
          <a:p>
            <a:pPr lvl="2"/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Требования к инструменту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1408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EDF4-0BA1-46C5-A405-AEF34D15C7B4}" type="slidenum">
              <a:rPr lang="ru-RU" smtClean="0"/>
              <a:t>8</a:t>
            </a:fld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endParaRPr lang="ru-RU" dirty="0" smtClean="0"/>
          </a:p>
          <a:p>
            <a:pPr lvl="1"/>
            <a:endParaRPr lang="ru-RU" dirty="0"/>
          </a:p>
          <a:p>
            <a:pPr lvl="1"/>
            <a:r>
              <a:rPr lang="ru-RU" dirty="0" smtClean="0"/>
              <a:t>маркетологов</a:t>
            </a:r>
          </a:p>
          <a:p>
            <a:pPr lvl="2"/>
            <a:r>
              <a:rPr lang="ru-RU" dirty="0" smtClean="0"/>
              <a:t>сегментация</a:t>
            </a:r>
            <a:endParaRPr lang="ru-RU" dirty="0" smtClean="0"/>
          </a:p>
          <a:p>
            <a:pPr lvl="2"/>
            <a:r>
              <a:rPr lang="ru-RU" dirty="0" smtClean="0"/>
              <a:t>выгрузки</a:t>
            </a:r>
            <a:endParaRPr lang="ru-RU" dirty="0" smtClean="0"/>
          </a:p>
          <a:p>
            <a:pPr lvl="2"/>
            <a:r>
              <a:rPr lang="ru-RU" dirty="0" err="1" smtClean="0"/>
              <a:t>кастомные</a:t>
            </a:r>
            <a:r>
              <a:rPr lang="ru-RU" dirty="0" smtClean="0"/>
              <a:t> </a:t>
            </a:r>
            <a:r>
              <a:rPr lang="ru-RU" dirty="0" err="1" smtClean="0"/>
              <a:t>деши</a:t>
            </a:r>
            <a:endParaRPr lang="ru-RU" dirty="0" smtClean="0"/>
          </a:p>
          <a:p>
            <a:pPr lvl="2"/>
            <a:endParaRPr lang="ru-RU" dirty="0" smtClean="0"/>
          </a:p>
          <a:p>
            <a:pPr lvl="1"/>
            <a:r>
              <a:rPr lang="ru-RU" dirty="0" smtClean="0"/>
              <a:t>аналитиков</a:t>
            </a:r>
          </a:p>
          <a:p>
            <a:pPr lvl="2"/>
            <a:r>
              <a:rPr lang="ru-RU" dirty="0"/>
              <a:t>быстрая </a:t>
            </a:r>
            <a:r>
              <a:rPr lang="ru-RU" dirty="0" smtClean="0"/>
              <a:t>визуализация </a:t>
            </a:r>
            <a:br>
              <a:rPr lang="ru-RU" dirty="0" smtClean="0"/>
            </a:br>
            <a:r>
              <a:rPr lang="ru-RU" dirty="0" smtClean="0"/>
              <a:t>(попробовать </a:t>
            </a:r>
            <a:r>
              <a:rPr lang="ru-RU" dirty="0"/>
              <a:t>много срезов и способов отображения,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чтобы </a:t>
            </a:r>
            <a:r>
              <a:rPr lang="ru-RU" dirty="0"/>
              <a:t>найти </a:t>
            </a:r>
            <a:r>
              <a:rPr lang="ru-RU" dirty="0" smtClean="0"/>
              <a:t>отвечающий на задачу</a:t>
            </a:r>
            <a:r>
              <a:rPr lang="ru-RU" dirty="0" smtClean="0"/>
              <a:t>)</a:t>
            </a:r>
            <a:endParaRPr lang="ru-RU" dirty="0" smtClean="0"/>
          </a:p>
          <a:p>
            <a:pPr lvl="2"/>
            <a:r>
              <a:rPr lang="ru-RU" dirty="0"/>
              <a:t>итеративный поиск сигнала по срезам </a:t>
            </a:r>
            <a:br>
              <a:rPr lang="ru-RU" dirty="0"/>
            </a:br>
            <a:r>
              <a:rPr lang="ru-RU" dirty="0"/>
              <a:t>(исследования, расследования</a:t>
            </a:r>
            <a:r>
              <a:rPr lang="ru-RU" dirty="0" smtClean="0"/>
              <a:t>)</a:t>
            </a:r>
            <a:endParaRPr lang="ru-RU" dirty="0"/>
          </a:p>
          <a:p>
            <a:pPr lvl="2"/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кейсов для </a:t>
            </a:r>
            <a:r>
              <a:rPr lang="en-US" dirty="0" smtClean="0"/>
              <a:t>BI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537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Как это работает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BI Tableau over </a:t>
            </a:r>
            <a:r>
              <a:rPr lang="en-US" dirty="0" smtClean="0"/>
              <a:t>ClickHouse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452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Yandex color">
      <a:dk1>
        <a:sysClr val="windowText" lastClr="000000"/>
      </a:dk1>
      <a:lt1>
        <a:sysClr val="window" lastClr="FFFFFF"/>
      </a:lt1>
      <a:dk2>
        <a:srgbClr val="FFCC00"/>
      </a:dk2>
      <a:lt2>
        <a:srgbClr val="FF0000"/>
      </a:lt2>
      <a:accent1>
        <a:srgbClr val="3878BE"/>
      </a:accent1>
      <a:accent2>
        <a:srgbClr val="8FD541"/>
      </a:accent2>
      <a:accent3>
        <a:srgbClr val="72C3E0"/>
      </a:accent3>
      <a:accent4>
        <a:srgbClr val="FC6867"/>
      </a:accent4>
      <a:accent5>
        <a:srgbClr val="9E64A9"/>
      </a:accent5>
      <a:accent6>
        <a:srgbClr val="70AD47"/>
      </a:accent6>
      <a:hlink>
        <a:srgbClr val="000000"/>
      </a:hlink>
      <a:folHlink>
        <a:srgbClr val="000000"/>
      </a:folHlink>
    </a:clrScheme>
    <a:fontScheme name="Yandex">
      <a:majorFont>
        <a:latin typeface="Yandex Sans Text Regular"/>
        <a:ea typeface=""/>
        <a:cs typeface=""/>
      </a:majorFont>
      <a:minorFont>
        <a:latin typeface="Yandex Sans Text Light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25319</TotalTime>
  <Words>745</Words>
  <Application>Microsoft Office PowerPoint</Application>
  <PresentationFormat>Произвольный</PresentationFormat>
  <Paragraphs>238</Paragraphs>
  <Slides>35</Slides>
  <Notes>22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43" baseType="lpstr">
      <vt:lpstr>Arial</vt:lpstr>
      <vt:lpstr>Calibri</vt:lpstr>
      <vt:lpstr>Impact</vt:lpstr>
      <vt:lpstr>Yandex Sans Text Light</vt:lpstr>
      <vt:lpstr>Yandex Sans Text PF Thin</vt:lpstr>
      <vt:lpstr>Yandex Sans Text Regular</vt:lpstr>
      <vt:lpstr>Yandex Sans Text Thin</vt:lpstr>
      <vt:lpstr>Тема Office</vt:lpstr>
      <vt:lpstr>Презентация PowerPoint</vt:lpstr>
      <vt:lpstr>To BI or not to BI?  Пробуем BI Tableau over ClickHouse</vt:lpstr>
      <vt:lpstr>Ликбез: Что такое BI</vt:lpstr>
      <vt:lpstr>Цель</vt:lpstr>
      <vt:lpstr>Рабочие лошадки</vt:lpstr>
      <vt:lpstr>Как 5 минут превращаются в полгода</vt:lpstr>
      <vt:lpstr>Требования к инструменту</vt:lpstr>
      <vt:lpstr>Примеры кейсов для BI</vt:lpstr>
      <vt:lpstr>Как это работает</vt:lpstr>
      <vt:lpstr>Как это работает</vt:lpstr>
      <vt:lpstr>Как это пока не работает</vt:lpstr>
      <vt:lpstr>Как это выглядит</vt:lpstr>
      <vt:lpstr>Как это выглядит</vt:lpstr>
      <vt:lpstr>Как начать пользоваться</vt:lpstr>
      <vt:lpstr>Пример датасета</vt:lpstr>
      <vt:lpstr>Ставим ODBC-драйвер Clickhouse</vt:lpstr>
      <vt:lpstr>Создаём источник данных ODBC</vt:lpstr>
      <vt:lpstr>Подключаем БД в интерфейсе Tableau</vt:lpstr>
      <vt:lpstr>Выбираем таблицу</vt:lpstr>
      <vt:lpstr>Создаём первую диаграмму</vt:lpstr>
      <vt:lpstr>Распределение записей по некоторому полю</vt:lpstr>
      <vt:lpstr>Добавляем больше измерений</vt:lpstr>
      <vt:lpstr>Перетаскиваем поле в цвет</vt:lpstr>
      <vt:lpstr>Добавляем доли</vt:lpstr>
      <vt:lpstr>Настраиваем подписи</vt:lpstr>
      <vt:lpstr>Пробуем добавить ось времени</vt:lpstr>
      <vt:lpstr>Легко обходим ошибку</vt:lpstr>
      <vt:lpstr>Получили временной ряд</vt:lpstr>
      <vt:lpstr>Разобьём по интересующему срезу</vt:lpstr>
      <vt:lpstr>Добавим фильтр</vt:lpstr>
      <vt:lpstr>Объединяем в дешборд</vt:lpstr>
      <vt:lpstr>Альтернативы </vt:lpstr>
      <vt:lpstr>Другие BI, другие DB</vt:lpstr>
      <vt:lpstr>BIs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presentation</dc:creator>
  <cp:lastModifiedBy>Artem Zauzolkov</cp:lastModifiedBy>
  <cp:revision>622</cp:revision>
  <cp:lastPrinted>2017-03-03T08:52:38Z</cp:lastPrinted>
  <dcterms:created xsi:type="dcterms:W3CDTF">2017-01-17T08:08:01Z</dcterms:created>
  <dcterms:modified xsi:type="dcterms:W3CDTF">2017-12-11T17:20:16Z</dcterms:modified>
</cp:coreProperties>
</file>