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67" r:id="rId4"/>
    <p:sldId id="268" r:id="rId5"/>
    <p:sldId id="260" r:id="rId6"/>
    <p:sldId id="269" r:id="rId7"/>
    <p:sldId id="261" r:id="rId8"/>
    <p:sldId id="270" r:id="rId9"/>
    <p:sldId id="271" r:id="rId10"/>
    <p:sldId id="264" r:id="rId11"/>
    <p:sldId id="277" r:id="rId12"/>
    <p:sldId id="278" r:id="rId13"/>
    <p:sldId id="279" r:id="rId14"/>
    <p:sldId id="280" r:id="rId15"/>
    <p:sldId id="272" r:id="rId16"/>
    <p:sldId id="265" r:id="rId17"/>
    <p:sldId id="266" r:id="rId18"/>
    <p:sldId id="273" r:id="rId19"/>
    <p:sldId id="274" r:id="rId20"/>
    <p:sldId id="275" r:id="rId21"/>
    <p:sldId id="276" r:id="rId22"/>
    <p:sldId id="259" r:id="rId23"/>
  </p:sldIdLst>
  <p:sldSz cx="12192000" cy="6858000"/>
  <p:notesSz cx="6858000" cy="9144000"/>
  <p:embeddedFontLst>
    <p:embeddedFont>
      <p:font typeface="나눔고딕" panose="020D0604000000000000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소연" initials="신" lastIdx="1" clrIdx="0">
    <p:extLst>
      <p:ext uri="{19B8F6BF-5375-455C-9EA6-DF929625EA0E}">
        <p15:presenceInfo xmlns:p15="http://schemas.microsoft.com/office/powerpoint/2012/main" userId="신소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83EAC26-788A-4A28-A240-5FF471F06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15878D-9988-4C64-B0C4-A8A8FD40C8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6DBE2-2554-4BE4-B98E-3000F8A2F3DD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0BEA98-4650-4581-801B-BB91B8112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448203-3A6B-42C5-B271-9113EB4377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BB069-6EE2-4B3C-8D4C-03CC817CF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98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9EACC-9161-454D-8273-DD5F63629B2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B23B8-DD03-4324-84DF-F2D3B2CE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5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75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73510ef5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7a73510e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72E2B-18CC-47DA-B273-08A8D381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10F98-91DB-4370-8AEA-136B12AF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FB6BB-AA3F-4037-8817-FE24D85C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D495-BEBF-403B-8DDA-E4041E893E7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BA00D-7481-4DB7-A6C8-EB3CD43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B3C3F-FF33-49DA-A581-2F1FDDA4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3ADE-42B6-465B-B46D-19B11FA4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1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286AB-BCC1-4914-9518-0D227E8B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53275D-8704-4FA1-83A2-A18701D6E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F91F0-1083-4A8C-B9D4-C0AED527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D495-BEBF-403B-8DDA-E4041E893E7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28F60-58D9-44B6-8C64-E15BFC4F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4746C-7332-474A-80AB-49B894B4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3ADE-42B6-465B-B46D-19B11FA4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0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20867C-4C5E-480A-8145-AFE6B2ED5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B6E76-B7D0-4D07-A9CD-B73A37D05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65248-A0BA-4151-A861-CC2040CE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D495-BEBF-403B-8DDA-E4041E893E7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58A67-DD31-4C30-AF5F-28E3DD58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03A97-5A7C-41A3-9F05-5271749F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3ADE-42B6-465B-B46D-19B11FA4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5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81000" y="336863"/>
            <a:ext cx="11430002" cy="801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381000" y="62666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9067802" y="62666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208454" y="1281114"/>
            <a:ext cx="1068814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046720" y="1370713"/>
            <a:ext cx="3764279" cy="480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>
            <a:spLocks noGrp="1"/>
          </p:cNvSpPr>
          <p:nvPr>
            <p:ph type="pic" idx="2"/>
          </p:nvPr>
        </p:nvSpPr>
        <p:spPr>
          <a:xfrm>
            <a:off x="381000" y="1370013"/>
            <a:ext cx="7540625" cy="480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2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56BEE-B55A-474A-AF9A-FBB1E144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36863"/>
            <a:ext cx="11430002" cy="801981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CEE89-0B3D-433A-AD57-2F18D15F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266656"/>
            <a:ext cx="2743200" cy="365125"/>
          </a:xfrm>
        </p:spPr>
        <p:txBody>
          <a:bodyPr/>
          <a:lstStyle/>
          <a:p>
            <a:fld id="{3689D495-BEBF-403B-8DDA-E4041E893E7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BDF72-6B07-4CE0-9D52-849E762D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2" y="6266655"/>
            <a:ext cx="2743200" cy="365125"/>
          </a:xfrm>
        </p:spPr>
        <p:txBody>
          <a:bodyPr/>
          <a:lstStyle/>
          <a:p>
            <a:fld id="{18683ADE-42B6-465B-B46D-19B11FA4930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B23FEF-02A3-4F0D-AB32-523354DF590A}"/>
              </a:ext>
            </a:extLst>
          </p:cNvPr>
          <p:cNvCxnSpPr/>
          <p:nvPr userDrawn="1"/>
        </p:nvCxnSpPr>
        <p:spPr>
          <a:xfrm>
            <a:off x="208454" y="1281114"/>
            <a:ext cx="106881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78BF1DF-6C17-47E3-B799-FC5D20D815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46720" y="1370713"/>
            <a:ext cx="3764279" cy="480624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45274B36-9957-4658-AB88-C04A35584A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1000" y="1370013"/>
            <a:ext cx="7540625" cy="48069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9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5F5A2-7E90-4297-9249-A2B72B1B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0FFA9-2C98-4A0F-846D-9CAF218D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F678F-3FC9-4F66-B927-3BCA92BD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CCEA2-ACB1-44CB-83E4-142F4D7B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2C58C-3CC5-4CAB-9A24-85449854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3ADE-42B6-465B-B46D-19B11FA493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2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C9B79-FA31-4F1C-B513-D66B053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F958E-17AB-42C0-8492-508C3BFE3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7D637-314F-4FD9-8368-E5B4038EA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CB163-D46D-44B0-B39A-DDB87D18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D495-BEBF-403B-8DDA-E4041E893E7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C2057-483B-459D-A6E9-12D82545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CB880-680E-493B-9622-EBE90CF6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3ADE-42B6-465B-B46D-19B11FA4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38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BEA4F-1DE2-4DE4-BF23-0A65513E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81F13-356C-449A-8BB3-E66EC48B6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79DCD-568A-4539-ADAD-46437956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C6DDDA-973D-4771-BAFC-FF993859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351E4-22C8-4CA8-9C47-F71A93243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B00834-9E69-4925-9C0F-E4BBA1D1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D495-BEBF-403B-8DDA-E4041E893E7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4BF9BA-D8EE-4E88-8DCE-9BBCD4A7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B6E38B-C1E7-4B21-8FE4-239FC529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3ADE-42B6-465B-B46D-19B11FA4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9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840C-2E7C-47A1-A803-824DDEAC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A6B1A4-6F49-4675-AFF8-ED01A4A6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D495-BEBF-403B-8DDA-E4041E893E7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C0C85-833C-4AA9-83DE-B390D807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366A-18F9-4912-A15A-DAB2C85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3ADE-42B6-465B-B46D-19B11FA4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9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F8CEC-7913-4091-B3C8-93CF7846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D495-BEBF-403B-8DDA-E4041E893E7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65D64C-DE7C-49E2-A0BE-246208A6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3E7B5-3B42-48C3-9492-B967BA47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3ADE-42B6-465B-B46D-19B11FA4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5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8C2B1-574F-4B4B-BC07-F6837EE4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F21A8-ED8D-4F3B-96A5-9D771BEE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9D51-02C3-4687-B961-01A11C09F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5E41D-599A-4403-AF9E-EE7A28A1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D495-BEBF-403B-8DDA-E4041E893E7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8A8BD-8719-467E-BCF0-DF701946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EDD6B-7DC0-4CBB-8BE6-ECFCFA1E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3ADE-42B6-465B-B46D-19B11FA4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21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54BA-5966-4B89-8D63-42520E13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599A03-2BDB-4ADA-BACA-23C68CC0F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6F098-2316-4F6D-BF64-7CE54169E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42EEC-3C38-4A78-A2DC-5F60E4A8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D495-BEBF-403B-8DDA-E4041E893E7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4EB32-28FD-4DFF-941F-03B5B0DB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6FF2A-BA0E-4754-B7E0-556855E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3ADE-42B6-465B-B46D-19B11FA4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7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6E911D-626F-4EB9-A245-96175F98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4E398-CA07-4F9D-A7B9-0AD0A183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2A8DF-A205-459F-A458-1597A8C9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D495-BEBF-403B-8DDA-E4041E893E7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DCB9B-863A-4434-A036-703280BBA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FDD2C-DE1A-4457-AD07-B300072E3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3ADE-42B6-465B-B46D-19B11FA4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3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15780-52CC-4DE0-95BD-C4C91C7BC7D7}"/>
              </a:ext>
            </a:extLst>
          </p:cNvPr>
          <p:cNvSpPr txBox="1"/>
          <p:nvPr/>
        </p:nvSpPr>
        <p:spPr>
          <a:xfrm>
            <a:off x="956343" y="3531764"/>
            <a:ext cx="94040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TEAM4  </a:t>
            </a:r>
          </a:p>
          <a:p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베스킨라빈스 </a:t>
            </a:r>
            <a:endParaRPr lang="en-US" altLang="ko-KR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121C6-D681-4D24-97E8-23C54153DAA9}"/>
              </a:ext>
            </a:extLst>
          </p:cNvPr>
          <p:cNvSpPr txBox="1"/>
          <p:nvPr/>
        </p:nvSpPr>
        <p:spPr>
          <a:xfrm>
            <a:off x="8858774" y="4809037"/>
            <a:ext cx="2720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신소연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박상인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오휘석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김상영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8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01906-66A9-4C90-A59C-5F264692E5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 </a:t>
            </a:r>
            <a:r>
              <a:rPr lang="en-US" altLang="ko-KR" dirty="0" err="1"/>
              <a:t>MdiChild</a:t>
            </a:r>
            <a:r>
              <a:rPr lang="ko-KR" altLang="en-US" dirty="0"/>
              <a:t>가 들어갈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부분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Main </a:t>
            </a:r>
            <a:r>
              <a:rPr lang="ko-KR" altLang="en-US" dirty="0"/>
              <a:t>메뉴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6C1EF13F-2007-4A31-9121-BEB2D531CC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 r="-80" b="12642"/>
          <a:stretch/>
        </p:blipFill>
        <p:spPr>
          <a:xfrm>
            <a:off x="381000" y="1370013"/>
            <a:ext cx="7540625" cy="4806950"/>
          </a:xfr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EC98EB14-7166-497D-AB48-5FBBE54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AdminForm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0B446-0703-46A1-A65C-9514420B39CF}"/>
              </a:ext>
            </a:extLst>
          </p:cNvPr>
          <p:cNvSpPr txBox="1"/>
          <p:nvPr/>
        </p:nvSpPr>
        <p:spPr>
          <a:xfrm>
            <a:off x="381000" y="17732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6ABB7-6C1A-4FE9-B18B-82922773629A}"/>
              </a:ext>
            </a:extLst>
          </p:cNvPr>
          <p:cNvSpPr/>
          <p:nvPr/>
        </p:nvSpPr>
        <p:spPr>
          <a:xfrm>
            <a:off x="381000" y="1579418"/>
            <a:ext cx="2075873" cy="1938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D3ADB8-7195-4137-9B6F-CE33E5C397A8}"/>
              </a:ext>
            </a:extLst>
          </p:cNvPr>
          <p:cNvSpPr/>
          <p:nvPr/>
        </p:nvSpPr>
        <p:spPr>
          <a:xfrm>
            <a:off x="381000" y="1773290"/>
            <a:ext cx="7540625" cy="44036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E04A54-67A1-4DD7-B560-41AF50B0015E}"/>
              </a:ext>
            </a:extLst>
          </p:cNvPr>
          <p:cNvSpPr txBox="1"/>
          <p:nvPr/>
        </p:nvSpPr>
        <p:spPr>
          <a:xfrm>
            <a:off x="2463800" y="13869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0138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F1E12-B897-4D5E-A173-29E480BE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AdminForm</a:t>
            </a:r>
            <a:r>
              <a:rPr lang="en-US" altLang="ko-KR" b="1" dirty="0"/>
              <a:t> - BOM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01906-66A9-4C90-A59C-5F264692E5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46720" y="1412658"/>
            <a:ext cx="3764279" cy="4082131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ko-KR" sz="2000" dirty="0"/>
              <a:t>1.</a:t>
            </a:r>
            <a:r>
              <a:rPr lang="ko-KR" altLang="en-US" sz="2000" dirty="0"/>
              <a:t>전체 품목들의 내용을 그리드 뷰에 보여준다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완제품 품목의 내용을 </a:t>
            </a:r>
            <a:r>
              <a:rPr lang="ko-KR" altLang="en-US" sz="2000" dirty="0" err="1"/>
              <a:t>그리드뷰에</a:t>
            </a:r>
            <a:r>
              <a:rPr lang="ko-KR" altLang="en-US" sz="2000" dirty="0"/>
              <a:t> 보여준다</a:t>
            </a:r>
            <a:r>
              <a:rPr lang="en-US" altLang="ko-KR" sz="2000" dirty="0"/>
              <a:t>.</a:t>
            </a:r>
          </a:p>
          <a:p>
            <a:pPr marL="0" indent="0" fontAlgn="base">
              <a:buNone/>
            </a:pPr>
            <a:br>
              <a:rPr lang="ko-KR" altLang="en-US" sz="2000" dirty="0"/>
            </a:br>
            <a:r>
              <a:rPr lang="en-US" altLang="ko-KR" sz="2000" dirty="0"/>
              <a:t>3.</a:t>
            </a:r>
            <a:r>
              <a:rPr lang="ko-KR" altLang="en-US" sz="2000" dirty="0"/>
              <a:t>반제품 품목의 내용을 그리드 뷰에 보여준다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br>
              <a:rPr lang="ko-KR" altLang="en-US" sz="2000" dirty="0"/>
            </a:br>
            <a:r>
              <a:rPr lang="en-US" altLang="ko-KR" sz="2000" dirty="0"/>
              <a:t>4.</a:t>
            </a:r>
            <a:r>
              <a:rPr lang="ko-KR" altLang="en-US" sz="2000" dirty="0"/>
              <a:t>재료 품목의 내용을 그리드 뷰에 보여준다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7FBB1944-EFC0-4F85-920C-E2AC718E55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" b="4946"/>
          <a:stretch>
            <a:fillRect/>
          </a:stretch>
        </p:blipFill>
        <p:spPr/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A49EAD-90DB-4D40-95DB-84108964A075}"/>
              </a:ext>
            </a:extLst>
          </p:cNvPr>
          <p:cNvSpPr/>
          <p:nvPr/>
        </p:nvSpPr>
        <p:spPr>
          <a:xfrm>
            <a:off x="454089" y="1962415"/>
            <a:ext cx="367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7787A8-B634-448B-B9D2-484EF2FE8377}"/>
              </a:ext>
            </a:extLst>
          </p:cNvPr>
          <p:cNvSpPr/>
          <p:nvPr/>
        </p:nvSpPr>
        <p:spPr>
          <a:xfrm>
            <a:off x="454089" y="2270192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4C491B-353B-4874-A993-30E94D1B82DF}"/>
              </a:ext>
            </a:extLst>
          </p:cNvPr>
          <p:cNvSpPr/>
          <p:nvPr/>
        </p:nvSpPr>
        <p:spPr>
          <a:xfrm>
            <a:off x="454089" y="2630563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FE0AFB-A2B5-4242-9DCF-C92833DF1283}"/>
              </a:ext>
            </a:extLst>
          </p:cNvPr>
          <p:cNvSpPr/>
          <p:nvPr/>
        </p:nvSpPr>
        <p:spPr>
          <a:xfrm>
            <a:off x="454089" y="2950712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82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개체 틀 37" descr="모니터, 스크린샷, 화면, 실내이(가) 표시된 사진&#10;&#10;자동 생성된 설명">
            <a:extLst>
              <a:ext uri="{FF2B5EF4-FFF2-40B4-BE49-F238E27FC236}">
                <a16:creationId xmlns:a16="http://schemas.microsoft.com/office/drawing/2014/main" id="{B1D55840-6D24-4716-B01C-0CBC437ADD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7" b="10867"/>
          <a:stretch>
            <a:fillRect/>
          </a:stretch>
        </p:blipFill>
        <p:spPr>
          <a:xfrm>
            <a:off x="308597" y="1510765"/>
            <a:ext cx="7319821" cy="466619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A477C4-990B-48B6-A361-117F6AB5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AdminForm</a:t>
            </a:r>
            <a:r>
              <a:rPr lang="en-US" altLang="ko-KR" b="1" dirty="0"/>
              <a:t> - BOM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8C115-5D8A-4D7D-A266-D05381E8E1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1.</a:t>
            </a:r>
            <a:r>
              <a:rPr lang="ko-KR" altLang="en-US" sz="2000" dirty="0"/>
              <a:t>모품목을 찾아 적용하면 </a:t>
            </a:r>
            <a:r>
              <a:rPr lang="en-US" altLang="ko-KR" sz="2000" dirty="0"/>
              <a:t>3</a:t>
            </a:r>
            <a:r>
              <a:rPr lang="ko-KR" altLang="en-US" sz="2000" dirty="0"/>
              <a:t>번 </a:t>
            </a:r>
            <a:r>
              <a:rPr lang="ko-KR" altLang="en-US" sz="2000" dirty="0" err="1"/>
              <a:t>트리뷰에</a:t>
            </a:r>
            <a:r>
              <a:rPr lang="ko-KR" altLang="en-US" sz="2000" dirty="0"/>
              <a:t> 등록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자품목을 찾아 적용하면 모품목의 자식으로 </a:t>
            </a:r>
            <a:r>
              <a:rPr lang="ko-KR" altLang="en-US" sz="2000" dirty="0" err="1"/>
              <a:t>트리뷰에</a:t>
            </a:r>
            <a:r>
              <a:rPr lang="ko-KR" altLang="en-US" sz="2000" dirty="0"/>
              <a:t> 등록 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3.BOM</a:t>
            </a:r>
            <a:r>
              <a:rPr lang="ko-KR" altLang="en-US" sz="2000" dirty="0"/>
              <a:t>목록 구성을 보여주는 </a:t>
            </a:r>
            <a:r>
              <a:rPr lang="ko-KR" altLang="en-US" sz="2000" dirty="0" err="1"/>
              <a:t>트리뷰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</a:t>
            </a:r>
            <a:r>
              <a:rPr lang="ko-KR" altLang="en-US" sz="2000" dirty="0"/>
              <a:t>모품목과 </a:t>
            </a:r>
            <a:r>
              <a:rPr lang="ko-KR" altLang="en-US" sz="2000" dirty="0" err="1"/>
              <a:t>자품목</a:t>
            </a:r>
            <a:r>
              <a:rPr lang="ko-KR" altLang="en-US" sz="2000" dirty="0"/>
              <a:t> 찾기 버튼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목록들을 보여주는 그리드 뷰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5.</a:t>
            </a:r>
            <a:r>
              <a:rPr lang="ko-KR" altLang="en-US" sz="2000" dirty="0"/>
              <a:t>최종 목록을 등록 하거나 취소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C1805F-7911-4E1A-9985-0727E39FF9F3}"/>
              </a:ext>
            </a:extLst>
          </p:cNvPr>
          <p:cNvSpPr/>
          <p:nvPr/>
        </p:nvSpPr>
        <p:spPr>
          <a:xfrm>
            <a:off x="996433" y="1511402"/>
            <a:ext cx="367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953C69-800F-41B7-BF3B-AFE7081DD8D4}"/>
              </a:ext>
            </a:extLst>
          </p:cNvPr>
          <p:cNvSpPr/>
          <p:nvPr/>
        </p:nvSpPr>
        <p:spPr>
          <a:xfrm>
            <a:off x="979359" y="2545982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2AB603-EDA3-4E76-8339-AC3ECF6A41A1}"/>
              </a:ext>
            </a:extLst>
          </p:cNvPr>
          <p:cNvSpPr/>
          <p:nvPr/>
        </p:nvSpPr>
        <p:spPr>
          <a:xfrm>
            <a:off x="4091933" y="1665291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3CE285-9285-4B2B-A365-4FCCEDA75170}"/>
              </a:ext>
            </a:extLst>
          </p:cNvPr>
          <p:cNvSpPr/>
          <p:nvPr/>
        </p:nvSpPr>
        <p:spPr>
          <a:xfrm>
            <a:off x="696963" y="3843861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83748A-0981-4471-ACCB-D2EAB8C727BB}"/>
              </a:ext>
            </a:extLst>
          </p:cNvPr>
          <p:cNvSpPr/>
          <p:nvPr/>
        </p:nvSpPr>
        <p:spPr>
          <a:xfrm>
            <a:off x="721157" y="1585519"/>
            <a:ext cx="3370776" cy="1040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F6808BE-EEB8-49D9-B9B4-7D1147D602EF}"/>
              </a:ext>
            </a:extLst>
          </p:cNvPr>
          <p:cNvSpPr/>
          <p:nvPr/>
        </p:nvSpPr>
        <p:spPr>
          <a:xfrm>
            <a:off x="721157" y="2625754"/>
            <a:ext cx="3370776" cy="1188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0952AC-119D-4AE4-9638-E411F116B836}"/>
              </a:ext>
            </a:extLst>
          </p:cNvPr>
          <p:cNvSpPr/>
          <p:nvPr/>
        </p:nvSpPr>
        <p:spPr>
          <a:xfrm flipH="1">
            <a:off x="4152550" y="1665292"/>
            <a:ext cx="2449584" cy="2178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29CFC2-3859-4D19-AC7D-FFA9947F034C}"/>
              </a:ext>
            </a:extLst>
          </p:cNvPr>
          <p:cNvSpPr/>
          <p:nvPr/>
        </p:nvSpPr>
        <p:spPr>
          <a:xfrm flipH="1" flipV="1">
            <a:off x="721156" y="3814220"/>
            <a:ext cx="5880978" cy="1848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1585A1-3D33-4B99-9772-E05272E91503}"/>
              </a:ext>
            </a:extLst>
          </p:cNvPr>
          <p:cNvSpPr/>
          <p:nvPr/>
        </p:nvSpPr>
        <p:spPr>
          <a:xfrm>
            <a:off x="5580754" y="5726709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463F06-20EA-46D9-A4CF-25BFB580A08B}"/>
              </a:ext>
            </a:extLst>
          </p:cNvPr>
          <p:cNvSpPr/>
          <p:nvPr/>
        </p:nvSpPr>
        <p:spPr>
          <a:xfrm flipH="1" flipV="1">
            <a:off x="4872346" y="5678564"/>
            <a:ext cx="1763084" cy="404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4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F1DA-620A-43EF-9A96-37AC0582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AdminForm</a:t>
            </a:r>
            <a:r>
              <a:rPr lang="en-US" altLang="ko-KR" b="1" dirty="0"/>
              <a:t> - BOM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조회</a:t>
            </a:r>
          </a:p>
        </p:txBody>
      </p:sp>
      <p:pic>
        <p:nvPicPr>
          <p:cNvPr id="6" name="그림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52E181DE-0A44-4BF5-9E8B-DFC28ACDC9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0" b="6070"/>
          <a:stretch>
            <a:fillRect/>
          </a:stretch>
        </p:blipFill>
        <p:spPr>
          <a:xfrm>
            <a:off x="381000" y="1370013"/>
            <a:ext cx="6428071" cy="4097726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055013-EB56-4EEF-A036-DC04040DDEE5}"/>
              </a:ext>
            </a:extLst>
          </p:cNvPr>
          <p:cNvSpPr/>
          <p:nvPr/>
        </p:nvSpPr>
        <p:spPr>
          <a:xfrm flipH="1">
            <a:off x="4848836" y="1786854"/>
            <a:ext cx="503340" cy="293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C1D128-8B5F-424A-9EA3-156DBDA03515}"/>
              </a:ext>
            </a:extLst>
          </p:cNvPr>
          <p:cNvSpPr/>
          <p:nvPr/>
        </p:nvSpPr>
        <p:spPr>
          <a:xfrm flipH="1">
            <a:off x="5719329" y="1786854"/>
            <a:ext cx="1089741" cy="293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8FB5F9-48D1-4B22-92AC-D0488EB1BD57}"/>
              </a:ext>
            </a:extLst>
          </p:cNvPr>
          <p:cNvSpPr/>
          <p:nvPr/>
        </p:nvSpPr>
        <p:spPr>
          <a:xfrm flipH="1">
            <a:off x="1687585" y="1503025"/>
            <a:ext cx="3958206" cy="293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477961-AF01-4C35-B61C-28EB14663FEF}"/>
              </a:ext>
            </a:extLst>
          </p:cNvPr>
          <p:cNvSpPr/>
          <p:nvPr/>
        </p:nvSpPr>
        <p:spPr>
          <a:xfrm flipH="1">
            <a:off x="449936" y="1782844"/>
            <a:ext cx="1331054" cy="293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FEA67A-9281-456F-BBD8-3A824C5F3058}"/>
              </a:ext>
            </a:extLst>
          </p:cNvPr>
          <p:cNvSpPr/>
          <p:nvPr/>
        </p:nvSpPr>
        <p:spPr>
          <a:xfrm>
            <a:off x="1408958" y="1452527"/>
            <a:ext cx="367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177B23-908F-4C6F-9E76-47F94AA83C90}"/>
              </a:ext>
            </a:extLst>
          </p:cNvPr>
          <p:cNvSpPr/>
          <p:nvPr/>
        </p:nvSpPr>
        <p:spPr>
          <a:xfrm>
            <a:off x="1378766" y="1762967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8237D-3185-43F2-8F6B-ED81363F98AC}"/>
              </a:ext>
            </a:extLst>
          </p:cNvPr>
          <p:cNvSpPr/>
          <p:nvPr/>
        </p:nvSpPr>
        <p:spPr>
          <a:xfrm>
            <a:off x="4540017" y="1762967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③</a:t>
            </a:r>
            <a:endParaRPr lang="ko-KR" altLang="en-US" dirty="0"/>
          </a:p>
        </p:txBody>
      </p:sp>
      <p:pic>
        <p:nvPicPr>
          <p:cNvPr id="16" name="내용 개체 틀 15" descr="스크린샷이(가) 표시된 사진&#10;&#10;자동 생성된 설명">
            <a:extLst>
              <a:ext uri="{FF2B5EF4-FFF2-40B4-BE49-F238E27FC236}">
                <a16:creationId xmlns:a16="http://schemas.microsoft.com/office/drawing/2014/main" id="{814755FF-7444-4AF3-AFE3-53C025648B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33" y="3162457"/>
            <a:ext cx="2641671" cy="1721089"/>
          </a:xfr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8AC140CA-5043-4C2F-916C-D0C64993F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10" y="2301913"/>
            <a:ext cx="2576458" cy="193452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D96B4F-E26B-4360-8963-FE79B5EC5F7A}"/>
              </a:ext>
            </a:extLst>
          </p:cNvPr>
          <p:cNvSpPr/>
          <p:nvPr/>
        </p:nvSpPr>
        <p:spPr>
          <a:xfrm>
            <a:off x="5425714" y="1762966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942BED-DB62-4ED2-8E33-691E04A41FCD}"/>
              </a:ext>
            </a:extLst>
          </p:cNvPr>
          <p:cNvSpPr/>
          <p:nvPr/>
        </p:nvSpPr>
        <p:spPr>
          <a:xfrm>
            <a:off x="4003933" y="3324412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⑥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70B2A8-7BAA-4A49-8DAE-170BFB2503F5}"/>
              </a:ext>
            </a:extLst>
          </p:cNvPr>
          <p:cNvSpPr/>
          <p:nvPr/>
        </p:nvSpPr>
        <p:spPr>
          <a:xfrm flipH="1">
            <a:off x="1274934" y="2301606"/>
            <a:ext cx="2565533" cy="1934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161703-B063-4C36-813D-B3DF82DAACC8}"/>
              </a:ext>
            </a:extLst>
          </p:cNvPr>
          <p:cNvSpPr/>
          <p:nvPr/>
        </p:nvSpPr>
        <p:spPr>
          <a:xfrm flipH="1">
            <a:off x="4003931" y="3172182"/>
            <a:ext cx="2641671" cy="1711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44E340-9196-4D72-AD9A-9BD641A0522F}"/>
              </a:ext>
            </a:extLst>
          </p:cNvPr>
          <p:cNvCxnSpPr/>
          <p:nvPr/>
        </p:nvCxnSpPr>
        <p:spPr>
          <a:xfrm flipH="1">
            <a:off x="3989469" y="2116545"/>
            <a:ext cx="755008" cy="340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D6EEA4E-280B-4293-91A1-98E631B7DD66}"/>
              </a:ext>
            </a:extLst>
          </p:cNvPr>
          <p:cNvCxnSpPr>
            <a:cxnSpLocks/>
          </p:cNvCxnSpPr>
          <p:nvPr/>
        </p:nvCxnSpPr>
        <p:spPr>
          <a:xfrm flipH="1">
            <a:off x="5764726" y="2179647"/>
            <a:ext cx="415996" cy="807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0999FE52-E5CB-4195-A2E4-5003B6FF88E8}"/>
              </a:ext>
            </a:extLst>
          </p:cNvPr>
          <p:cNvSpPr txBox="1">
            <a:spLocks/>
          </p:cNvSpPr>
          <p:nvPr/>
        </p:nvSpPr>
        <p:spPr>
          <a:xfrm>
            <a:off x="8046720" y="1370713"/>
            <a:ext cx="3764279" cy="4806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조회 대상이 되는 품목의 번호와 이름을 보여 준다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품목의 조회 조건을 설정한다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정전개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역전개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조회 하고 싶은 품목을 검색한다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조회 가능한 목록을 보여준다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조회 한 품목의 정보를 수정하거나 삭제 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자재의 개수를 수정 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80E8E1-7304-453F-9E2C-07B7956C03F5}"/>
              </a:ext>
            </a:extLst>
          </p:cNvPr>
          <p:cNvSpPr/>
          <p:nvPr/>
        </p:nvSpPr>
        <p:spPr>
          <a:xfrm>
            <a:off x="3361120" y="2414556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56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BEF53BAF-53D6-4801-82D5-0DB69D87B3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9" b="6379"/>
          <a:stretch>
            <a:fillRect/>
          </a:stretch>
        </p:blipFill>
        <p:spPr>
          <a:xfrm>
            <a:off x="198308" y="1327363"/>
            <a:ext cx="7540625" cy="480695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0F1E12-B897-4D5E-A173-29E480BE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AdminForm</a:t>
            </a:r>
            <a:r>
              <a:rPr lang="en-US" altLang="ko-KR" b="1" dirty="0"/>
              <a:t> - BOM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소요량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01906-66A9-4C90-A59C-5F264692E5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46720" y="1412658"/>
            <a:ext cx="3764279" cy="4082131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ko-KR" sz="2000" dirty="0"/>
              <a:t>BOM</a:t>
            </a:r>
            <a:r>
              <a:rPr lang="ko-KR" altLang="en-US" sz="2000" dirty="0"/>
              <a:t> 목록을 검색 할 수 있는 버튼이다</a:t>
            </a:r>
            <a:r>
              <a:rPr lang="en-US" altLang="ko-KR" sz="2000" dirty="0"/>
              <a:t>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000" dirty="0" err="1"/>
              <a:t>목록중</a:t>
            </a:r>
            <a:r>
              <a:rPr lang="ko-KR" altLang="en-US" sz="2000" dirty="0"/>
              <a:t> 하나를 선택하여  그리드 뷰에 정보를 보여준다</a:t>
            </a:r>
            <a:endParaRPr lang="en-US" altLang="ko-KR" sz="2000" dirty="0"/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000" dirty="0"/>
              <a:t>선택한 제품의 </a:t>
            </a:r>
            <a:r>
              <a:rPr lang="ko-KR" altLang="en-US" sz="2000" dirty="0" err="1"/>
              <a:t>모품목</a:t>
            </a:r>
            <a:r>
              <a:rPr lang="ko-KR" altLang="en-US" sz="2000" dirty="0"/>
              <a:t> 정보를 보여준다</a:t>
            </a:r>
            <a:r>
              <a:rPr lang="en-US" altLang="ko-KR" sz="2000" dirty="0"/>
              <a:t>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000" dirty="0"/>
              <a:t>선택한 제품의 </a:t>
            </a:r>
            <a:r>
              <a:rPr lang="ko-KR" altLang="en-US" sz="2000" dirty="0" err="1"/>
              <a:t>자품목</a:t>
            </a:r>
            <a:r>
              <a:rPr lang="ko-KR" altLang="en-US" sz="2000" dirty="0"/>
              <a:t> 정보를 보여준다</a:t>
            </a:r>
            <a:r>
              <a:rPr lang="en-US" altLang="ko-KR" sz="2000" dirty="0"/>
              <a:t>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000" dirty="0"/>
              <a:t>제품 개수를  선택하여 계산 버튼을 누르면 </a:t>
            </a:r>
            <a:r>
              <a:rPr lang="ko-KR" altLang="en-US" sz="2000" dirty="0" err="1"/>
              <a:t>그리드뷰에</a:t>
            </a:r>
            <a:r>
              <a:rPr lang="ko-KR" altLang="en-US" sz="2000" dirty="0"/>
              <a:t> 계산된 품목 정보들을 보여준다</a:t>
            </a:r>
            <a:r>
              <a:rPr lang="en-US" altLang="ko-KR" sz="2000" dirty="0"/>
              <a:t>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000" dirty="0"/>
              <a:t>계산한 정보들을 </a:t>
            </a:r>
            <a:r>
              <a:rPr lang="en-US" altLang="ko-KR" sz="2000" dirty="0"/>
              <a:t>Excel</a:t>
            </a:r>
            <a:r>
              <a:rPr lang="ko-KR" altLang="en-US" sz="2000" dirty="0"/>
              <a:t>로 저장한다</a:t>
            </a:r>
            <a:r>
              <a:rPr lang="en-US" altLang="ko-KR" sz="2000" dirty="0"/>
              <a:t>.</a:t>
            </a:r>
          </a:p>
          <a:p>
            <a:pPr marL="457200" indent="-457200" fontAlgn="base">
              <a:buFont typeface="+mj-ea"/>
              <a:buAutoNum type="arabicPeriod"/>
            </a:pPr>
            <a:endParaRPr lang="en-US" altLang="ko-KR" sz="2000" dirty="0"/>
          </a:p>
          <a:p>
            <a:pPr marL="457200" indent="-457200" fontAlgn="base">
              <a:buFont typeface="+mj-ea"/>
              <a:buAutoNum type="arabicPeriod"/>
            </a:pP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A49EAD-90DB-4D40-95DB-84108964A075}"/>
              </a:ext>
            </a:extLst>
          </p:cNvPr>
          <p:cNvSpPr/>
          <p:nvPr/>
        </p:nvSpPr>
        <p:spPr>
          <a:xfrm>
            <a:off x="2474167" y="1454180"/>
            <a:ext cx="367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7787A8-B634-448B-B9D2-484EF2FE8377}"/>
              </a:ext>
            </a:extLst>
          </p:cNvPr>
          <p:cNvSpPr/>
          <p:nvPr/>
        </p:nvSpPr>
        <p:spPr>
          <a:xfrm>
            <a:off x="2885689" y="1762421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4C491B-353B-4874-A993-30E94D1B82DF}"/>
              </a:ext>
            </a:extLst>
          </p:cNvPr>
          <p:cNvSpPr/>
          <p:nvPr/>
        </p:nvSpPr>
        <p:spPr>
          <a:xfrm>
            <a:off x="211494" y="2103720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FE0AFB-A2B5-4242-9DCF-C92833DF1283}"/>
              </a:ext>
            </a:extLst>
          </p:cNvPr>
          <p:cNvSpPr/>
          <p:nvPr/>
        </p:nvSpPr>
        <p:spPr>
          <a:xfrm>
            <a:off x="211494" y="3646180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9690AE-631D-4BAB-BD8A-57DF69B191CC}"/>
              </a:ext>
            </a:extLst>
          </p:cNvPr>
          <p:cNvSpPr/>
          <p:nvPr/>
        </p:nvSpPr>
        <p:spPr>
          <a:xfrm>
            <a:off x="2456486" y="1709993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FC23C9-4280-41EB-9AA5-7068B30884EF}"/>
              </a:ext>
            </a:extLst>
          </p:cNvPr>
          <p:cNvSpPr/>
          <p:nvPr/>
        </p:nvSpPr>
        <p:spPr>
          <a:xfrm flipH="1">
            <a:off x="6763102" y="1670199"/>
            <a:ext cx="713070" cy="293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E01F9B-44C4-4728-877A-9735CEFB62D5}"/>
              </a:ext>
            </a:extLst>
          </p:cNvPr>
          <p:cNvSpPr/>
          <p:nvPr/>
        </p:nvSpPr>
        <p:spPr>
          <a:xfrm flipH="1">
            <a:off x="211493" y="2103720"/>
            <a:ext cx="7458269" cy="154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4314C-0BF5-49DA-9720-B6B7B1157E14}"/>
              </a:ext>
            </a:extLst>
          </p:cNvPr>
          <p:cNvSpPr/>
          <p:nvPr/>
        </p:nvSpPr>
        <p:spPr>
          <a:xfrm flipH="1">
            <a:off x="229410" y="3674934"/>
            <a:ext cx="7458269" cy="243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0A5F3C-4D9C-45A1-8AAF-922C29ABC58C}"/>
              </a:ext>
            </a:extLst>
          </p:cNvPr>
          <p:cNvSpPr/>
          <p:nvPr/>
        </p:nvSpPr>
        <p:spPr>
          <a:xfrm flipH="1">
            <a:off x="1963737" y="1516644"/>
            <a:ext cx="779461" cy="24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9ED0A0-5669-49B1-8CD7-ECC90A5A6BDD}"/>
              </a:ext>
            </a:extLst>
          </p:cNvPr>
          <p:cNvSpPr/>
          <p:nvPr/>
        </p:nvSpPr>
        <p:spPr>
          <a:xfrm flipH="1">
            <a:off x="1963199" y="1748891"/>
            <a:ext cx="779461" cy="24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83E58E9-D9FF-4195-936C-D2426A444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83" y="1639300"/>
            <a:ext cx="2476846" cy="200052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6BFBDF-1197-4B04-8C05-4EAC6350CEF0}"/>
              </a:ext>
            </a:extLst>
          </p:cNvPr>
          <p:cNvSpPr/>
          <p:nvPr/>
        </p:nvSpPr>
        <p:spPr>
          <a:xfrm flipH="1">
            <a:off x="3180183" y="1616898"/>
            <a:ext cx="2476846" cy="2000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F22BEE6-6148-466D-997A-11583CB1DACD}"/>
              </a:ext>
            </a:extLst>
          </p:cNvPr>
          <p:cNvCxnSpPr>
            <a:cxnSpLocks/>
          </p:cNvCxnSpPr>
          <p:nvPr/>
        </p:nvCxnSpPr>
        <p:spPr>
          <a:xfrm>
            <a:off x="2771191" y="1597474"/>
            <a:ext cx="338474" cy="2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D23770-4B5C-473A-A7B3-06CA0F5D69E4}"/>
              </a:ext>
            </a:extLst>
          </p:cNvPr>
          <p:cNvSpPr/>
          <p:nvPr/>
        </p:nvSpPr>
        <p:spPr>
          <a:xfrm>
            <a:off x="6455315" y="1656037"/>
            <a:ext cx="33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72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F1E12-B897-4D5E-A173-29E480BE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36863"/>
            <a:ext cx="11430002" cy="801981"/>
          </a:xfrm>
        </p:spPr>
        <p:txBody>
          <a:bodyPr/>
          <a:lstStyle/>
          <a:p>
            <a:r>
              <a:rPr lang="en-US" altLang="ko-KR" b="1" dirty="0" err="1"/>
              <a:t>AdminForm</a:t>
            </a:r>
            <a:r>
              <a:rPr lang="en-US" altLang="ko-KR" b="1" dirty="0"/>
              <a:t> – </a:t>
            </a:r>
            <a:r>
              <a:rPr lang="ko-KR" altLang="en-US" b="1" dirty="0"/>
              <a:t>자재목록 </a:t>
            </a:r>
            <a:r>
              <a:rPr lang="en-US" altLang="ko-KR" b="1" dirty="0"/>
              <a:t>-</a:t>
            </a:r>
            <a:r>
              <a:rPr lang="ko-KR" altLang="en-US" b="1" dirty="0"/>
              <a:t>거래처자재목록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01906-66A9-4C90-A59C-5F264692E5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46720" y="1370713"/>
            <a:ext cx="3764279" cy="480624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600" dirty="0"/>
              <a:t>1. </a:t>
            </a:r>
            <a:r>
              <a:rPr lang="ko-KR" altLang="en-US" sz="2600" dirty="0"/>
              <a:t>제조사목록</a:t>
            </a:r>
          </a:p>
          <a:p>
            <a:pPr marL="0" indent="0" fontAlgn="base">
              <a:buNone/>
            </a:pPr>
            <a:r>
              <a:rPr lang="en-US" altLang="ko-KR" sz="2600" dirty="0"/>
              <a:t>2. </a:t>
            </a:r>
            <a:r>
              <a:rPr lang="ko-KR" altLang="en-US" sz="2600" dirty="0"/>
              <a:t>재품목록</a:t>
            </a:r>
          </a:p>
          <a:p>
            <a:pPr marL="0" indent="0" fontAlgn="base">
              <a:buNone/>
            </a:pPr>
            <a:r>
              <a:rPr lang="en-US" altLang="ko-KR" sz="2600" dirty="0"/>
              <a:t>3. </a:t>
            </a:r>
            <a:r>
              <a:rPr lang="ko-KR" altLang="en-US" sz="2600" dirty="0"/>
              <a:t>제품 정보</a:t>
            </a:r>
            <a:r>
              <a:rPr lang="en-US" altLang="ko-KR" sz="2600" dirty="0"/>
              <a:t>/</a:t>
            </a:r>
            <a:r>
              <a:rPr lang="ko-KR" altLang="en-US" sz="2600" dirty="0"/>
              <a:t>거래처명</a:t>
            </a:r>
            <a:br>
              <a:rPr lang="en-US" altLang="ko-KR" sz="2600" dirty="0"/>
            </a:br>
            <a:r>
              <a:rPr lang="en-US" altLang="ko-KR" sz="2600" dirty="0"/>
              <a:t>   /</a:t>
            </a:r>
            <a:r>
              <a:rPr lang="ko-KR" altLang="en-US" sz="2600" dirty="0"/>
              <a:t>자재이름</a:t>
            </a:r>
            <a:r>
              <a:rPr lang="en-US" altLang="ko-KR" sz="2600" dirty="0"/>
              <a:t>/</a:t>
            </a:r>
            <a:r>
              <a:rPr lang="ko-KR" altLang="en-US" sz="2600" dirty="0"/>
              <a:t>가격</a:t>
            </a:r>
            <a:r>
              <a:rPr lang="en-US" altLang="ko-KR" sz="2600" dirty="0"/>
              <a:t>/</a:t>
            </a:r>
            <a:r>
              <a:rPr lang="ko-KR" altLang="en-US" sz="2600" dirty="0"/>
              <a:t>자재타입</a:t>
            </a:r>
            <a:r>
              <a:rPr lang="en-US" altLang="ko-KR" sz="2600" dirty="0"/>
              <a:t>/  </a:t>
            </a:r>
            <a:br>
              <a:rPr lang="en-US" altLang="ko-KR" sz="2600" dirty="0"/>
            </a:br>
            <a:r>
              <a:rPr lang="en-US" altLang="ko-KR" sz="2600" dirty="0"/>
              <a:t>  </a:t>
            </a:r>
            <a:r>
              <a:rPr lang="ko-KR" altLang="en-US" sz="2600" dirty="0"/>
              <a:t>개수가 나오며 제품의 자재    </a:t>
            </a:r>
            <a:br>
              <a:rPr lang="en-US" altLang="ko-KR" sz="2600" dirty="0"/>
            </a:br>
            <a:r>
              <a:rPr lang="en-US" altLang="ko-KR" sz="2600" dirty="0"/>
              <a:t>  </a:t>
            </a:r>
            <a:r>
              <a:rPr lang="ko-KR" altLang="en-US" sz="2600" dirty="0"/>
              <a:t>타입에 따라 개수타입이 </a:t>
            </a:r>
            <a:br>
              <a:rPr lang="en-US" altLang="ko-KR" sz="2600" dirty="0"/>
            </a:br>
            <a:r>
              <a:rPr lang="en-US" altLang="ko-KR" sz="2600" dirty="0"/>
              <a:t>  </a:t>
            </a:r>
            <a:r>
              <a:rPr lang="ko-KR" altLang="en-US" sz="2600" dirty="0"/>
              <a:t>리터로 변경될 수 있다</a:t>
            </a:r>
            <a:r>
              <a:rPr lang="en-US" altLang="ko-KR" sz="2600" dirty="0"/>
              <a:t>.</a:t>
            </a:r>
          </a:p>
          <a:p>
            <a:pPr marL="0" indent="0" fontAlgn="base">
              <a:buNone/>
            </a:pPr>
            <a:r>
              <a:rPr lang="en-US" altLang="ko-KR" sz="2600" dirty="0"/>
              <a:t>4. </a:t>
            </a:r>
            <a:r>
              <a:rPr lang="ko-KR" altLang="en-US" sz="2600" dirty="0"/>
              <a:t>제품 등록 버튼</a:t>
            </a:r>
          </a:p>
          <a:p>
            <a:endParaRPr lang="ko-KR" altLang="en-US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275AD72-4D18-4BF8-8920-8ED178179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1" y="1428774"/>
            <a:ext cx="7482368" cy="470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74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477C4-990B-48B6-A361-117F6AB5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AdminForm</a:t>
            </a:r>
            <a:r>
              <a:rPr lang="en-US" altLang="ko-KR" b="1" dirty="0"/>
              <a:t> – </a:t>
            </a:r>
            <a:r>
              <a:rPr lang="ko-KR" altLang="en-US" b="1" dirty="0"/>
              <a:t>자재목록 </a:t>
            </a:r>
            <a:r>
              <a:rPr lang="en-US" altLang="ko-KR" b="1" dirty="0"/>
              <a:t>- </a:t>
            </a:r>
            <a:r>
              <a:rPr lang="ko-KR" altLang="en-US" sz="3100" b="1" dirty="0"/>
              <a:t>제품등록 </a:t>
            </a:r>
            <a:r>
              <a:rPr lang="en-US" altLang="ko-KR" sz="3100" b="1" dirty="0"/>
              <a:t>&amp;&amp; </a:t>
            </a:r>
            <a:r>
              <a:rPr lang="ko-KR" altLang="en-US" sz="3100" b="1" dirty="0"/>
              <a:t>제조사상세정보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8C115-5D8A-4D7D-A266-D05381E8E1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ko-KR" altLang="en-US" dirty="0"/>
              <a:t>제품등록</a:t>
            </a: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1.  </a:t>
            </a:r>
            <a:r>
              <a:rPr lang="ko-KR" altLang="en-US" dirty="0"/>
              <a:t>제품정보등록</a:t>
            </a: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2.  </a:t>
            </a:r>
            <a:r>
              <a:rPr lang="ko-KR" altLang="en-US" dirty="0"/>
              <a:t>저장버튼</a:t>
            </a:r>
            <a:endParaRPr lang="en-US" altLang="ko-KR" dirty="0"/>
          </a:p>
          <a:p>
            <a:pPr>
              <a:lnSpc>
                <a:spcPct val="50000"/>
              </a:lnSpc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ko-KR" altLang="en-US" dirty="0"/>
              <a:t>제조사상세정보</a:t>
            </a: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1.  </a:t>
            </a:r>
            <a:r>
              <a:rPr lang="ko-KR" altLang="en-US" dirty="0"/>
              <a:t>제조사정보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7E3EC-EE68-425A-BE01-CE5D3A0E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1527085"/>
            <a:ext cx="3686175" cy="2581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F84C96-811E-4F6F-9E35-04CFBEC5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730" y="1527085"/>
            <a:ext cx="2590800" cy="30003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EA928E-3F10-4BB9-9FD3-65388F617AAE}"/>
              </a:ext>
            </a:extLst>
          </p:cNvPr>
          <p:cNvSpPr/>
          <p:nvPr/>
        </p:nvSpPr>
        <p:spPr>
          <a:xfrm>
            <a:off x="2284117" y="2610553"/>
            <a:ext cx="219075" cy="414337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E828D-1357-4C15-ACF5-ACBCD4C3D8DF}"/>
              </a:ext>
            </a:extLst>
          </p:cNvPr>
          <p:cNvSpPr/>
          <p:nvPr/>
        </p:nvSpPr>
        <p:spPr>
          <a:xfrm>
            <a:off x="2539076" y="2553403"/>
            <a:ext cx="219075" cy="414337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2FC329-1A48-4938-9697-523DFB05327F}"/>
              </a:ext>
            </a:extLst>
          </p:cNvPr>
          <p:cNvSpPr/>
          <p:nvPr/>
        </p:nvSpPr>
        <p:spPr>
          <a:xfrm>
            <a:off x="2548256" y="2477201"/>
            <a:ext cx="48894" cy="54768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6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F1DA-620A-43EF-9A96-37AC0582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AdminForm</a:t>
            </a:r>
            <a:r>
              <a:rPr lang="en-US" altLang="ko-KR" b="1" dirty="0"/>
              <a:t> – </a:t>
            </a:r>
            <a:r>
              <a:rPr lang="ko-KR" altLang="en-US" b="1" dirty="0"/>
              <a:t>상품목록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5400E-6980-49CB-B9B7-C8E78EAD75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상품목록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 err="1"/>
              <a:t>등록등록폼이동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49A8DF-A64C-4C0E-B463-59F91F1C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3" y="1505561"/>
            <a:ext cx="73533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0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F1DA-620A-43EF-9A96-37AC0582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AdminForm</a:t>
            </a:r>
            <a:r>
              <a:rPr lang="en-US" altLang="ko-KR" b="1" dirty="0"/>
              <a:t> – </a:t>
            </a:r>
            <a:r>
              <a:rPr lang="ko-KR" altLang="en-US" b="1" dirty="0"/>
              <a:t>상품목록 </a:t>
            </a:r>
            <a:r>
              <a:rPr lang="en-US" altLang="ko-KR" b="1" dirty="0"/>
              <a:t>- </a:t>
            </a:r>
            <a:r>
              <a:rPr lang="ko-KR" altLang="en-US" b="1" dirty="0"/>
              <a:t>상품등록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5400E-6980-49CB-B9B7-C8E78EAD75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1.  </a:t>
            </a:r>
            <a:r>
              <a:rPr lang="ko-KR" altLang="en-US" dirty="0"/>
              <a:t>상품사진</a:t>
            </a: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2.  </a:t>
            </a:r>
            <a:r>
              <a:rPr lang="ko-KR" altLang="en-US" dirty="0"/>
              <a:t>자제목록</a:t>
            </a: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3.  </a:t>
            </a:r>
            <a:r>
              <a:rPr lang="ko-KR" altLang="en-US" dirty="0"/>
              <a:t>가격</a:t>
            </a: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4.  </a:t>
            </a:r>
            <a:r>
              <a:rPr lang="ko-KR" altLang="en-US" dirty="0"/>
              <a:t>부모자식</a:t>
            </a: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5.  </a:t>
            </a:r>
            <a:r>
              <a:rPr lang="ko-KR" altLang="en-US" dirty="0"/>
              <a:t>등록버튼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3D7F65-53B2-454C-ADAB-91424696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5748"/>
            <a:ext cx="7550020" cy="47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6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F1DA-620A-43EF-9A96-37AC0582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AdminForm</a:t>
            </a:r>
            <a:r>
              <a:rPr lang="en-US" altLang="ko-KR" b="1" dirty="0"/>
              <a:t> – </a:t>
            </a:r>
            <a:r>
              <a:rPr lang="ko-KR" altLang="en-US" b="1" dirty="0"/>
              <a:t>매출조회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5400E-6980-49CB-B9B7-C8E78EAD75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lnSpc>
                <a:spcPct val="50000"/>
              </a:lnSpc>
              <a:buAutoNum type="arabicPeriod"/>
            </a:pPr>
            <a:endParaRPr lang="en-US" altLang="ko-KR" dirty="0"/>
          </a:p>
          <a:p>
            <a:pPr marL="514350" indent="-514350">
              <a:lnSpc>
                <a:spcPct val="50000"/>
              </a:lnSpc>
              <a:buAutoNum type="arabicPeriod"/>
            </a:pPr>
            <a:r>
              <a:rPr lang="ko-KR" altLang="en-US" dirty="0"/>
              <a:t>기간설정</a:t>
            </a:r>
            <a:endParaRPr lang="en-US" altLang="ko-KR" dirty="0"/>
          </a:p>
          <a:p>
            <a:pPr marL="514350" indent="-514350">
              <a:lnSpc>
                <a:spcPct val="50000"/>
              </a:lnSpc>
              <a:buAutoNum type="arabicPeriod"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2.</a:t>
            </a:r>
            <a:r>
              <a:rPr lang="ko-KR" altLang="en-US" dirty="0"/>
              <a:t> 조회내용</a:t>
            </a: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총 매출액</a:t>
            </a: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/>
              <a:t>매출 차트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626314-7973-41C9-918C-9E5812A4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1378967"/>
            <a:ext cx="7781925" cy="48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2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6D7D54-48A1-4E15-A4EB-ED263053BE11}"/>
              </a:ext>
            </a:extLst>
          </p:cNvPr>
          <p:cNvSpPr txBox="1"/>
          <p:nvPr/>
        </p:nvSpPr>
        <p:spPr>
          <a:xfrm>
            <a:off x="844491" y="602920"/>
            <a:ext cx="251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C9C6F-2DF1-4484-8985-6112C1BA0CAE}"/>
              </a:ext>
            </a:extLst>
          </p:cNvPr>
          <p:cNvSpPr txBox="1"/>
          <p:nvPr/>
        </p:nvSpPr>
        <p:spPr>
          <a:xfrm>
            <a:off x="844492" y="1786855"/>
            <a:ext cx="93145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User Form </a:t>
            </a:r>
          </a:p>
          <a:p>
            <a:endParaRPr lang="en-US" altLang="ko-KR" sz="4000" dirty="0"/>
          </a:p>
          <a:p>
            <a:r>
              <a:rPr lang="en-US" altLang="ko-KR" sz="4000" dirty="0"/>
              <a:t>2. Admin Form - BOM</a:t>
            </a:r>
          </a:p>
          <a:p>
            <a:endParaRPr lang="en-US" altLang="ko-KR" sz="4000" dirty="0"/>
          </a:p>
          <a:p>
            <a:r>
              <a:rPr lang="en-US" altLang="ko-KR" sz="4000" dirty="0"/>
              <a:t>3. Admin</a:t>
            </a:r>
            <a:r>
              <a:rPr lang="ko-KR" altLang="en-US" sz="4000" dirty="0"/>
              <a:t> </a:t>
            </a:r>
            <a:r>
              <a:rPr lang="en-US" altLang="ko-KR" sz="4000" dirty="0"/>
              <a:t>Form – </a:t>
            </a:r>
            <a:r>
              <a:rPr lang="ko-KR" altLang="en-US" sz="4000" dirty="0"/>
              <a:t>자재목록 </a:t>
            </a:r>
            <a:r>
              <a:rPr lang="en-US" altLang="ko-KR" sz="4000" dirty="0"/>
              <a:t>/ </a:t>
            </a:r>
            <a:r>
              <a:rPr lang="ko-KR" altLang="en-US" sz="4000" dirty="0"/>
              <a:t>상품목록 </a:t>
            </a:r>
            <a:r>
              <a:rPr lang="en-US" altLang="ko-KR" sz="4000" dirty="0"/>
              <a:t>/ </a:t>
            </a:r>
            <a:br>
              <a:rPr lang="en-US" altLang="ko-KR" sz="4000" dirty="0"/>
            </a:br>
            <a:r>
              <a:rPr lang="en-US" altLang="ko-KR" sz="4000" dirty="0"/>
              <a:t>				  </a:t>
            </a:r>
            <a:r>
              <a:rPr lang="ko-KR" altLang="en-US" sz="4000" dirty="0"/>
              <a:t>매출조회 </a:t>
            </a:r>
            <a:r>
              <a:rPr lang="en-US" altLang="ko-KR" sz="4000" dirty="0"/>
              <a:t>/ </a:t>
            </a:r>
            <a:r>
              <a:rPr lang="ko-KR" altLang="en-US" sz="4000" dirty="0"/>
              <a:t>발주</a:t>
            </a:r>
            <a:endParaRPr lang="en-US" altLang="ko-KR" sz="4000" dirty="0"/>
          </a:p>
          <a:p>
            <a:r>
              <a:rPr lang="en-US" altLang="ko-KR" sz="4000" dirty="0"/>
              <a:t>4. Q&amp;A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2948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F1DA-620A-43EF-9A96-37AC0582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AdminForm</a:t>
            </a:r>
            <a:r>
              <a:rPr lang="en-US" altLang="ko-KR" b="1" dirty="0"/>
              <a:t> – </a:t>
            </a:r>
            <a:r>
              <a:rPr lang="ko-KR" altLang="en-US" b="1" dirty="0"/>
              <a:t>발주 </a:t>
            </a:r>
            <a:r>
              <a:rPr lang="en-US" altLang="ko-KR" b="1" dirty="0"/>
              <a:t>- </a:t>
            </a:r>
            <a:r>
              <a:rPr lang="ko-KR" altLang="en-US" b="1" dirty="0"/>
              <a:t>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5400E-6980-49CB-B9B7-C8E78EAD75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514350" indent="-514350">
              <a:lnSpc>
                <a:spcPct val="50000"/>
              </a:lnSpc>
              <a:buAutoNum type="arabicPeriod"/>
            </a:pPr>
            <a:r>
              <a:rPr lang="ko-KR" altLang="en-US" dirty="0"/>
              <a:t>발주목록</a:t>
            </a:r>
            <a:endParaRPr lang="en-US" altLang="ko-KR" dirty="0"/>
          </a:p>
          <a:p>
            <a:pPr marL="514350" indent="-514350">
              <a:lnSpc>
                <a:spcPct val="50000"/>
              </a:lnSpc>
              <a:buAutoNum type="arabicPeriod"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2.  </a:t>
            </a:r>
            <a:r>
              <a:rPr lang="ko-KR" altLang="en-US" dirty="0"/>
              <a:t>발주신청버튼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3BFFB-431B-4472-A266-7817809A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7" y="1497360"/>
            <a:ext cx="77914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7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F1DA-620A-43EF-9A96-37AC0582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AdminForm</a:t>
            </a:r>
            <a:r>
              <a:rPr lang="en-US" altLang="ko-KR" b="1" dirty="0"/>
              <a:t> – </a:t>
            </a:r>
            <a:r>
              <a:rPr lang="ko-KR" altLang="en-US" b="1" dirty="0"/>
              <a:t>발주 </a:t>
            </a:r>
            <a:r>
              <a:rPr lang="en-US" altLang="ko-KR" b="1" dirty="0"/>
              <a:t>- </a:t>
            </a:r>
            <a:r>
              <a:rPr lang="ko-KR" altLang="en-US" b="1" dirty="0"/>
              <a:t>신청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5400E-6980-49CB-B9B7-C8E78EAD75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514350" indent="-514350">
              <a:lnSpc>
                <a:spcPct val="50000"/>
              </a:lnSpc>
              <a:buAutoNum type="arabicPeriod"/>
            </a:pPr>
            <a:r>
              <a:rPr lang="ko-KR" altLang="en-US" dirty="0"/>
              <a:t>신청발주 목록</a:t>
            </a:r>
            <a:endParaRPr lang="en-US" altLang="ko-KR" dirty="0"/>
          </a:p>
          <a:p>
            <a:pPr marL="514350" indent="-514350">
              <a:lnSpc>
                <a:spcPct val="50000"/>
              </a:lnSpc>
              <a:buAutoNum type="arabicPeriod"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발주 추가 삭제</a:t>
            </a: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자재선택</a:t>
            </a: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/>
              <a:t>저장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C4683E-A7A2-4CD5-BD56-FB355019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0" y="1370712"/>
            <a:ext cx="7651200" cy="48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45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6D7D54-48A1-4E15-A4EB-ED263053BE11}"/>
              </a:ext>
            </a:extLst>
          </p:cNvPr>
          <p:cNvSpPr txBox="1"/>
          <p:nvPr/>
        </p:nvSpPr>
        <p:spPr>
          <a:xfrm>
            <a:off x="5511567" y="2767280"/>
            <a:ext cx="1168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46648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81000" y="336863"/>
            <a:ext cx="11430002" cy="801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UserForm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046720" y="1370713"/>
            <a:ext cx="3764279" cy="480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아이디/비밀번호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</a:t>
            </a: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Google Shape;102;p15"/>
          <p:cNvSpPr>
            <a:spLocks noGrp="1"/>
          </p:cNvSpPr>
          <p:nvPr>
            <p:ph type="pic" idx="2"/>
          </p:nvPr>
        </p:nvSpPr>
        <p:spPr>
          <a:xfrm>
            <a:off x="381000" y="1370013"/>
            <a:ext cx="7540625" cy="480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70725"/>
            <a:ext cx="7540624" cy="48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81000" y="336863"/>
            <a:ext cx="11430002" cy="801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UserForm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회원가입, 아이디/비밀번호 찾기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046720" y="1370713"/>
            <a:ext cx="3764279" cy="480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형식에 맞게 작성 후 등록(가입)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아이디/비밀번호 찾기</a:t>
            </a:r>
            <a:b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  형식에 맞게 작성 후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이메일 전송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Google Shape;110;p16"/>
          <p:cNvSpPr>
            <a:spLocks noGrp="1"/>
          </p:cNvSpPr>
          <p:nvPr>
            <p:ph type="pic" idx="2"/>
          </p:nvPr>
        </p:nvSpPr>
        <p:spPr>
          <a:xfrm>
            <a:off x="381000" y="1370013"/>
            <a:ext cx="7540625" cy="480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70025"/>
            <a:ext cx="7540624" cy="48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81000" y="336863"/>
            <a:ext cx="11430002" cy="801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UserForm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r>
              <a:rPr 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8046720" y="1370713"/>
            <a:ext cx="3764279" cy="480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후 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주문내역 확인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초기화면으로 이동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사이즈 선택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381000" y="1370013"/>
            <a:ext cx="7540625" cy="480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70725"/>
            <a:ext cx="7540625" cy="48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81000" y="336863"/>
            <a:ext cx="11430002" cy="801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UserForm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주문내역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8046720" y="1370713"/>
            <a:ext cx="3764279" cy="480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</a:t>
            </a: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주문내역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설정에 맞는 날짜로 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381000" y="1370013"/>
            <a:ext cx="7540625" cy="480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39E1CE-184A-4BA4-9063-8013DCC65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70012"/>
            <a:ext cx="7540625" cy="48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3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81000" y="336863"/>
            <a:ext cx="114300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UserForm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메인화면3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046720" y="1370713"/>
            <a:ext cx="3764400" cy="4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사이즈 선택 후 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아이스크림 종류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클릭</a:t>
            </a: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개수 선택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사이즈 선택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Google Shape;126;p18"/>
          <p:cNvSpPr>
            <a:spLocks noGrp="1"/>
          </p:cNvSpPr>
          <p:nvPr>
            <p:ph type="pic" idx="2"/>
          </p:nvPr>
        </p:nvSpPr>
        <p:spPr>
          <a:xfrm>
            <a:off x="381000" y="1370013"/>
            <a:ext cx="7540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70725"/>
            <a:ext cx="7540498" cy="480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F1E12-B897-4D5E-A173-29E480BE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UserForm</a:t>
            </a:r>
            <a:r>
              <a:rPr lang="en-US" altLang="ko-KR" b="1" dirty="0"/>
              <a:t> - </a:t>
            </a:r>
            <a:r>
              <a:rPr lang="en-US" altLang="ko-KR" b="1" dirty="0" err="1"/>
              <a:t>UserForm</a:t>
            </a:r>
            <a:r>
              <a:rPr lang="en-US" altLang="ko-KR" b="1" dirty="0"/>
              <a:t> - 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01906-66A9-4C90-A59C-5F264692E5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indent="-50800">
              <a:spcBef>
                <a:spcPts val="0"/>
              </a:spcBef>
              <a:buNone/>
            </a:pPr>
            <a:endParaRPr lang="ko-KR" altLang="en-US" dirty="0"/>
          </a:p>
          <a:p>
            <a:pPr lvl="0" indent="-50800">
              <a:spcBef>
                <a:spcPts val="0"/>
              </a:spcBef>
              <a:buNone/>
            </a:pPr>
            <a:r>
              <a:rPr lang="ko-KR" altLang="en-US" dirty="0"/>
              <a:t>사이즈와 종류선택 후 </a:t>
            </a:r>
          </a:p>
          <a:p>
            <a:pPr lvl="0" indent="-50800">
              <a:spcBef>
                <a:spcPts val="0"/>
              </a:spcBef>
              <a:buNone/>
            </a:pPr>
            <a:endParaRPr lang="ko-KR" altLang="en-US" dirty="0"/>
          </a:p>
          <a:p>
            <a:pPr marL="692150" lvl="0" indent="-514350">
              <a:spcBef>
                <a:spcPts val="0"/>
              </a:spcBef>
              <a:buAutoNum type="arabicPeriod"/>
            </a:pPr>
            <a:r>
              <a:rPr lang="ko-KR" altLang="en-US" dirty="0"/>
              <a:t>최종 주문확인</a:t>
            </a:r>
            <a:endParaRPr lang="en-US" altLang="ko-KR" dirty="0"/>
          </a:p>
          <a:p>
            <a:pPr marL="692150" lvl="0" indent="-514350">
              <a:spcBef>
                <a:spcPts val="0"/>
              </a:spcBef>
              <a:buAutoNum type="arabicPeriod"/>
            </a:pPr>
            <a:endParaRPr lang="ko-KR" altLang="en-US" dirty="0"/>
          </a:p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altLang="ko-KR" dirty="0"/>
              <a:t>2. </a:t>
            </a:r>
            <a:r>
              <a:rPr lang="ko-KR" altLang="en-US" dirty="0"/>
              <a:t>추가주문 누를 시</a:t>
            </a:r>
            <a:endParaRPr lang="en-US" altLang="ko-KR" dirty="0"/>
          </a:p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ko-KR" altLang="en-US" dirty="0"/>
              <a:t>    사이즈 선택부터 </a:t>
            </a:r>
            <a:endParaRPr lang="en-US" altLang="ko-KR" dirty="0"/>
          </a:p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ko-KR" altLang="en-US" dirty="0"/>
              <a:t>    시작</a:t>
            </a:r>
          </a:p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31850CE-7631-4C89-932B-17EB4A7E8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F33555-B453-44D7-A797-A0F8436D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0013"/>
            <a:ext cx="7540625" cy="48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2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477C4-990B-48B6-A361-117F6AB5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UserForm</a:t>
            </a:r>
            <a:r>
              <a:rPr lang="en-US" altLang="ko-KR" b="1" dirty="0"/>
              <a:t> - 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8C115-5D8A-4D7D-A266-D05381E8E1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indent="-50800">
              <a:spcBef>
                <a:spcPts val="0"/>
              </a:spcBef>
              <a:buNone/>
            </a:pPr>
            <a:endParaRPr lang="ko-KR" altLang="en-US" dirty="0"/>
          </a:p>
          <a:p>
            <a:pPr lvl="0" indent="-50800">
              <a:spcBef>
                <a:spcPts val="0"/>
              </a:spcBef>
              <a:buNone/>
            </a:pPr>
            <a:r>
              <a:rPr lang="ko-KR" altLang="en-US" dirty="0"/>
              <a:t>최종 결제 후 </a:t>
            </a:r>
          </a:p>
          <a:p>
            <a:pPr lvl="0" indent="-50800">
              <a:spcBef>
                <a:spcPts val="0"/>
              </a:spcBef>
              <a:buNone/>
            </a:pPr>
            <a:endParaRPr lang="ko-KR" altLang="en-US" dirty="0"/>
          </a:p>
          <a:p>
            <a:pPr marL="692150" lvl="0" indent="-514350">
              <a:spcBef>
                <a:spcPts val="0"/>
              </a:spcBef>
              <a:buAutoNum type="arabicPeriod"/>
            </a:pPr>
            <a:r>
              <a:rPr lang="ko-KR" altLang="en-US" dirty="0"/>
              <a:t>확인 창 누를 시</a:t>
            </a:r>
            <a:br>
              <a:rPr lang="en-US" altLang="ko-KR" dirty="0"/>
            </a:br>
            <a:r>
              <a:rPr lang="ko-KR" altLang="en-US" dirty="0"/>
              <a:t>로그인 화면으로 </a:t>
            </a:r>
            <a:endParaRPr lang="en-US" altLang="ko-KR" dirty="0"/>
          </a:p>
          <a:p>
            <a:pPr marL="177800" lvl="0" indent="0">
              <a:spcBef>
                <a:spcPts val="0"/>
              </a:spcBef>
              <a:buNone/>
            </a:pPr>
            <a:r>
              <a:rPr lang="en-US" altLang="ko-KR" dirty="0"/>
              <a:t>     </a:t>
            </a:r>
            <a:r>
              <a:rPr lang="ko-KR" altLang="en-US" dirty="0"/>
              <a:t>이동</a:t>
            </a:r>
            <a:endParaRPr lang="en-US" altLang="ko-KR" dirty="0"/>
          </a:p>
          <a:p>
            <a:pPr marL="692150" lvl="0" indent="-514350">
              <a:spcBef>
                <a:spcPts val="0"/>
              </a:spcBef>
              <a:buAutoNum type="arabicPeriod"/>
            </a:pPr>
            <a:endParaRPr lang="ko-KR" altLang="en-US" dirty="0"/>
          </a:p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8B04901-F456-481F-A625-CCA81BB2E1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450070-F0B4-4E0C-A754-18E507D5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0012"/>
            <a:ext cx="7540625" cy="48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4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554</Words>
  <Application>Microsoft Office PowerPoint</Application>
  <PresentationFormat>와이드스크린</PresentationFormat>
  <Paragraphs>183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UserForm - 메인화면</vt:lpstr>
      <vt:lpstr>UserForm - 회원가입, 아이디/비밀번호 찾기</vt:lpstr>
      <vt:lpstr>UserForm - 메인화면 2</vt:lpstr>
      <vt:lpstr>UserForm - 주문내역</vt:lpstr>
      <vt:lpstr>UserForm - 메인화면3</vt:lpstr>
      <vt:lpstr>UserForm - UserForm - 메인화면4</vt:lpstr>
      <vt:lpstr>UserForm - 메인화면5</vt:lpstr>
      <vt:lpstr>AdminForm</vt:lpstr>
      <vt:lpstr>AdminForm - BOM - 메인</vt:lpstr>
      <vt:lpstr>AdminForm - BOM - 등록</vt:lpstr>
      <vt:lpstr>AdminForm - BOM - 조회</vt:lpstr>
      <vt:lpstr>AdminForm - BOM - 소요량 예측</vt:lpstr>
      <vt:lpstr>AdminForm – 자재목록 -거래처자재목록</vt:lpstr>
      <vt:lpstr>AdminForm – 자재목록 - 제품등록 &amp;&amp; 제조사상세정보</vt:lpstr>
      <vt:lpstr>AdminForm – 상품목록</vt:lpstr>
      <vt:lpstr>AdminForm – 상품목록 - 상품등록</vt:lpstr>
      <vt:lpstr>AdminForm – 매출조회</vt:lpstr>
      <vt:lpstr>AdminForm – 발주 - 목록</vt:lpstr>
      <vt:lpstr>AdminForm – 발주 - 신청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신소연</dc:creator>
  <cp:lastModifiedBy>신소연</cp:lastModifiedBy>
  <cp:revision>37</cp:revision>
  <dcterms:created xsi:type="dcterms:W3CDTF">2019-12-02T07:32:09Z</dcterms:created>
  <dcterms:modified xsi:type="dcterms:W3CDTF">2019-12-03T07:02:51Z</dcterms:modified>
</cp:coreProperties>
</file>