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8" r:id="rId4"/>
    <p:sldId id="267" r:id="rId5"/>
    <p:sldId id="260" r:id="rId6"/>
    <p:sldId id="262" r:id="rId7"/>
    <p:sldId id="264" r:id="rId8"/>
    <p:sldId id="265" r:id="rId9"/>
    <p:sldId id="266" r:id="rId10"/>
    <p:sldId id="273" r:id="rId11"/>
    <p:sldId id="270" r:id="rId12"/>
    <p:sldId id="272" r:id="rId13"/>
    <p:sldId id="26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475489"/>
    <a:srgbClr val="5463A2"/>
    <a:srgbClr val="4C77AA"/>
    <a:srgbClr val="5D86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53" autoAdjust="0"/>
  </p:normalViewPr>
  <p:slideViewPr>
    <p:cSldViewPr snapToGrid="0">
      <p:cViewPr>
        <p:scale>
          <a:sx n="100" d="100"/>
          <a:sy n="100" d="100"/>
        </p:scale>
        <p:origin x="93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6">
            <a:extLst>
              <a:ext uri="{FF2B5EF4-FFF2-40B4-BE49-F238E27FC236}">
                <a16:creationId xmlns:a16="http://schemas.microsoft.com/office/drawing/2014/main" id="{689C96B9-89FD-4086-86D9-5C5C05952A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87489" y="3356992"/>
            <a:ext cx="6823410" cy="6480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800" b="1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en-US" altLang="ko-KR" dirty="0"/>
              <a:t>[</a:t>
            </a:r>
            <a:r>
              <a:rPr lang="ko-KR" altLang="en-US" dirty="0"/>
              <a:t>문서 제목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BCD8F54A-D75B-4356-B042-FD7CB04F82B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61847" y="4437064"/>
            <a:ext cx="5849052" cy="3600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kern="1200" dirty="0">
                <a:solidFill>
                  <a:srgbClr val="47548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/>
              <a:t>[</a:t>
            </a:r>
            <a:r>
              <a:rPr lang="ko-KR" altLang="en-US" dirty="0"/>
              <a:t>부제목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2" name="텍스트 개체 틀 8">
            <a:extLst>
              <a:ext uri="{FF2B5EF4-FFF2-40B4-BE49-F238E27FC236}">
                <a16:creationId xmlns:a16="http://schemas.microsoft.com/office/drawing/2014/main" id="{6D9B22FC-F57B-42E3-B231-8AA54DC64F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61847" y="4809222"/>
            <a:ext cx="5849052" cy="3600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kern="1200" dirty="0" smtClean="0">
                <a:solidFill>
                  <a:srgbClr val="47548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/>
              <a:t>[</a:t>
            </a:r>
            <a:r>
              <a:rPr lang="ko-KR" altLang="en-US" dirty="0"/>
              <a:t>작성자</a:t>
            </a:r>
            <a:r>
              <a:rPr lang="en-US" altLang="ko-KR" dirty="0"/>
              <a:t>(</a:t>
            </a:r>
            <a:r>
              <a:rPr lang="ko-KR" altLang="en-US" dirty="0"/>
              <a:t>메일주소</a:t>
            </a:r>
            <a:r>
              <a:rPr lang="en-US" altLang="ko-KR" dirty="0"/>
              <a:t>)]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313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616135F-91A9-4E71-94BE-5D8F39E04D5B}"/>
              </a:ext>
            </a:extLst>
          </p:cNvPr>
          <p:cNvSpPr/>
          <p:nvPr userDrawn="1"/>
        </p:nvSpPr>
        <p:spPr>
          <a:xfrm>
            <a:off x="-9093" y="3717032"/>
            <a:ext cx="5310025" cy="72008"/>
          </a:xfrm>
          <a:prstGeom prst="rect">
            <a:avLst/>
          </a:prstGeom>
          <a:solidFill>
            <a:srgbClr val="475489"/>
          </a:solidFill>
          <a:ln>
            <a:solidFill>
              <a:srgbClr val="4754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rgbClr val="475489"/>
              </a:solidFill>
            </a:endParaRPr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1D1A4836-CBD2-4ACF-9B29-22A1889428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0" y="3789040"/>
            <a:ext cx="5270329" cy="462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en-US" altLang="ko-KR" dirty="0"/>
              <a:t>[</a:t>
            </a:r>
            <a:r>
              <a:rPr lang="ko-KR" altLang="en-US" dirty="0"/>
              <a:t>문서 제목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778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빈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3"/>
          <p:cNvSpPr txBox="1">
            <a:spLocks/>
          </p:cNvSpPr>
          <p:nvPr userDrawn="1"/>
        </p:nvSpPr>
        <p:spPr>
          <a:xfrm>
            <a:off x="5511358" y="6574329"/>
            <a:ext cx="1169285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lang="ko-KR" altLang="en-US" sz="1100" kern="1200" noProof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1100" kern="1200" noProof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169244" y="144925"/>
            <a:ext cx="6205126" cy="2160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600" b="1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dirty="0"/>
              <a:t>페이지 제목을 입력 하세요</a:t>
            </a:r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9306604" y="6506189"/>
            <a:ext cx="2641142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sz="1000"/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58110" y="430505"/>
            <a:ext cx="1189503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126158" y="6477828"/>
            <a:ext cx="1189503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866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설계 레이아웃 - 모듈구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3"/>
          <p:cNvSpPr txBox="1">
            <a:spLocks/>
          </p:cNvSpPr>
          <p:nvPr userDrawn="1"/>
        </p:nvSpPr>
        <p:spPr>
          <a:xfrm>
            <a:off x="5511358" y="6574329"/>
            <a:ext cx="1169285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lang="ko-KR" altLang="en-US" sz="1100" kern="1200" noProof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1100" kern="1200" noProof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246735" y="436595"/>
            <a:ext cx="11698530" cy="603853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26158" y="168895"/>
            <a:ext cx="51167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7248129" y="168895"/>
            <a:ext cx="73609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Module: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10556404" y="168895"/>
            <a:ext cx="53572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 userDrawn="1"/>
        </p:nvCxnSpPr>
        <p:spPr>
          <a:xfrm flipH="1" flipV="1">
            <a:off x="7336754" y="381546"/>
            <a:ext cx="460044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 flipH="1" flipV="1">
            <a:off x="246739" y="381546"/>
            <a:ext cx="673551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688499" y="189161"/>
            <a:ext cx="6205126" cy="2160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제목을 입력 하세요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0" hasCustomPrompt="1"/>
          </p:nvPr>
        </p:nvSpPr>
        <p:spPr>
          <a:xfrm>
            <a:off x="8055807" y="189162"/>
            <a:ext cx="2560080" cy="216371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lang="ko-KR" altLang="en-US" sz="110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모듈 이름을 입력 하세요</a:t>
            </a:r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 hasCustomPrompt="1"/>
          </p:nvPr>
        </p:nvSpPr>
        <p:spPr>
          <a:xfrm>
            <a:off x="11107446" y="189161"/>
            <a:ext cx="1019257" cy="21602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9306604" y="6506189"/>
            <a:ext cx="2641142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</p:spTree>
    <p:extLst>
      <p:ext uri="{BB962C8B-B14F-4D97-AF65-F5344CB8AC3E}">
        <p14:creationId xmlns:p14="http://schemas.microsoft.com/office/powerpoint/2010/main" val="1057241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설계 레이아웃 - 모듈구분,3:1분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246735" y="436593"/>
            <a:ext cx="11698530" cy="6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26158" y="168895"/>
            <a:ext cx="51167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7248129" y="168895"/>
            <a:ext cx="73609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Module: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10556404" y="168895"/>
            <a:ext cx="53572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 userDrawn="1"/>
        </p:nvCxnSpPr>
        <p:spPr>
          <a:xfrm flipH="1" flipV="1">
            <a:off x="7336754" y="381546"/>
            <a:ext cx="460044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 flipH="1" flipV="1">
            <a:off x="246739" y="381546"/>
            <a:ext cx="673551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637837" y="189161"/>
            <a:ext cx="6205126" cy="2160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dirty="0"/>
              <a:t>제목을 입력 하세요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0" hasCustomPrompt="1"/>
          </p:nvPr>
        </p:nvSpPr>
        <p:spPr>
          <a:xfrm>
            <a:off x="8055807" y="189162"/>
            <a:ext cx="2008095" cy="216371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lang="ko-KR" altLang="en-US" sz="110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모듈 이름을 입력 하세요</a:t>
            </a:r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 hasCustomPrompt="1"/>
          </p:nvPr>
        </p:nvSpPr>
        <p:spPr>
          <a:xfrm>
            <a:off x="11107446" y="189161"/>
            <a:ext cx="1019257" cy="21602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9306604" y="6506189"/>
            <a:ext cx="2641142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9292933" y="437826"/>
            <a:ext cx="2658462" cy="6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7" name="슬라이드 번호 개체 틀 3"/>
          <p:cNvSpPr txBox="1">
            <a:spLocks/>
          </p:cNvSpPr>
          <p:nvPr userDrawn="1"/>
        </p:nvSpPr>
        <p:spPr>
          <a:xfrm>
            <a:off x="5511358" y="6574329"/>
            <a:ext cx="1169285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lang="ko-KR" altLang="en-US" sz="1100" kern="1200" noProof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1100" kern="1200" noProof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73073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설계 레이아웃 - 백로그구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246735" y="436595"/>
            <a:ext cx="11698530" cy="603853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126158" y="168895"/>
            <a:ext cx="51167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Title: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10556404" y="168895"/>
            <a:ext cx="53572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9" name="직선 연결선 28"/>
          <p:cNvCxnSpPr/>
          <p:nvPr userDrawn="1"/>
        </p:nvCxnSpPr>
        <p:spPr>
          <a:xfrm flipH="1" flipV="1">
            <a:off x="7336754" y="381546"/>
            <a:ext cx="460044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 flipH="1" flipV="1">
            <a:off x="246739" y="381546"/>
            <a:ext cx="673551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688499" y="189161"/>
            <a:ext cx="6205126" cy="2160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dirty="0"/>
              <a:t>제목을 입력 하세요</a:t>
            </a:r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 hasCustomPrompt="1"/>
          </p:nvPr>
        </p:nvSpPr>
        <p:spPr>
          <a:xfrm>
            <a:off x="11107446" y="189161"/>
            <a:ext cx="1019257" cy="21602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9306604" y="6506189"/>
            <a:ext cx="2641142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  <p:sp>
        <p:nvSpPr>
          <p:cNvPr id="17" name="슬라이드 번호 개체 틀 3"/>
          <p:cNvSpPr txBox="1">
            <a:spLocks/>
          </p:cNvSpPr>
          <p:nvPr userDrawn="1"/>
        </p:nvSpPr>
        <p:spPr>
          <a:xfrm>
            <a:off x="5511358" y="6574329"/>
            <a:ext cx="1169285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lang="ko-KR" altLang="en-US" sz="1100" kern="1200" noProof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1100" kern="1200" noProof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21557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설계 레이아웃 - 백로그구분,3:1분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246735" y="436593"/>
            <a:ext cx="11698530" cy="60480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endParaRPr lang="ko-KR" altLang="en-US" sz="11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126158" y="168895"/>
            <a:ext cx="51167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10556404" y="168895"/>
            <a:ext cx="53572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 userDrawn="1"/>
        </p:nvCxnSpPr>
        <p:spPr>
          <a:xfrm flipH="1" flipV="1">
            <a:off x="7336754" y="381546"/>
            <a:ext cx="460044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 flipH="1" flipV="1">
            <a:off x="246739" y="381546"/>
            <a:ext cx="673551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688499" y="189161"/>
            <a:ext cx="6205126" cy="2160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dirty="0"/>
              <a:t>제목을 입력 하세요</a:t>
            </a:r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 hasCustomPrompt="1"/>
          </p:nvPr>
        </p:nvSpPr>
        <p:spPr>
          <a:xfrm>
            <a:off x="11107446" y="189161"/>
            <a:ext cx="1019257" cy="21602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9306604" y="6506189"/>
            <a:ext cx="2641142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9292933" y="437826"/>
            <a:ext cx="2658462" cy="6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8" name="슬라이드 번호 개체 틀 3"/>
          <p:cNvSpPr txBox="1">
            <a:spLocks/>
          </p:cNvSpPr>
          <p:nvPr userDrawn="1"/>
        </p:nvSpPr>
        <p:spPr>
          <a:xfrm>
            <a:off x="5511358" y="6574329"/>
            <a:ext cx="1169285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lang="ko-KR" altLang="en-US" sz="1100" kern="1200" noProof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1100" kern="1200" noProof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7417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033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87920FC-50B8-4DD6-9EB4-DD137A772B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ko-KR" altLang="en-US" sz="2800" dirty="0"/>
              <a:t>화면 설계서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C12E1B53-D0AB-4D57-9ADE-03C305082F80}"/>
              </a:ext>
            </a:extLst>
          </p:cNvPr>
          <p:cNvSpPr txBox="1">
            <a:spLocks/>
          </p:cNvSpPr>
          <p:nvPr/>
        </p:nvSpPr>
        <p:spPr>
          <a:xfrm>
            <a:off x="2461847" y="4437064"/>
            <a:ext cx="5849052" cy="3600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>
                <a:solidFill>
                  <a:srgbClr val="47548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신소연</a:t>
            </a:r>
            <a:endParaRPr lang="ko-KR" altLang="en-US" sz="1800" dirty="0">
              <a:solidFill>
                <a:srgbClr val="47548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6ABBEAAA-9507-47B5-86E9-5682E73ECE6E}"/>
              </a:ext>
            </a:extLst>
          </p:cNvPr>
          <p:cNvSpPr txBox="1">
            <a:spLocks/>
          </p:cNvSpPr>
          <p:nvPr/>
        </p:nvSpPr>
        <p:spPr>
          <a:xfrm>
            <a:off x="2461847" y="4809222"/>
            <a:ext cx="5849052" cy="3600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>
                <a:solidFill>
                  <a:srgbClr val="47548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cliedy@naver.com</a:t>
            </a:r>
            <a:endParaRPr lang="ko-KR" altLang="en-US" sz="1800" dirty="0">
              <a:solidFill>
                <a:srgbClr val="47548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9298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EF1B5D75-17DF-4DF8-80BB-027381B4E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12" y="589215"/>
            <a:ext cx="8541964" cy="463873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 </a:t>
            </a:r>
            <a:r>
              <a:rPr lang="ko-KR" altLang="en-US" dirty="0"/>
              <a:t>메인 폼 화면 구성 </a:t>
            </a:r>
            <a:r>
              <a:rPr lang="en-US" altLang="ko-KR" dirty="0"/>
              <a:t>(</a:t>
            </a:r>
            <a:r>
              <a:rPr lang="ko-KR" altLang="en-US" dirty="0"/>
              <a:t>직원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직원 화면 구성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74AA4B-D834-43B1-90D7-5B21AE60CC26}"/>
              </a:ext>
            </a:extLst>
          </p:cNvPr>
          <p:cNvSpPr/>
          <p:nvPr/>
        </p:nvSpPr>
        <p:spPr>
          <a:xfrm>
            <a:off x="6458485" y="1031311"/>
            <a:ext cx="2491891" cy="38698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3B8A203-A4F5-427A-8A0A-EE0920EDDB5C}"/>
              </a:ext>
            </a:extLst>
          </p:cNvPr>
          <p:cNvSpPr/>
          <p:nvPr/>
        </p:nvSpPr>
        <p:spPr>
          <a:xfrm>
            <a:off x="411967" y="774136"/>
            <a:ext cx="1207283" cy="2571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D74329D-2C0D-4F8C-8593-B66F77DC2166}"/>
              </a:ext>
            </a:extLst>
          </p:cNvPr>
          <p:cNvSpPr/>
          <p:nvPr/>
        </p:nvSpPr>
        <p:spPr>
          <a:xfrm>
            <a:off x="411967" y="1031311"/>
            <a:ext cx="5999220" cy="41504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7B703D-F8AD-49E4-9308-D4C40880DAF9}"/>
              </a:ext>
            </a:extLst>
          </p:cNvPr>
          <p:cNvSpPr txBox="1"/>
          <p:nvPr/>
        </p:nvSpPr>
        <p:spPr>
          <a:xfrm>
            <a:off x="1381392" y="483280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6BA6DB-3454-4D89-AB98-6BCCAC065359}"/>
              </a:ext>
            </a:extLst>
          </p:cNvPr>
          <p:cNvSpPr txBox="1"/>
          <p:nvPr/>
        </p:nvSpPr>
        <p:spPr>
          <a:xfrm>
            <a:off x="3047375" y="772812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DD5BEB-BE7F-4DCB-9AFB-505F7CB11A3B}"/>
              </a:ext>
            </a:extLst>
          </p:cNvPr>
          <p:cNvSpPr txBox="1"/>
          <p:nvPr/>
        </p:nvSpPr>
        <p:spPr>
          <a:xfrm>
            <a:off x="6767414" y="748834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B613F9-5E08-430F-AD26-0E6727AE27AF}"/>
              </a:ext>
            </a:extLst>
          </p:cNvPr>
          <p:cNvSpPr txBox="1"/>
          <p:nvPr/>
        </p:nvSpPr>
        <p:spPr>
          <a:xfrm>
            <a:off x="9306603" y="449178"/>
            <a:ext cx="2641141" cy="19352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</a:t>
            </a:r>
            <a:r>
              <a:rPr lang="ko-KR" altLang="en-US" sz="900" dirty="0"/>
              <a:t> 직원 메뉴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직원만의 메뉴 목록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900" dirty="0"/>
              <a:t>Machines/ </a:t>
            </a:r>
            <a:r>
              <a:rPr lang="en-US" altLang="ko-KR" sz="900" dirty="0" err="1"/>
              <a:t>MyInfo</a:t>
            </a:r>
            <a:r>
              <a:rPr lang="ko-KR" altLang="en-US" sz="900" dirty="0"/>
              <a:t>로 구성된다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활성화된 기계 목록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활성화된 기계 목록을 보여준다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③ </a:t>
            </a:r>
            <a:r>
              <a:rPr lang="ko-KR" altLang="en-US" sz="900" dirty="0"/>
              <a:t>내 작업 목록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나에게 부여된 작업 목록을 보여준다</a:t>
            </a:r>
            <a:r>
              <a:rPr lang="en-US" altLang="ko-KR" sz="9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4413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 descr="스크린샷이(가) 표시된 사진&#10;&#10;자동 생성된 설명">
            <a:extLst>
              <a:ext uri="{FF2B5EF4-FFF2-40B4-BE49-F238E27FC236}">
                <a16:creationId xmlns:a16="http://schemas.microsoft.com/office/drawing/2014/main" id="{35E14CF4-711B-4A5C-924D-A137BE8BC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67" y="582294"/>
            <a:ext cx="8534855" cy="463487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 </a:t>
            </a:r>
            <a:r>
              <a:rPr lang="ko-KR" altLang="en-US" dirty="0"/>
              <a:t>메인 폼 화면 구성 </a:t>
            </a:r>
            <a:r>
              <a:rPr lang="en-US" altLang="ko-KR" dirty="0"/>
              <a:t>(</a:t>
            </a:r>
            <a:r>
              <a:rPr lang="ko-KR" altLang="en-US" dirty="0"/>
              <a:t>직원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내 작업관련 기계 보이기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74AA4B-D834-43B1-90D7-5B21AE60CC26}"/>
              </a:ext>
            </a:extLst>
          </p:cNvPr>
          <p:cNvSpPr/>
          <p:nvPr/>
        </p:nvSpPr>
        <p:spPr>
          <a:xfrm>
            <a:off x="6458485" y="1031311"/>
            <a:ext cx="2491891" cy="38698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4" name="그림 33" descr="스크린샷이(가) 표시된 사진&#10;&#10;자동 생성된 설명">
            <a:extLst>
              <a:ext uri="{FF2B5EF4-FFF2-40B4-BE49-F238E27FC236}">
                <a16:creationId xmlns:a16="http://schemas.microsoft.com/office/drawing/2014/main" id="{0E4FB028-B9CA-4F6C-9666-D2F9892C6A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2" r="83198" b="80576"/>
          <a:stretch/>
        </p:blipFill>
        <p:spPr>
          <a:xfrm>
            <a:off x="523199" y="1288486"/>
            <a:ext cx="1629452" cy="757323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C3B8A203-A4F5-427A-8A0A-EE0920EDDB5C}"/>
              </a:ext>
            </a:extLst>
          </p:cNvPr>
          <p:cNvSpPr/>
          <p:nvPr/>
        </p:nvSpPr>
        <p:spPr>
          <a:xfrm>
            <a:off x="519645" y="1288486"/>
            <a:ext cx="1261530" cy="6641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0A7600E-542A-4661-8652-F98E64D7BAA2}"/>
              </a:ext>
            </a:extLst>
          </p:cNvPr>
          <p:cNvCxnSpPr/>
          <p:nvPr/>
        </p:nvCxnSpPr>
        <p:spPr>
          <a:xfrm flipH="1">
            <a:off x="1781175" y="1466850"/>
            <a:ext cx="467731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A6380F8-38D6-47F8-A970-53D3FFFB83E2}"/>
              </a:ext>
            </a:extLst>
          </p:cNvPr>
          <p:cNvSpPr txBox="1"/>
          <p:nvPr/>
        </p:nvSpPr>
        <p:spPr>
          <a:xfrm>
            <a:off x="3740400" y="1134597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076BFE8-15F9-4502-BE07-8DB6D0E9DB8A}"/>
              </a:ext>
            </a:extLst>
          </p:cNvPr>
          <p:cNvSpPr txBox="1"/>
          <p:nvPr/>
        </p:nvSpPr>
        <p:spPr>
          <a:xfrm>
            <a:off x="9306603" y="449178"/>
            <a:ext cx="2641141" cy="6887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기계 메뉴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부여된 작업에 따라 접근할 수 있는 기계가 다르다</a:t>
            </a:r>
            <a:r>
              <a:rPr lang="en-US" altLang="ko-KR" sz="9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52924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3E392AD2-3152-4A5E-A239-3B17FF1AC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12" y="589214"/>
            <a:ext cx="8541963" cy="463108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 </a:t>
            </a:r>
            <a:r>
              <a:rPr lang="ko-KR" altLang="en-US" dirty="0"/>
              <a:t>메인 폼 화면 구성 </a:t>
            </a:r>
            <a:r>
              <a:rPr lang="en-US" altLang="ko-KR" dirty="0"/>
              <a:t>(</a:t>
            </a:r>
            <a:r>
              <a:rPr lang="ko-KR" altLang="en-US" dirty="0"/>
              <a:t>직원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작업 실행하기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308B883-CDEE-4EAE-A4BE-F9AFFC73E502}"/>
              </a:ext>
            </a:extLst>
          </p:cNvPr>
          <p:cNvSpPr/>
          <p:nvPr/>
        </p:nvSpPr>
        <p:spPr>
          <a:xfrm>
            <a:off x="8212075" y="4939872"/>
            <a:ext cx="677926" cy="1988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E86B6E0-57D8-466D-83AF-6F80A9E883A7}"/>
              </a:ext>
            </a:extLst>
          </p:cNvPr>
          <p:cNvCxnSpPr>
            <a:cxnSpLocks/>
          </p:cNvCxnSpPr>
          <p:nvPr/>
        </p:nvCxnSpPr>
        <p:spPr>
          <a:xfrm>
            <a:off x="8382000" y="1520095"/>
            <a:ext cx="0" cy="34197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A0F0D1A-CA27-4586-A4F7-3638285439E2}"/>
              </a:ext>
            </a:extLst>
          </p:cNvPr>
          <p:cNvSpPr/>
          <p:nvPr/>
        </p:nvSpPr>
        <p:spPr>
          <a:xfrm>
            <a:off x="6503999" y="1344801"/>
            <a:ext cx="2446375" cy="1988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82AA9D8-3713-41AD-B8FD-406F9A8E27D7}"/>
              </a:ext>
            </a:extLst>
          </p:cNvPr>
          <p:cNvCxnSpPr>
            <a:cxnSpLocks/>
          </p:cNvCxnSpPr>
          <p:nvPr/>
        </p:nvCxnSpPr>
        <p:spPr>
          <a:xfrm flipH="1" flipV="1">
            <a:off x="2200275" y="3886200"/>
            <a:ext cx="6011800" cy="11887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EA5E720-26AA-4659-B1AC-40BCA0CF5CB0}"/>
              </a:ext>
            </a:extLst>
          </p:cNvPr>
          <p:cNvSpPr/>
          <p:nvPr/>
        </p:nvSpPr>
        <p:spPr>
          <a:xfrm>
            <a:off x="408412" y="1063554"/>
            <a:ext cx="1791863" cy="35370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7DFF92-D8B7-4A76-815D-2DA40807AC0E}"/>
              </a:ext>
            </a:extLst>
          </p:cNvPr>
          <p:cNvSpPr txBox="1"/>
          <p:nvPr/>
        </p:nvSpPr>
        <p:spPr>
          <a:xfrm>
            <a:off x="7750735" y="4532857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C0E0EE-E474-4E87-93CC-1F52CA0CF7C9}"/>
              </a:ext>
            </a:extLst>
          </p:cNvPr>
          <p:cNvSpPr txBox="1"/>
          <p:nvPr/>
        </p:nvSpPr>
        <p:spPr>
          <a:xfrm>
            <a:off x="9306603" y="449178"/>
            <a:ext cx="2641141" cy="8965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작업 실행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부여된 작업 목록을 선택해 실행하면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    기계를 보여주는 부분에 내가 작업 중인 기계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가 보인다</a:t>
            </a:r>
            <a:r>
              <a:rPr lang="en-US" altLang="ko-KR" sz="9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7415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스크린샷이(가) 표시된 사진&#10;&#10;자동 생성된 설명">
            <a:extLst>
              <a:ext uri="{FF2B5EF4-FFF2-40B4-BE49-F238E27FC236}">
                <a16:creationId xmlns:a16="http://schemas.microsoft.com/office/drawing/2014/main" id="{8343EB78-3EB2-45B3-BEB8-D4EB1E982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98" y="556772"/>
            <a:ext cx="6378028" cy="3453986"/>
          </a:xfrm>
          <a:prstGeom prst="rect">
            <a:avLst/>
          </a:prstGeom>
        </p:spPr>
      </p:pic>
      <p:pic>
        <p:nvPicPr>
          <p:cNvPr id="25" name="그림 24" descr="스크린샷이(가) 표시된 사진&#10;&#10;자동 생성된 설명">
            <a:extLst>
              <a:ext uri="{FF2B5EF4-FFF2-40B4-BE49-F238E27FC236}">
                <a16:creationId xmlns:a16="http://schemas.microsoft.com/office/drawing/2014/main" id="{3E7CEB2F-16BF-4E27-9EFC-6B1AA9BB2E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3" t="8945" r="7635" b="13245"/>
          <a:stretch/>
        </p:blipFill>
        <p:spPr>
          <a:xfrm>
            <a:off x="3226691" y="1912620"/>
            <a:ext cx="1584301" cy="60912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 </a:t>
            </a:r>
            <a:r>
              <a:rPr lang="ko-KR" altLang="en-US" dirty="0"/>
              <a:t>메인 폼 화면 구성 </a:t>
            </a:r>
            <a:r>
              <a:rPr lang="en-US" altLang="ko-KR" dirty="0"/>
              <a:t>(</a:t>
            </a:r>
            <a:r>
              <a:rPr lang="ko-KR" altLang="en-US" dirty="0"/>
              <a:t>직원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작업 일시중지 및 재시작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C4F0FCF7-85E1-4D6B-90BD-42D9943F2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617" y="711972"/>
            <a:ext cx="1720486" cy="3355723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DEA367FA-EF98-443C-AA32-7DE30329AB63}"/>
              </a:ext>
            </a:extLst>
          </p:cNvPr>
          <p:cNvSpPr/>
          <p:nvPr/>
        </p:nvSpPr>
        <p:spPr>
          <a:xfrm>
            <a:off x="5833603" y="683964"/>
            <a:ext cx="1720485" cy="33657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FFFAC0E6-4C04-436A-B37A-910E8BBFFA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724" y="2907423"/>
            <a:ext cx="1720485" cy="334156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BAD6BD2-CF68-4B4F-81A3-6DD95C6C728A}"/>
              </a:ext>
            </a:extLst>
          </p:cNvPr>
          <p:cNvSpPr/>
          <p:nvPr/>
        </p:nvSpPr>
        <p:spPr>
          <a:xfrm>
            <a:off x="3242002" y="1912620"/>
            <a:ext cx="1595173" cy="2834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422F91D-2944-48A7-BBF7-66B114E80FA5}"/>
              </a:ext>
            </a:extLst>
          </p:cNvPr>
          <p:cNvSpPr/>
          <p:nvPr/>
        </p:nvSpPr>
        <p:spPr>
          <a:xfrm>
            <a:off x="3242002" y="2196085"/>
            <a:ext cx="1595173" cy="2834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7321175-FBEC-4AC9-8970-2CA555029F1D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4837175" y="1976630"/>
            <a:ext cx="996428" cy="777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88E6AB3-955D-4F49-A06D-E25AFD2E4BCE}"/>
              </a:ext>
            </a:extLst>
          </p:cNvPr>
          <p:cNvSpPr/>
          <p:nvPr/>
        </p:nvSpPr>
        <p:spPr>
          <a:xfrm>
            <a:off x="5182541" y="2865257"/>
            <a:ext cx="1720485" cy="33657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7E9A69A-3DDB-4FE3-9503-2A96DFB57BD0}"/>
              </a:ext>
            </a:extLst>
          </p:cNvPr>
          <p:cNvCxnSpPr>
            <a:cxnSpLocks/>
          </p:cNvCxnSpPr>
          <p:nvPr/>
        </p:nvCxnSpPr>
        <p:spPr>
          <a:xfrm>
            <a:off x="4600575" y="2479549"/>
            <a:ext cx="581966" cy="14356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9924FDE-C467-4307-B182-E876775B4E6F}"/>
              </a:ext>
            </a:extLst>
          </p:cNvPr>
          <p:cNvGrpSpPr/>
          <p:nvPr/>
        </p:nvGrpSpPr>
        <p:grpSpPr>
          <a:xfrm>
            <a:off x="2839865" y="1678911"/>
            <a:ext cx="333546" cy="396322"/>
            <a:chOff x="7486650" y="5067298"/>
            <a:chExt cx="569157" cy="676277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2217499C-79DF-48EF-A873-1F776FC38E53}"/>
                </a:ext>
              </a:extLst>
            </p:cNvPr>
            <p:cNvSpPr/>
            <p:nvPr/>
          </p:nvSpPr>
          <p:spPr>
            <a:xfrm>
              <a:off x="7486650" y="5067300"/>
              <a:ext cx="569157" cy="6762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부분 원형 29">
              <a:extLst>
                <a:ext uri="{FF2B5EF4-FFF2-40B4-BE49-F238E27FC236}">
                  <a16:creationId xmlns:a16="http://schemas.microsoft.com/office/drawing/2014/main" id="{6783AC8A-CEEA-40C6-8A3C-72C8BB449904}"/>
                </a:ext>
              </a:extLst>
            </p:cNvPr>
            <p:cNvSpPr/>
            <p:nvPr/>
          </p:nvSpPr>
          <p:spPr>
            <a:xfrm>
              <a:off x="7486650" y="5067298"/>
              <a:ext cx="569157" cy="674965"/>
            </a:xfrm>
            <a:prstGeom prst="pie">
              <a:avLst>
                <a:gd name="adj1" fmla="val 16198427"/>
                <a:gd name="adj2" fmla="val 21454186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912E316-2260-4BF5-9B22-C68842E7101C}"/>
                </a:ext>
              </a:extLst>
            </p:cNvPr>
            <p:cNvCxnSpPr>
              <a:stCxn id="29" idx="2"/>
              <a:endCxn id="29" idx="6"/>
            </p:cNvCxnSpPr>
            <p:nvPr/>
          </p:nvCxnSpPr>
          <p:spPr>
            <a:xfrm>
              <a:off x="7486650" y="5405438"/>
              <a:ext cx="56915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FD2C1EDF-D374-401D-B356-A36DB4018E99}"/>
                </a:ext>
              </a:extLst>
            </p:cNvPr>
            <p:cNvCxnSpPr>
              <a:stCxn id="29" idx="0"/>
            </p:cNvCxnSpPr>
            <p:nvPr/>
          </p:nvCxnSpPr>
          <p:spPr>
            <a:xfrm>
              <a:off x="7771229" y="5067300"/>
              <a:ext cx="1171" cy="33813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A0E7EF25-C820-4D42-9BBE-0AC57E95E6BC}"/>
              </a:ext>
            </a:extLst>
          </p:cNvPr>
          <p:cNvSpPr txBox="1"/>
          <p:nvPr/>
        </p:nvSpPr>
        <p:spPr>
          <a:xfrm>
            <a:off x="4709457" y="3683435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2D087DA-FE47-4E20-A325-F95322FC1A3F}"/>
              </a:ext>
            </a:extLst>
          </p:cNvPr>
          <p:cNvSpPr txBox="1"/>
          <p:nvPr/>
        </p:nvSpPr>
        <p:spPr>
          <a:xfrm>
            <a:off x="5167129" y="2054352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47E9235-FDCE-4C31-821F-94B27DCEEEAE}"/>
              </a:ext>
            </a:extLst>
          </p:cNvPr>
          <p:cNvSpPr txBox="1"/>
          <p:nvPr/>
        </p:nvSpPr>
        <p:spPr>
          <a:xfrm>
            <a:off x="9306603" y="449178"/>
            <a:ext cx="2641141" cy="1519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기계 중지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우측 마우스를 누르고 일시중지를 누르면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기계가 작업을 일시 중지하고 대기한다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기계 재시작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우측 마우스를 누르고 재시작을 누르면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기계가 작업을 재시작 한다</a:t>
            </a:r>
            <a:r>
              <a:rPr lang="en-US" altLang="ko-KR" sz="9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7311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138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 </a:t>
            </a:r>
            <a:r>
              <a:rPr lang="ko-KR" altLang="en-US" dirty="0"/>
              <a:t>회원가입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회원가입 및 주소 검색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8D15523C-FB51-4098-8C2A-5D6387CA1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81" y="492054"/>
            <a:ext cx="4608042" cy="2983836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579B3BE6-B934-4401-83E3-5590E632F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923" y="2935081"/>
            <a:ext cx="4200080" cy="34485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F5899D-5B94-4B3B-A3B3-1CE38BEC1FB0}"/>
              </a:ext>
            </a:extLst>
          </p:cNvPr>
          <p:cNvSpPr txBox="1"/>
          <p:nvPr/>
        </p:nvSpPr>
        <p:spPr>
          <a:xfrm>
            <a:off x="9306603" y="449178"/>
            <a:ext cx="2641141" cy="35972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정규 표현식을 검사하고</a:t>
            </a:r>
            <a:r>
              <a:rPr lang="en-US" altLang="ko-KR" sz="900" dirty="0"/>
              <a:t>, </a:t>
            </a:r>
            <a:r>
              <a:rPr lang="ko-KR" altLang="en-US" sz="900" dirty="0"/>
              <a:t>이메일이 이미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존재하는지</a:t>
            </a:r>
            <a:r>
              <a:rPr lang="en-US" altLang="ko-KR" sz="900" dirty="0"/>
              <a:t>? </a:t>
            </a:r>
            <a:r>
              <a:rPr lang="ko-KR" altLang="en-US" sz="900" dirty="0"/>
              <a:t>직원</a:t>
            </a:r>
            <a:r>
              <a:rPr lang="en-US" altLang="ko-KR" sz="900" dirty="0"/>
              <a:t>ID</a:t>
            </a:r>
            <a:r>
              <a:rPr lang="ko-KR" altLang="en-US" sz="900" dirty="0"/>
              <a:t>가 이미 존재하는지</a:t>
            </a:r>
            <a:r>
              <a:rPr lang="en-US" altLang="ko-KR" sz="900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확인 후 가입시킨다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주소 검색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주소를 </a:t>
            </a:r>
            <a:r>
              <a:rPr lang="en-US" altLang="ko-KR" sz="900" dirty="0"/>
              <a:t>API</a:t>
            </a:r>
            <a:r>
              <a:rPr lang="ko-KR" altLang="en-US" sz="900" dirty="0"/>
              <a:t>를 이용해서 검색해 회원가입 폼에 보여주는 폼을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③ </a:t>
            </a:r>
            <a:r>
              <a:rPr lang="ko-KR" altLang="en-US" sz="900" dirty="0"/>
              <a:t>주소 폼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주소를 검색해 주는 폼</a:t>
            </a:r>
            <a:r>
              <a:rPr lang="en-US" altLang="ko-KR" sz="900" dirty="0"/>
              <a:t>,</a:t>
            </a:r>
            <a:r>
              <a:rPr lang="ko-KR" altLang="en-US" sz="900" dirty="0"/>
              <a:t> 주소 </a:t>
            </a:r>
            <a:r>
              <a:rPr lang="en-US" altLang="ko-KR" sz="900" dirty="0"/>
              <a:t>API</a:t>
            </a:r>
            <a:r>
              <a:rPr lang="ko-KR" altLang="en-US" sz="900" dirty="0"/>
              <a:t>를 이용 데이터 그리드 뷰 셀을 더블 클릭하면 준비된 텍스트 박스에 값을 넣어준다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④ </a:t>
            </a:r>
            <a:r>
              <a:rPr lang="ko-KR" altLang="en-US" sz="900" dirty="0"/>
              <a:t>주소 선택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텍스트 박스에 들어간 값을 주소 폼을 호출한 폼에 보내준다</a:t>
            </a:r>
            <a:r>
              <a:rPr lang="en-US" altLang="ko-KR" sz="900" dirty="0"/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FA6699-2630-4ABD-9FA0-2FB612EF038C}"/>
              </a:ext>
            </a:extLst>
          </p:cNvPr>
          <p:cNvSpPr/>
          <p:nvPr/>
        </p:nvSpPr>
        <p:spPr>
          <a:xfrm>
            <a:off x="2575695" y="1465975"/>
            <a:ext cx="620511" cy="2537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6E603590-6071-45EC-A19E-4BF2E767603F}"/>
              </a:ext>
            </a:extLst>
          </p:cNvPr>
          <p:cNvCxnSpPr>
            <a:cxnSpLocks/>
            <a:stCxn id="12" idx="3"/>
            <a:endCxn id="9" idx="0"/>
          </p:cNvCxnSpPr>
          <p:nvPr/>
        </p:nvCxnSpPr>
        <p:spPr>
          <a:xfrm>
            <a:off x="3196206" y="1592859"/>
            <a:ext cx="3933757" cy="1342222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D41C8D5-20A9-4D1F-BA9E-4F1D7C9F25C4}"/>
              </a:ext>
            </a:extLst>
          </p:cNvPr>
          <p:cNvSpPr/>
          <p:nvPr/>
        </p:nvSpPr>
        <p:spPr>
          <a:xfrm>
            <a:off x="5029923" y="2944867"/>
            <a:ext cx="4200080" cy="34485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932658-FD4E-4278-83F8-E76D3D8EA82A}"/>
              </a:ext>
            </a:extLst>
          </p:cNvPr>
          <p:cNvSpPr/>
          <p:nvPr/>
        </p:nvSpPr>
        <p:spPr>
          <a:xfrm>
            <a:off x="3389152" y="3137483"/>
            <a:ext cx="578841" cy="1828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BD3E35-E6F6-4803-9DCB-7B76455B359E}"/>
              </a:ext>
            </a:extLst>
          </p:cNvPr>
          <p:cNvSpPr txBox="1"/>
          <p:nvPr/>
        </p:nvSpPr>
        <p:spPr>
          <a:xfrm>
            <a:off x="3024950" y="3061965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229C53-781A-46F9-A300-CA53BA8165F4}"/>
              </a:ext>
            </a:extLst>
          </p:cNvPr>
          <p:cNvSpPr txBox="1"/>
          <p:nvPr/>
        </p:nvSpPr>
        <p:spPr>
          <a:xfrm>
            <a:off x="2211493" y="1438969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4BB694-1D0E-4013-934C-628DF14112C5}"/>
              </a:ext>
            </a:extLst>
          </p:cNvPr>
          <p:cNvSpPr txBox="1"/>
          <p:nvPr/>
        </p:nvSpPr>
        <p:spPr>
          <a:xfrm>
            <a:off x="5291663" y="2657139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B8D58A-7816-4707-A9AB-7E49B8C731A4}"/>
              </a:ext>
            </a:extLst>
          </p:cNvPr>
          <p:cNvSpPr txBox="1"/>
          <p:nvPr/>
        </p:nvSpPr>
        <p:spPr>
          <a:xfrm>
            <a:off x="8559736" y="5511624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33133B1-1DD5-4655-8E2F-15C570265F18}"/>
              </a:ext>
            </a:extLst>
          </p:cNvPr>
          <p:cNvSpPr/>
          <p:nvPr/>
        </p:nvSpPr>
        <p:spPr>
          <a:xfrm>
            <a:off x="8332627" y="5804483"/>
            <a:ext cx="649448" cy="4248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838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- </a:t>
            </a:r>
            <a:r>
              <a:rPr lang="ko-KR" altLang="en-US" dirty="0"/>
              <a:t>메인 폼 화면 구성 </a:t>
            </a:r>
            <a:r>
              <a:rPr lang="en-US" altLang="ko-KR" dirty="0"/>
              <a:t>(</a:t>
            </a:r>
            <a:r>
              <a:rPr lang="ko-KR" altLang="en-US" dirty="0"/>
              <a:t>관리자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55807" y="189162"/>
            <a:ext cx="2008095" cy="216371"/>
          </a:xfrm>
        </p:spPr>
        <p:txBody>
          <a:bodyPr/>
          <a:lstStyle/>
          <a:p>
            <a:r>
              <a:rPr lang="ko-KR" altLang="en-US" dirty="0"/>
              <a:t>관리자 화면 구성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66DDAE5C-2308-4DCE-B760-44183EDE1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43" y="578841"/>
            <a:ext cx="8534856" cy="46265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49A561-AF03-4E5D-AA3C-0B402F7AFD04}"/>
              </a:ext>
            </a:extLst>
          </p:cNvPr>
          <p:cNvSpPr txBox="1"/>
          <p:nvPr/>
        </p:nvSpPr>
        <p:spPr>
          <a:xfrm>
            <a:off x="9306603" y="449178"/>
            <a:ext cx="2641141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관리자 메인 폼 메뉴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직원과 차별화되는 관리자의 메뉴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900" dirty="0"/>
              <a:t>Machines/ Works/ Employees/ </a:t>
            </a:r>
            <a:r>
              <a:rPr lang="en-US" altLang="ko-KR" sz="900" dirty="0" err="1"/>
              <a:t>MyInfo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②</a:t>
            </a:r>
            <a:r>
              <a:rPr lang="ko-KR" altLang="en-US" sz="900" dirty="0"/>
              <a:t> 메인 폼 메뉴 세부사항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③ </a:t>
            </a:r>
            <a:r>
              <a:rPr lang="ko-KR" altLang="en-US" sz="900" dirty="0"/>
              <a:t>불량률 패널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기계 불량률 및 알람을 설정하는 패널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④ </a:t>
            </a:r>
            <a:r>
              <a:rPr lang="ko-KR" altLang="en-US" sz="900" dirty="0"/>
              <a:t>설정 버튼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설정한 불량률을 업데이트 시키는 버튼</a:t>
            </a:r>
            <a:endParaRPr lang="en-US" altLang="ko-KR" sz="9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F35E9D-057C-445F-B474-AA9492FD147E}"/>
              </a:ext>
            </a:extLst>
          </p:cNvPr>
          <p:cNvSpPr/>
          <p:nvPr/>
        </p:nvSpPr>
        <p:spPr>
          <a:xfrm>
            <a:off x="402443" y="811634"/>
            <a:ext cx="2290423" cy="2537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024A70-323F-449B-BF9A-14A27474E578}"/>
              </a:ext>
            </a:extLst>
          </p:cNvPr>
          <p:cNvSpPr/>
          <p:nvPr/>
        </p:nvSpPr>
        <p:spPr>
          <a:xfrm>
            <a:off x="6409190" y="1065401"/>
            <a:ext cx="2528109" cy="41399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00C212-4B88-48DD-8AC8-B093ED15D11E}"/>
              </a:ext>
            </a:extLst>
          </p:cNvPr>
          <p:cNvSpPr/>
          <p:nvPr/>
        </p:nvSpPr>
        <p:spPr>
          <a:xfrm>
            <a:off x="7961152" y="2719008"/>
            <a:ext cx="647351" cy="2537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DDD57EF-D553-44EE-BBD5-2E45086CA602}"/>
              </a:ext>
            </a:extLst>
          </p:cNvPr>
          <p:cNvSpPr/>
          <p:nvPr/>
        </p:nvSpPr>
        <p:spPr>
          <a:xfrm>
            <a:off x="402444" y="1065401"/>
            <a:ext cx="6006746" cy="41399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49B8F41-696C-4175-8323-F7E0B2DF18D4}"/>
              </a:ext>
            </a:extLst>
          </p:cNvPr>
          <p:cNvSpPr/>
          <p:nvPr/>
        </p:nvSpPr>
        <p:spPr>
          <a:xfrm>
            <a:off x="908997" y="3625084"/>
            <a:ext cx="5416302" cy="2628908"/>
          </a:xfrm>
          <a:prstGeom prst="rect">
            <a:avLst/>
          </a:prstGeom>
          <a:solidFill>
            <a:srgbClr val="F0F0F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CB1FD9BF-0B29-4A32-AFAB-F6B25F03CF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1" b="2843"/>
          <a:stretch/>
        </p:blipFill>
        <p:spPr>
          <a:xfrm>
            <a:off x="963278" y="3695350"/>
            <a:ext cx="2333868" cy="2461935"/>
          </a:xfrm>
          <a:prstGeom prst="rect">
            <a:avLst/>
          </a:prstGeom>
        </p:spPr>
      </p:pic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5DD01F81-4822-4F38-B1B1-A0F771D3F8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9" t="2608" r="-1495" b="57634"/>
          <a:stretch/>
        </p:blipFill>
        <p:spPr>
          <a:xfrm>
            <a:off x="2081311" y="3713087"/>
            <a:ext cx="1859424" cy="440420"/>
          </a:xfrm>
          <a:prstGeom prst="rect">
            <a:avLst/>
          </a:prstGeom>
        </p:spPr>
      </p:pic>
      <p:pic>
        <p:nvPicPr>
          <p:cNvPr id="16" name="그림 15" descr="스크린샷이(가) 표시된 사진&#10;&#10;자동 생성된 설명">
            <a:extLst>
              <a:ext uri="{FF2B5EF4-FFF2-40B4-BE49-F238E27FC236}">
                <a16:creationId xmlns:a16="http://schemas.microsoft.com/office/drawing/2014/main" id="{20363DFA-9732-41B4-982F-0C3B9114D63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64"/>
          <a:stretch/>
        </p:blipFill>
        <p:spPr>
          <a:xfrm>
            <a:off x="3144192" y="3709933"/>
            <a:ext cx="1859424" cy="938622"/>
          </a:xfrm>
          <a:prstGeom prst="rect">
            <a:avLst/>
          </a:prstGeom>
        </p:spPr>
      </p:pic>
      <p:pic>
        <p:nvPicPr>
          <p:cNvPr id="17" name="그림 16" descr="스크린샷이(가) 표시된 사진&#10;&#10;자동 생성된 설명">
            <a:extLst>
              <a:ext uri="{FF2B5EF4-FFF2-40B4-BE49-F238E27FC236}">
                <a16:creationId xmlns:a16="http://schemas.microsoft.com/office/drawing/2014/main" id="{A728653E-0096-4558-8CC7-386F8185853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95" r="7826"/>
          <a:stretch/>
        </p:blipFill>
        <p:spPr>
          <a:xfrm>
            <a:off x="4912392" y="3716194"/>
            <a:ext cx="1348806" cy="668028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036F3C6-DDBB-4453-843B-F646F63043C9}"/>
              </a:ext>
            </a:extLst>
          </p:cNvPr>
          <p:cNvCxnSpPr/>
          <p:nvPr/>
        </p:nvCxnSpPr>
        <p:spPr>
          <a:xfrm>
            <a:off x="1384183" y="1065401"/>
            <a:ext cx="0" cy="25596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5401A74-4AA8-4B23-828F-FC61DB72559B}"/>
              </a:ext>
            </a:extLst>
          </p:cNvPr>
          <p:cNvSpPr txBox="1"/>
          <p:nvPr/>
        </p:nvSpPr>
        <p:spPr>
          <a:xfrm>
            <a:off x="1547654" y="499094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60DEE7-3EFF-4270-A627-2CA21C42F36B}"/>
              </a:ext>
            </a:extLst>
          </p:cNvPr>
          <p:cNvSpPr txBox="1"/>
          <p:nvPr/>
        </p:nvSpPr>
        <p:spPr>
          <a:xfrm>
            <a:off x="1547654" y="3323112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B0CE61-F40E-40D2-8F25-027E84D1FAF3}"/>
              </a:ext>
            </a:extLst>
          </p:cNvPr>
          <p:cNvSpPr txBox="1"/>
          <p:nvPr/>
        </p:nvSpPr>
        <p:spPr>
          <a:xfrm>
            <a:off x="6473946" y="80687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255166-AF6C-4071-AD6F-6B49E8D23506}"/>
              </a:ext>
            </a:extLst>
          </p:cNvPr>
          <p:cNvSpPr txBox="1"/>
          <p:nvPr/>
        </p:nvSpPr>
        <p:spPr>
          <a:xfrm>
            <a:off x="8284827" y="2435855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3540398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44628-A7F6-4488-9DA9-9FD6FE84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 </a:t>
            </a:r>
            <a:r>
              <a:rPr lang="ko-KR" altLang="en-US" dirty="0"/>
              <a:t>메인 폼 화면 구성 </a:t>
            </a:r>
            <a:r>
              <a:rPr lang="en-US" altLang="ko-KR" dirty="0"/>
              <a:t>(</a:t>
            </a:r>
            <a:r>
              <a:rPr lang="ko-KR" altLang="en-US" dirty="0"/>
              <a:t>관리자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1A7630-6296-4CC7-81BA-4B7EEDFB45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기계 패널 보이기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B2523F-B67C-4B53-8E0A-C93E8D8A91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1B93D6-CE4B-4614-BC63-F2553573AD9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5C9C4B13-BF54-4E08-932D-47FB66D0C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31" y="523470"/>
            <a:ext cx="2629267" cy="2905530"/>
          </a:xfrm>
          <a:prstGeom prst="rect">
            <a:avLst/>
          </a:prstGeom>
        </p:spPr>
      </p:pic>
      <p:pic>
        <p:nvPicPr>
          <p:cNvPr id="18" name="그림 17" descr="스크린샷이(가) 표시된 사진&#10;&#10;자동 생성된 설명">
            <a:extLst>
              <a:ext uri="{FF2B5EF4-FFF2-40B4-BE49-F238E27FC236}">
                <a16:creationId xmlns:a16="http://schemas.microsoft.com/office/drawing/2014/main" id="{C6D88F1B-0EFC-4980-95F9-D1B0E8BF08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555"/>
          <a:stretch/>
        </p:blipFill>
        <p:spPr>
          <a:xfrm>
            <a:off x="487259" y="3547309"/>
            <a:ext cx="1878569" cy="2896004"/>
          </a:xfrm>
          <a:prstGeom prst="rect">
            <a:avLst/>
          </a:prstGeom>
        </p:spPr>
      </p:pic>
      <p:pic>
        <p:nvPicPr>
          <p:cNvPr id="19" name="그림 18" descr="스크린샷, 앉아있는, 하얀색이(가) 표시된 사진&#10;&#10;자동 생성된 설명">
            <a:extLst>
              <a:ext uri="{FF2B5EF4-FFF2-40B4-BE49-F238E27FC236}">
                <a16:creationId xmlns:a16="http://schemas.microsoft.com/office/drawing/2014/main" id="{C9D4AB9F-1BE3-44D1-9952-21F507E3D6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375" y="2500373"/>
            <a:ext cx="6337581" cy="378097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FCA87E1-2CF7-42D3-A132-759C383D812B}"/>
              </a:ext>
            </a:extLst>
          </p:cNvPr>
          <p:cNvSpPr txBox="1"/>
          <p:nvPr/>
        </p:nvSpPr>
        <p:spPr>
          <a:xfrm>
            <a:off x="9306603" y="449178"/>
            <a:ext cx="2641141" cy="1519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머신 메뉴 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기계와 관련된 메뉴</a:t>
            </a:r>
            <a:r>
              <a:rPr lang="en-US" altLang="ko-KR" sz="900" dirty="0"/>
              <a:t>, </a:t>
            </a:r>
            <a:r>
              <a:rPr lang="ko-KR" altLang="en-US" sz="900" dirty="0"/>
              <a:t>사용자가접근 가능한 기계를 보여준다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  -&gt;</a:t>
            </a:r>
            <a:r>
              <a:rPr lang="ko-KR" altLang="en-US" sz="900" dirty="0"/>
              <a:t> </a:t>
            </a:r>
            <a:r>
              <a:rPr lang="en-US" altLang="ko-KR" sz="900" dirty="0"/>
              <a:t>item.. </a:t>
            </a:r>
            <a:r>
              <a:rPr lang="ko-KR" altLang="en-US" sz="900" dirty="0"/>
              <a:t>해당 아이템을 클릭할 시 폼에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     </a:t>
            </a:r>
            <a:r>
              <a:rPr lang="ko-KR" altLang="en-US" sz="900" dirty="0"/>
              <a:t>기계패널을 보여준다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   -&gt; </a:t>
            </a:r>
            <a:r>
              <a:rPr lang="ko-KR" altLang="en-US" sz="900" dirty="0"/>
              <a:t>전체 선택을 클릭 시 접근 가능한 모든 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</a:t>
            </a:r>
            <a:r>
              <a:rPr lang="ko-KR" altLang="en-US" sz="900" dirty="0"/>
              <a:t>      기계 패널을 보여준다</a:t>
            </a:r>
            <a:r>
              <a:rPr lang="en-US" altLang="ko-KR" sz="900" dirty="0"/>
              <a:t>.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6A9F7D0-AB81-440A-8983-7BB4572673C2}"/>
              </a:ext>
            </a:extLst>
          </p:cNvPr>
          <p:cNvSpPr/>
          <p:nvPr/>
        </p:nvSpPr>
        <p:spPr>
          <a:xfrm>
            <a:off x="345787" y="548637"/>
            <a:ext cx="1751462" cy="27985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1ADC099-7559-4AEA-9EEA-36144E324D87}"/>
              </a:ext>
            </a:extLst>
          </p:cNvPr>
          <p:cNvSpPr/>
          <p:nvPr/>
        </p:nvSpPr>
        <p:spPr>
          <a:xfrm>
            <a:off x="345787" y="3078759"/>
            <a:ext cx="1751462" cy="2684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E27264B-5348-4CD9-89AD-1C282EB3C299}"/>
              </a:ext>
            </a:extLst>
          </p:cNvPr>
          <p:cNvSpPr/>
          <p:nvPr/>
        </p:nvSpPr>
        <p:spPr>
          <a:xfrm>
            <a:off x="487259" y="3532322"/>
            <a:ext cx="1751462" cy="27985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4B64CB7F-4334-48F4-9A40-FCBAAE50FE4D}"/>
              </a:ext>
            </a:extLst>
          </p:cNvPr>
          <p:cNvCxnSpPr>
            <a:cxnSpLocks/>
            <a:stCxn id="23" idx="3"/>
            <a:endCxn id="24" idx="3"/>
          </p:cNvCxnSpPr>
          <p:nvPr/>
        </p:nvCxnSpPr>
        <p:spPr>
          <a:xfrm>
            <a:off x="2097249" y="3212983"/>
            <a:ext cx="141472" cy="1718624"/>
          </a:xfrm>
          <a:prstGeom prst="bentConnector3">
            <a:avLst>
              <a:gd name="adj1" fmla="val 26158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4345792-83C7-454D-8E19-F47DE9784E0D}"/>
              </a:ext>
            </a:extLst>
          </p:cNvPr>
          <p:cNvCxnSpPr/>
          <p:nvPr/>
        </p:nvCxnSpPr>
        <p:spPr>
          <a:xfrm>
            <a:off x="2238721" y="5838738"/>
            <a:ext cx="52065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5CF6695-36C7-4B3E-B714-B24A7314A35E}"/>
              </a:ext>
            </a:extLst>
          </p:cNvPr>
          <p:cNvSpPr/>
          <p:nvPr/>
        </p:nvSpPr>
        <p:spPr>
          <a:xfrm>
            <a:off x="2772292" y="2864345"/>
            <a:ext cx="4157013" cy="34450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ADBC0D9-5DC1-418F-B8F1-611F188E8E90}"/>
              </a:ext>
            </a:extLst>
          </p:cNvPr>
          <p:cNvSpPr txBox="1"/>
          <p:nvPr/>
        </p:nvSpPr>
        <p:spPr>
          <a:xfrm>
            <a:off x="2097249" y="804244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84939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 </a:t>
            </a:r>
            <a:r>
              <a:rPr lang="ko-KR" altLang="en-US" dirty="0"/>
              <a:t>메인 폼 화면 구성 </a:t>
            </a:r>
            <a:r>
              <a:rPr lang="en-US" altLang="ko-KR" dirty="0"/>
              <a:t>(</a:t>
            </a:r>
            <a:r>
              <a:rPr lang="ko-KR" altLang="en-US" dirty="0"/>
              <a:t>관리자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기계 불량률 마지노선 변경</a:t>
            </a: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66DDAE5C-2308-4DCE-B760-44183EDE1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43" y="578841"/>
            <a:ext cx="8534856" cy="4626526"/>
          </a:xfrm>
          <a:prstGeom prst="rect">
            <a:avLst/>
          </a:prstGeom>
        </p:spPr>
      </p:pic>
      <p:pic>
        <p:nvPicPr>
          <p:cNvPr id="8" name="그림 7" descr="스크린샷, 앉아있는, 하얀색이(가) 표시된 사진&#10;&#10;자동 생성된 설명">
            <a:extLst>
              <a:ext uri="{FF2B5EF4-FFF2-40B4-BE49-F238E27FC236}">
                <a16:creationId xmlns:a16="http://schemas.microsoft.com/office/drawing/2014/main" id="{7C50925E-356F-4317-8D40-1FFD2F92C6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44" y="578841"/>
            <a:ext cx="8534856" cy="5091866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CD24792D-625C-4B0F-96CC-5409463EE565}"/>
              </a:ext>
            </a:extLst>
          </p:cNvPr>
          <p:cNvSpPr/>
          <p:nvPr/>
        </p:nvSpPr>
        <p:spPr>
          <a:xfrm>
            <a:off x="6460691" y="1199020"/>
            <a:ext cx="2356138" cy="22299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4B921983-2CE2-46BC-A473-6821F6A0896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31" t="8163"/>
          <a:stretch/>
        </p:blipFill>
        <p:spPr>
          <a:xfrm>
            <a:off x="4042164" y="1879663"/>
            <a:ext cx="2641142" cy="462652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041AD5D-407F-45ED-AAC7-5BE3F320A59E}"/>
              </a:ext>
            </a:extLst>
          </p:cNvPr>
          <p:cNvSpPr txBox="1"/>
          <p:nvPr/>
        </p:nvSpPr>
        <p:spPr>
          <a:xfrm>
            <a:off x="9306603" y="449178"/>
            <a:ext cx="2641141" cy="40127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기계 패널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기계 하나당 하나</a:t>
            </a:r>
            <a:r>
              <a:rPr lang="en-US" altLang="ko-KR" sz="900" dirty="0"/>
              <a:t>, </a:t>
            </a:r>
            <a:r>
              <a:rPr lang="ko-KR" altLang="en-US" sz="900" dirty="0"/>
              <a:t>기계의 정보를 보여준다</a:t>
            </a:r>
            <a:r>
              <a:rPr lang="en-US" altLang="ko-KR" sz="900" dirty="0"/>
              <a:t> 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기계 상태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기계가 켜져 있는지 꺼져 있는지 나타낸다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③ </a:t>
            </a:r>
            <a:r>
              <a:rPr lang="ko-KR" altLang="en-US" sz="900" dirty="0"/>
              <a:t>기계 생산 목록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기계가 생산한 제품 목록을 매 정해진 시간 마다 보여준다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④ </a:t>
            </a:r>
            <a:r>
              <a:rPr lang="ko-KR" altLang="en-US" sz="900" dirty="0"/>
              <a:t>기계 정보 연산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기계가 생산한 제품 수를 토대로 정보를 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계산해 보여준다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b="1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⑤ 더블 클릭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더블 클릭 시 불량률 마지노선을 설정 할 수 있게 우측 패널에 보여준다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ko-KR" altLang="en-US" sz="900" dirty="0"/>
          </a:p>
          <a:p>
            <a:pPr>
              <a:lnSpc>
                <a:spcPct val="150000"/>
              </a:lnSpc>
            </a:pPr>
            <a:endParaRPr lang="en-US" altLang="ko-KR" sz="9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3DFB857-713F-46B8-A850-B4DABA71AEC8}"/>
              </a:ext>
            </a:extLst>
          </p:cNvPr>
          <p:cNvSpPr/>
          <p:nvPr/>
        </p:nvSpPr>
        <p:spPr>
          <a:xfrm>
            <a:off x="343950" y="964734"/>
            <a:ext cx="1963024" cy="37918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436CDE-07F1-404C-9A9B-508C295B9329}"/>
              </a:ext>
            </a:extLst>
          </p:cNvPr>
          <p:cNvSpPr/>
          <p:nvPr/>
        </p:nvSpPr>
        <p:spPr>
          <a:xfrm>
            <a:off x="402442" y="1060364"/>
            <a:ext cx="1845808" cy="7600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92EEA9-EF88-43B6-A14C-D484124912D0}"/>
              </a:ext>
            </a:extLst>
          </p:cNvPr>
          <p:cNvSpPr/>
          <p:nvPr/>
        </p:nvSpPr>
        <p:spPr>
          <a:xfrm>
            <a:off x="402442" y="3467833"/>
            <a:ext cx="1845808" cy="12383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2E407D1-608C-4125-830A-CFFAF99362FE}"/>
              </a:ext>
            </a:extLst>
          </p:cNvPr>
          <p:cNvSpPr/>
          <p:nvPr/>
        </p:nvSpPr>
        <p:spPr>
          <a:xfrm>
            <a:off x="402442" y="1820411"/>
            <a:ext cx="1845808" cy="16474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CB2C1F-5EE3-4E3C-A920-9E2400A0DF9B}"/>
              </a:ext>
            </a:extLst>
          </p:cNvPr>
          <p:cNvSpPr/>
          <p:nvPr/>
        </p:nvSpPr>
        <p:spPr>
          <a:xfrm>
            <a:off x="4142764" y="1939255"/>
            <a:ext cx="2459371" cy="44783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1B85EF0-2BEB-468F-8B83-6C84C193B851}"/>
              </a:ext>
            </a:extLst>
          </p:cNvPr>
          <p:cNvCxnSpPr/>
          <p:nvPr/>
        </p:nvCxnSpPr>
        <p:spPr>
          <a:xfrm>
            <a:off x="2248250" y="4622334"/>
            <a:ext cx="187074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61CC57B-5F88-485A-85B1-E27962B76059}"/>
              </a:ext>
            </a:extLst>
          </p:cNvPr>
          <p:cNvCxnSpPr>
            <a:cxnSpLocks/>
          </p:cNvCxnSpPr>
          <p:nvPr/>
        </p:nvCxnSpPr>
        <p:spPr>
          <a:xfrm flipH="1">
            <a:off x="6602136" y="3429000"/>
            <a:ext cx="973123" cy="7639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BDB2A0C-A8B2-421A-95B0-F45C3AD4E23C}"/>
              </a:ext>
            </a:extLst>
          </p:cNvPr>
          <p:cNvGrpSpPr/>
          <p:nvPr/>
        </p:nvGrpSpPr>
        <p:grpSpPr>
          <a:xfrm>
            <a:off x="2617553" y="4128810"/>
            <a:ext cx="333546" cy="396322"/>
            <a:chOff x="7486650" y="5067298"/>
            <a:chExt cx="569157" cy="676277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999A9DD2-B33E-46A8-88EB-DEB8FFE6659A}"/>
                </a:ext>
              </a:extLst>
            </p:cNvPr>
            <p:cNvSpPr/>
            <p:nvPr/>
          </p:nvSpPr>
          <p:spPr>
            <a:xfrm>
              <a:off x="7486650" y="5067300"/>
              <a:ext cx="569157" cy="6762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부분 원형 30">
              <a:extLst>
                <a:ext uri="{FF2B5EF4-FFF2-40B4-BE49-F238E27FC236}">
                  <a16:creationId xmlns:a16="http://schemas.microsoft.com/office/drawing/2014/main" id="{075E1D65-DB29-4520-B11F-60C5CCF297DB}"/>
                </a:ext>
              </a:extLst>
            </p:cNvPr>
            <p:cNvSpPr/>
            <p:nvPr/>
          </p:nvSpPr>
          <p:spPr>
            <a:xfrm>
              <a:off x="7486650" y="5067298"/>
              <a:ext cx="569157" cy="674965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581D5D89-C10D-4F9F-8532-765C281CF2D7}"/>
                </a:ext>
              </a:extLst>
            </p:cNvPr>
            <p:cNvCxnSpPr>
              <a:stCxn id="26" idx="2"/>
              <a:endCxn id="26" idx="6"/>
            </p:cNvCxnSpPr>
            <p:nvPr/>
          </p:nvCxnSpPr>
          <p:spPr>
            <a:xfrm>
              <a:off x="7486650" y="5405438"/>
              <a:ext cx="56915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8A7C5250-8881-4E6B-B283-584284323390}"/>
                </a:ext>
              </a:extLst>
            </p:cNvPr>
            <p:cNvCxnSpPr>
              <a:stCxn id="26" idx="0"/>
            </p:cNvCxnSpPr>
            <p:nvPr/>
          </p:nvCxnSpPr>
          <p:spPr>
            <a:xfrm>
              <a:off x="7771229" y="5067300"/>
              <a:ext cx="1171" cy="33813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D18A3D6-454C-4804-A0C7-9E2BABBD2DDE}"/>
              </a:ext>
            </a:extLst>
          </p:cNvPr>
          <p:cNvGrpSpPr/>
          <p:nvPr/>
        </p:nvGrpSpPr>
        <p:grpSpPr>
          <a:xfrm>
            <a:off x="3285077" y="4126589"/>
            <a:ext cx="333546" cy="396322"/>
            <a:chOff x="7486650" y="5067298"/>
            <a:chExt cx="569157" cy="676277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16243BA-3AE7-4C56-A8BE-1C73780480E3}"/>
                </a:ext>
              </a:extLst>
            </p:cNvPr>
            <p:cNvSpPr/>
            <p:nvPr/>
          </p:nvSpPr>
          <p:spPr>
            <a:xfrm>
              <a:off x="7486650" y="5067300"/>
              <a:ext cx="569157" cy="6762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부분 원형 34">
              <a:extLst>
                <a:ext uri="{FF2B5EF4-FFF2-40B4-BE49-F238E27FC236}">
                  <a16:creationId xmlns:a16="http://schemas.microsoft.com/office/drawing/2014/main" id="{E54ADC09-3745-49BD-AEB2-51E86D82993E}"/>
                </a:ext>
              </a:extLst>
            </p:cNvPr>
            <p:cNvSpPr/>
            <p:nvPr/>
          </p:nvSpPr>
          <p:spPr>
            <a:xfrm>
              <a:off x="7486650" y="5067298"/>
              <a:ext cx="569157" cy="674965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CFBEC13-CD5D-460F-B2AE-FFECF684A259}"/>
                </a:ext>
              </a:extLst>
            </p:cNvPr>
            <p:cNvCxnSpPr>
              <a:stCxn id="34" idx="2"/>
              <a:endCxn id="34" idx="6"/>
            </p:cNvCxnSpPr>
            <p:nvPr/>
          </p:nvCxnSpPr>
          <p:spPr>
            <a:xfrm>
              <a:off x="7486650" y="5405438"/>
              <a:ext cx="56915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C0F97D01-5A32-4653-A150-F99E34EFCE6D}"/>
                </a:ext>
              </a:extLst>
            </p:cNvPr>
            <p:cNvCxnSpPr>
              <a:stCxn id="34" idx="0"/>
            </p:cNvCxnSpPr>
            <p:nvPr/>
          </p:nvCxnSpPr>
          <p:spPr>
            <a:xfrm>
              <a:off x="7771229" y="5067300"/>
              <a:ext cx="1171" cy="33813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더하기 기호 37">
            <a:extLst>
              <a:ext uri="{FF2B5EF4-FFF2-40B4-BE49-F238E27FC236}">
                <a16:creationId xmlns:a16="http://schemas.microsoft.com/office/drawing/2014/main" id="{22CDD0D0-67AF-498A-9146-E33E149C42CD}"/>
              </a:ext>
            </a:extLst>
          </p:cNvPr>
          <p:cNvSpPr/>
          <p:nvPr/>
        </p:nvSpPr>
        <p:spPr>
          <a:xfrm>
            <a:off x="2966516" y="4192926"/>
            <a:ext cx="292504" cy="292504"/>
          </a:xfrm>
          <a:prstGeom prst="mathPlus">
            <a:avLst>
              <a:gd name="adj1" fmla="val 844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10C41C1-507F-4DD4-ACB5-547F8414C29A}"/>
              </a:ext>
            </a:extLst>
          </p:cNvPr>
          <p:cNvSpPr txBox="1"/>
          <p:nvPr/>
        </p:nvSpPr>
        <p:spPr>
          <a:xfrm>
            <a:off x="2066149" y="649467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82E446-FB52-4E18-9493-BEDF582FDD33}"/>
              </a:ext>
            </a:extLst>
          </p:cNvPr>
          <p:cNvSpPr txBox="1"/>
          <p:nvPr/>
        </p:nvSpPr>
        <p:spPr>
          <a:xfrm>
            <a:off x="393561" y="1073540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7B4D146-D9C6-434B-9C59-874CB2DE0D68}"/>
              </a:ext>
            </a:extLst>
          </p:cNvPr>
          <p:cNvSpPr txBox="1"/>
          <p:nvPr/>
        </p:nvSpPr>
        <p:spPr>
          <a:xfrm>
            <a:off x="402441" y="189401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47A26E-F5F6-46CD-BE68-DDD7B6ED83CA}"/>
              </a:ext>
            </a:extLst>
          </p:cNvPr>
          <p:cNvSpPr txBox="1"/>
          <p:nvPr/>
        </p:nvSpPr>
        <p:spPr>
          <a:xfrm>
            <a:off x="1857237" y="3475323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961C730-6545-41E9-B07C-771606CA8AEA}"/>
              </a:ext>
            </a:extLst>
          </p:cNvPr>
          <p:cNvSpPr txBox="1"/>
          <p:nvPr/>
        </p:nvSpPr>
        <p:spPr>
          <a:xfrm>
            <a:off x="6177589" y="6043573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⑥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A38495-417A-4BAC-93E5-DC16977DFD78}"/>
              </a:ext>
            </a:extLst>
          </p:cNvPr>
          <p:cNvSpPr txBox="1"/>
          <p:nvPr/>
        </p:nvSpPr>
        <p:spPr>
          <a:xfrm>
            <a:off x="3709745" y="3475323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⑤</a:t>
            </a:r>
          </a:p>
        </p:txBody>
      </p:sp>
    </p:spTree>
    <p:extLst>
      <p:ext uri="{BB962C8B-B14F-4D97-AF65-F5344CB8AC3E}">
        <p14:creationId xmlns:p14="http://schemas.microsoft.com/office/powerpoint/2010/main" val="2207689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 </a:t>
            </a:r>
            <a:r>
              <a:rPr lang="ko-KR" altLang="en-US" dirty="0"/>
              <a:t>메인 폼 화면 구성 </a:t>
            </a:r>
            <a:r>
              <a:rPr lang="en-US" altLang="ko-KR" dirty="0"/>
              <a:t>(</a:t>
            </a:r>
            <a:r>
              <a:rPr lang="ko-KR" altLang="en-US" dirty="0"/>
              <a:t>관리자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직원에게 작업 부여하기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5E4B874A-E963-4AF2-A616-494F43DFBB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15" r="24530" b="51228"/>
          <a:stretch/>
        </p:blipFill>
        <p:spPr>
          <a:xfrm>
            <a:off x="415524" y="581527"/>
            <a:ext cx="2038736" cy="869902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E8CFEFB8-E9D5-4132-B4B9-70497DE3F6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24" y="1919487"/>
            <a:ext cx="8539790" cy="33734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9D211D-828A-4647-AB3E-DFD7D93EEABA}"/>
              </a:ext>
            </a:extLst>
          </p:cNvPr>
          <p:cNvSpPr txBox="1"/>
          <p:nvPr/>
        </p:nvSpPr>
        <p:spPr>
          <a:xfrm>
            <a:off x="9306603" y="449178"/>
            <a:ext cx="2641141" cy="48437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en-US" altLang="ko-KR" sz="900" dirty="0" err="1"/>
              <a:t>TodoSet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일을 직원에게 부여하는 폼을 연다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en-US" altLang="ko-KR" sz="900" dirty="0" err="1"/>
              <a:t>WorkForm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생산 계획을 직원에게 부여하는 폼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 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③ </a:t>
            </a:r>
            <a:r>
              <a:rPr lang="ko-KR" altLang="en-US" sz="900" dirty="0"/>
              <a:t>작업 뷰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부여된 작업을 확인 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④ </a:t>
            </a:r>
            <a:r>
              <a:rPr lang="ko-KR" altLang="en-US" sz="900" dirty="0"/>
              <a:t>생산 계획 뷰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부여 받은 생산 계획을 보여준다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⑤ 생산 가능 제품 뷰 및 콤보 박스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선택된 기계의 생산 가능 제품 목록을 보여준다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⑥ 담당 작업 뷰 및 콤보 박스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선택된 직원에게 부여된 작업을 확인한다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⑦ 작업 할당 및 작업 취소 버튼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생산 계획 뷰와 콤보 박스 두개의 값을 선택해 작업 할당 버튼을 누르면 작업이 해당 기계와 직원에게 할당된다</a:t>
            </a:r>
            <a:r>
              <a:rPr lang="en-US" altLang="ko-KR" sz="900" dirty="0"/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C120F66-D677-4E6C-8084-BD9458CE2043}"/>
              </a:ext>
            </a:extLst>
          </p:cNvPr>
          <p:cNvSpPr/>
          <p:nvPr/>
        </p:nvSpPr>
        <p:spPr>
          <a:xfrm>
            <a:off x="415524" y="887389"/>
            <a:ext cx="1824756" cy="4293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7F10981-3443-46E3-8A69-DE01156910E6}"/>
              </a:ext>
            </a:extLst>
          </p:cNvPr>
          <p:cNvSpPr/>
          <p:nvPr/>
        </p:nvSpPr>
        <p:spPr>
          <a:xfrm>
            <a:off x="415524" y="1900044"/>
            <a:ext cx="8539790" cy="3392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0632C00-E9EF-43A9-A08C-63AEBEFC67D2}"/>
              </a:ext>
            </a:extLst>
          </p:cNvPr>
          <p:cNvCxnSpPr>
            <a:stCxn id="12" idx="2"/>
          </p:cNvCxnSpPr>
          <p:nvPr/>
        </p:nvCxnSpPr>
        <p:spPr>
          <a:xfrm>
            <a:off x="1327902" y="1316736"/>
            <a:ext cx="135138" cy="6027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ACDBB2-5D0C-4F73-9FD6-2E05492CFA07}"/>
              </a:ext>
            </a:extLst>
          </p:cNvPr>
          <p:cNvSpPr/>
          <p:nvPr/>
        </p:nvSpPr>
        <p:spPr>
          <a:xfrm>
            <a:off x="483488" y="2463924"/>
            <a:ext cx="2369440" cy="27573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6071439-BF9E-4260-A2D5-78A48F962AFD}"/>
              </a:ext>
            </a:extLst>
          </p:cNvPr>
          <p:cNvSpPr/>
          <p:nvPr/>
        </p:nvSpPr>
        <p:spPr>
          <a:xfrm>
            <a:off x="2890412" y="3512436"/>
            <a:ext cx="703180" cy="1817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466F16A-78D6-49A0-B4D4-E71B5207A2FC}"/>
              </a:ext>
            </a:extLst>
          </p:cNvPr>
          <p:cNvSpPr/>
          <p:nvPr/>
        </p:nvSpPr>
        <p:spPr>
          <a:xfrm>
            <a:off x="2890412" y="3751704"/>
            <a:ext cx="703180" cy="1817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4F8A3FD-30E7-4DEC-94E8-D38F8EA2CDA6}"/>
              </a:ext>
            </a:extLst>
          </p:cNvPr>
          <p:cNvSpPr/>
          <p:nvPr/>
        </p:nvSpPr>
        <p:spPr>
          <a:xfrm>
            <a:off x="3611880" y="2463924"/>
            <a:ext cx="1719072" cy="27573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35B0C7F-5A7C-4759-929A-01E572095124}"/>
              </a:ext>
            </a:extLst>
          </p:cNvPr>
          <p:cNvSpPr/>
          <p:nvPr/>
        </p:nvSpPr>
        <p:spPr>
          <a:xfrm>
            <a:off x="5387485" y="2221992"/>
            <a:ext cx="1719072" cy="29992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E0F8278-F7C7-4AE1-B1FF-CA589BE9AACD}"/>
              </a:ext>
            </a:extLst>
          </p:cNvPr>
          <p:cNvSpPr/>
          <p:nvPr/>
        </p:nvSpPr>
        <p:spPr>
          <a:xfrm>
            <a:off x="7163090" y="2221992"/>
            <a:ext cx="1719072" cy="29992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9A50F2-EB96-4600-9D4D-87553A2C85DB}"/>
              </a:ext>
            </a:extLst>
          </p:cNvPr>
          <p:cNvSpPr txBox="1"/>
          <p:nvPr/>
        </p:nvSpPr>
        <p:spPr>
          <a:xfrm>
            <a:off x="2199693" y="1026622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30F147-98CC-40F6-9D2D-EEED7871CFDE}"/>
              </a:ext>
            </a:extLst>
          </p:cNvPr>
          <p:cNvSpPr txBox="1"/>
          <p:nvPr/>
        </p:nvSpPr>
        <p:spPr>
          <a:xfrm>
            <a:off x="2563557" y="1582545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3018C6-02DC-4392-8914-B8A4B3AE88E0}"/>
              </a:ext>
            </a:extLst>
          </p:cNvPr>
          <p:cNvSpPr txBox="1"/>
          <p:nvPr/>
        </p:nvSpPr>
        <p:spPr>
          <a:xfrm>
            <a:off x="2012851" y="2147622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D1D6BD-3A3B-4E1C-805F-F10AF17C6F69}"/>
              </a:ext>
            </a:extLst>
          </p:cNvPr>
          <p:cNvSpPr txBox="1"/>
          <p:nvPr/>
        </p:nvSpPr>
        <p:spPr>
          <a:xfrm>
            <a:off x="3811841" y="2176196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2386AA-EC20-4B4E-AD80-4A78A0A8E513}"/>
              </a:ext>
            </a:extLst>
          </p:cNvPr>
          <p:cNvSpPr txBox="1"/>
          <p:nvPr/>
        </p:nvSpPr>
        <p:spPr>
          <a:xfrm>
            <a:off x="7128647" y="1904493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⑥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9214D4-457A-47CE-BBBD-F66698C4D887}"/>
              </a:ext>
            </a:extLst>
          </p:cNvPr>
          <p:cNvSpPr txBox="1"/>
          <p:nvPr/>
        </p:nvSpPr>
        <p:spPr>
          <a:xfrm>
            <a:off x="5301981" y="1916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⑤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B8A5E9-2E15-4B9F-AF19-6085CA002BEE}"/>
              </a:ext>
            </a:extLst>
          </p:cNvPr>
          <p:cNvSpPr txBox="1"/>
          <p:nvPr/>
        </p:nvSpPr>
        <p:spPr>
          <a:xfrm>
            <a:off x="3050303" y="3175895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⑦</a:t>
            </a:r>
          </a:p>
        </p:txBody>
      </p:sp>
    </p:spTree>
    <p:extLst>
      <p:ext uri="{BB962C8B-B14F-4D97-AF65-F5344CB8AC3E}">
        <p14:creationId xmlns:p14="http://schemas.microsoft.com/office/powerpoint/2010/main" val="1220162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 </a:t>
            </a:r>
            <a:r>
              <a:rPr lang="ko-KR" altLang="en-US" dirty="0"/>
              <a:t>직원 관리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권한 부여 및 취소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AFB972CC-9814-4ED9-A9E6-0AE11E8412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66" t="-1030" r="3269" b="50000"/>
          <a:stretch/>
        </p:blipFill>
        <p:spPr>
          <a:xfrm>
            <a:off x="480410" y="578003"/>
            <a:ext cx="3105630" cy="800854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BD3E7D77-B190-422D-AB4D-6ACBF86A47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970"/>
          <a:stretch/>
        </p:blipFill>
        <p:spPr>
          <a:xfrm>
            <a:off x="444270" y="1982361"/>
            <a:ext cx="7611537" cy="2191657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8D9A12-5DE8-4767-A7CE-64ECBFD0326B}"/>
              </a:ext>
            </a:extLst>
          </p:cNvPr>
          <p:cNvSpPr/>
          <p:nvPr/>
        </p:nvSpPr>
        <p:spPr>
          <a:xfrm>
            <a:off x="766813" y="895658"/>
            <a:ext cx="2753627" cy="3936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BDFFC0C-FEDB-4F49-A4B2-4FD5DBE2C300}"/>
              </a:ext>
            </a:extLst>
          </p:cNvPr>
          <p:cNvSpPr/>
          <p:nvPr/>
        </p:nvSpPr>
        <p:spPr>
          <a:xfrm>
            <a:off x="444270" y="1979313"/>
            <a:ext cx="7611537" cy="21916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BEB7F17-6F0F-43E7-9CAF-A56EA4EE9858}"/>
              </a:ext>
            </a:extLst>
          </p:cNvPr>
          <p:cNvSpPr/>
          <p:nvPr/>
        </p:nvSpPr>
        <p:spPr>
          <a:xfrm>
            <a:off x="6531127" y="2442609"/>
            <a:ext cx="784074" cy="2274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C041CEE-AC2A-428B-B421-A3BAB20F6FB9}"/>
              </a:ext>
            </a:extLst>
          </p:cNvPr>
          <p:cNvSpPr/>
          <p:nvPr/>
        </p:nvSpPr>
        <p:spPr>
          <a:xfrm>
            <a:off x="7315201" y="2439560"/>
            <a:ext cx="740606" cy="2274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A046C4-1CED-49B3-A2D1-8980EA2140DF}"/>
              </a:ext>
            </a:extLst>
          </p:cNvPr>
          <p:cNvSpPr/>
          <p:nvPr/>
        </p:nvSpPr>
        <p:spPr>
          <a:xfrm>
            <a:off x="5970295" y="2439560"/>
            <a:ext cx="201905" cy="2274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2074DC-566D-47CC-8896-B8147589D47E}"/>
              </a:ext>
            </a:extLst>
          </p:cNvPr>
          <p:cNvSpPr txBox="1"/>
          <p:nvPr/>
        </p:nvSpPr>
        <p:spPr>
          <a:xfrm>
            <a:off x="2554009" y="586357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33E7A7-33C8-4717-AE15-840F221CF4B8}"/>
              </a:ext>
            </a:extLst>
          </p:cNvPr>
          <p:cNvSpPr txBox="1"/>
          <p:nvPr/>
        </p:nvSpPr>
        <p:spPr>
          <a:xfrm>
            <a:off x="1927695" y="1678462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B580FC-96AB-4CE0-9B35-C17B5F5E1990}"/>
              </a:ext>
            </a:extLst>
          </p:cNvPr>
          <p:cNvSpPr txBox="1"/>
          <p:nvPr/>
        </p:nvSpPr>
        <p:spPr>
          <a:xfrm>
            <a:off x="6528016" y="2138295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013BFD-E77D-4AED-BB96-BE6034A705D1}"/>
              </a:ext>
            </a:extLst>
          </p:cNvPr>
          <p:cNvSpPr txBox="1"/>
          <p:nvPr/>
        </p:nvSpPr>
        <p:spPr>
          <a:xfrm>
            <a:off x="7309926" y="2138295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F0FC64-343F-424A-848B-05A9A91720F8}"/>
              </a:ext>
            </a:extLst>
          </p:cNvPr>
          <p:cNvSpPr txBox="1"/>
          <p:nvPr/>
        </p:nvSpPr>
        <p:spPr>
          <a:xfrm>
            <a:off x="5877029" y="2148819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FAA38D-1F9E-44AA-89C5-662DFEA83908}"/>
              </a:ext>
            </a:extLst>
          </p:cNvPr>
          <p:cNvSpPr txBox="1"/>
          <p:nvPr/>
        </p:nvSpPr>
        <p:spPr>
          <a:xfrm>
            <a:off x="9306603" y="449178"/>
            <a:ext cx="2641141" cy="33895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직원과 관련된 메뉴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직원과 관련된 폼을 연다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직원 권한 관리 폼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권한을 부여하고 회수하는 폼이다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③ </a:t>
            </a:r>
            <a:r>
              <a:rPr lang="ko-KR" altLang="en-US" sz="900" dirty="0"/>
              <a:t>권한 부여 버튼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해당 직원을 관리자로 만들어준다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④ </a:t>
            </a:r>
            <a:r>
              <a:rPr lang="ko-KR" altLang="en-US" sz="900" dirty="0"/>
              <a:t>권한 취소 버튼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해당 관리자를 직원으로 만들어준다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⑤ 권한 보기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해당 직원의 권한을 본다</a:t>
            </a:r>
            <a:r>
              <a:rPr lang="en-US" altLang="ko-KR" sz="9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  1 : </a:t>
            </a:r>
            <a:r>
              <a:rPr lang="ko-KR" altLang="en-US" sz="900" dirty="0"/>
              <a:t>일반 직원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2 : </a:t>
            </a:r>
            <a:r>
              <a:rPr lang="ko-KR" altLang="en-US" sz="900" dirty="0"/>
              <a:t>관리자</a:t>
            </a:r>
            <a:endParaRPr lang="en-US" altLang="ko-KR" sz="900" dirty="0"/>
          </a:p>
        </p:txBody>
      </p:sp>
    </p:spTree>
    <p:extLst>
      <p:ext uri="{BB962C8B-B14F-4D97-AF65-F5344CB8AC3E}">
        <p14:creationId xmlns:p14="http://schemas.microsoft.com/office/powerpoint/2010/main" val="430685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 </a:t>
            </a:r>
            <a:r>
              <a:rPr lang="ko-KR" altLang="en-US" dirty="0"/>
              <a:t>내 정보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내 정보 조회 및 수정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27FA198E-F0F4-4734-BEF9-216FAD5D1E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92" b="36513"/>
          <a:stretch/>
        </p:blipFill>
        <p:spPr>
          <a:xfrm>
            <a:off x="549464" y="613740"/>
            <a:ext cx="2803336" cy="727454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E453599A-BA0A-4CAD-BAE9-12EC498553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64" y="1765408"/>
            <a:ext cx="6860986" cy="447885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E20E4AE-C468-4E5E-91A2-96786DD9F53C}"/>
              </a:ext>
            </a:extLst>
          </p:cNvPr>
          <p:cNvSpPr/>
          <p:nvPr/>
        </p:nvSpPr>
        <p:spPr>
          <a:xfrm>
            <a:off x="637837" y="895658"/>
            <a:ext cx="2151083" cy="3936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576E69-46FF-4232-9075-F0DAC90F08DC}"/>
              </a:ext>
            </a:extLst>
          </p:cNvPr>
          <p:cNvSpPr/>
          <p:nvPr/>
        </p:nvSpPr>
        <p:spPr>
          <a:xfrm>
            <a:off x="506520" y="1765408"/>
            <a:ext cx="6903930" cy="44788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766E05E-D8E6-49C3-9A6D-975BB58AED72}"/>
              </a:ext>
            </a:extLst>
          </p:cNvPr>
          <p:cNvSpPr/>
          <p:nvPr/>
        </p:nvSpPr>
        <p:spPr>
          <a:xfrm>
            <a:off x="5116687" y="5749322"/>
            <a:ext cx="803650" cy="232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584C205-F198-408F-BF81-3BC9A4964F9F}"/>
              </a:ext>
            </a:extLst>
          </p:cNvPr>
          <p:cNvSpPr/>
          <p:nvPr/>
        </p:nvSpPr>
        <p:spPr>
          <a:xfrm>
            <a:off x="6225801" y="5749322"/>
            <a:ext cx="803650" cy="232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8D4762-4B40-4407-BB05-EFDAE8BDC299}"/>
              </a:ext>
            </a:extLst>
          </p:cNvPr>
          <p:cNvSpPr txBox="1"/>
          <p:nvPr/>
        </p:nvSpPr>
        <p:spPr>
          <a:xfrm>
            <a:off x="1429017" y="594534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B5F421-02E9-484B-ADB3-D805A405B11F}"/>
              </a:ext>
            </a:extLst>
          </p:cNvPr>
          <p:cNvSpPr txBox="1"/>
          <p:nvPr/>
        </p:nvSpPr>
        <p:spPr>
          <a:xfrm>
            <a:off x="3376198" y="1455774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7C33D6-58B1-4FF8-B565-4479A6BBBFE5}"/>
              </a:ext>
            </a:extLst>
          </p:cNvPr>
          <p:cNvSpPr txBox="1"/>
          <p:nvPr/>
        </p:nvSpPr>
        <p:spPr>
          <a:xfrm>
            <a:off x="6139836" y="5383327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B1889D-BF24-4D90-8DD6-AAA7306B11B0}"/>
              </a:ext>
            </a:extLst>
          </p:cNvPr>
          <p:cNvSpPr txBox="1"/>
          <p:nvPr/>
        </p:nvSpPr>
        <p:spPr>
          <a:xfrm>
            <a:off x="5110699" y="5383326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D04414-CFEE-4F01-BE3F-C14A26F35D09}"/>
              </a:ext>
            </a:extLst>
          </p:cNvPr>
          <p:cNvSpPr txBox="1"/>
          <p:nvPr/>
        </p:nvSpPr>
        <p:spPr>
          <a:xfrm>
            <a:off x="9306603" y="449178"/>
            <a:ext cx="2641141" cy="27662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내 정보 메뉴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내 정보 폼을 연다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내 정보 폼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내 정보를 보여주고 수정이 가능한 폼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변경 버튼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텍스트 </a:t>
            </a:r>
            <a:r>
              <a:rPr lang="ko-KR" altLang="en-US" sz="900" dirty="0" err="1"/>
              <a:t>박스과</a:t>
            </a:r>
            <a:r>
              <a:rPr lang="ko-KR" altLang="en-US" sz="900" dirty="0"/>
              <a:t> 정규식을 비교하고 </a:t>
            </a:r>
            <a:r>
              <a:rPr lang="en-US" altLang="ko-KR" sz="900" dirty="0" err="1"/>
              <a:t>employeeID</a:t>
            </a:r>
            <a:r>
              <a:rPr lang="ko-KR" altLang="en-US" sz="900" dirty="0"/>
              <a:t>를 기준으로 테이블을 업데이트 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④ </a:t>
            </a:r>
            <a:r>
              <a:rPr lang="ko-KR" altLang="en-US" sz="900" dirty="0"/>
              <a:t>취소 버튼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=&gt; </a:t>
            </a:r>
            <a:r>
              <a:rPr lang="ko-KR" altLang="en-US" sz="900" dirty="0"/>
              <a:t>해당 폼을 끈다</a:t>
            </a:r>
            <a:r>
              <a:rPr lang="en-US" altLang="ko-KR" sz="9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9376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747</Words>
  <Application>Microsoft Office PowerPoint</Application>
  <PresentationFormat>와이드스크린</PresentationFormat>
  <Paragraphs>213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나눔고딕</vt:lpstr>
      <vt:lpstr>맑은 고딕</vt:lpstr>
      <vt:lpstr>Arial</vt:lpstr>
      <vt:lpstr>Symbol</vt:lpstr>
      <vt:lpstr>Office 테마</vt:lpstr>
      <vt:lpstr>PowerPoint 프레젠테이션</vt:lpstr>
      <vt:lpstr>기계 불량률 알람 – 로그인 (공통)</vt:lpstr>
      <vt:lpstr>기계 불량률 알람 – 회원가입 (공통)</vt:lpstr>
      <vt:lpstr>기계 불량률 알람 - 메인 폼 화면 구성 (관리자)</vt:lpstr>
      <vt:lpstr>기계 불량률 알람 – 메인 폼 화면 구성 (관리자)</vt:lpstr>
      <vt:lpstr>기계 불량률 알람 – 메인 폼 화면 구성 (관리자)</vt:lpstr>
      <vt:lpstr>기계 불량률 알람 – 메인 폼 화면 구성 (관리자)</vt:lpstr>
      <vt:lpstr>기계 불량률 알람 – 직원 관리</vt:lpstr>
      <vt:lpstr>기계 불량률 알람 – 내 정보 (공통)</vt:lpstr>
      <vt:lpstr>기계 불량률 알람 – 메인 폼 화면 구성 (직원)</vt:lpstr>
      <vt:lpstr>기계 불량률 알람 – 메인 폼 화면 구성 (직원)</vt:lpstr>
      <vt:lpstr>기계 불량률 알람 – 메인 폼 화면 구성 (직원)</vt:lpstr>
      <vt:lpstr>기계 불량률 알람 – 메인 폼 화면 구성 (직원)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신소연 화면 설계서</dc:title>
  <dc:creator>신소연</dc:creator>
  <cp:lastModifiedBy>신소연</cp:lastModifiedBy>
  <cp:revision>26</cp:revision>
  <dcterms:created xsi:type="dcterms:W3CDTF">2019-10-30T04:49:23Z</dcterms:created>
  <dcterms:modified xsi:type="dcterms:W3CDTF">2019-10-31T11:00:04Z</dcterms:modified>
</cp:coreProperties>
</file>