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108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 smtClean="0"/>
              <a:t>[</a:t>
            </a:r>
            <a:r>
              <a:rPr lang="ko-KR" altLang="en-US" smtClean="0"/>
              <a:t>문서 제목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smtClean="0"/>
              <a:t>[</a:t>
            </a:r>
            <a:r>
              <a:rPr lang="ko-KR" altLang="en-US" smtClean="0"/>
              <a:t>부제목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[</a:t>
            </a:r>
            <a:r>
              <a:rPr lang="ko-KR" altLang="en-US" smtClean="0"/>
              <a:t>작성자</a:t>
            </a:r>
            <a:r>
              <a:rPr lang="en-US" altLang="ko-KR" dirty="0" smtClean="0"/>
              <a:t>(</a:t>
            </a:r>
            <a:r>
              <a:rPr lang="ko-KR" altLang="en-US" smtClean="0"/>
              <a:t>메일주소</a:t>
            </a:r>
            <a:r>
              <a:rPr lang="en-US" altLang="ko-KR" dirty="0" smtClean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 smtClean="0"/>
              <a:t>[</a:t>
            </a:r>
            <a:r>
              <a:rPr lang="ko-KR" altLang="en-US" smtClean="0"/>
              <a:t>문서 제목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 smtClean="0"/>
              <a:t>페이지 제목을 입력 하세요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 smtClean="0"/>
              <a:t>작성자 정보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 smtClean="0"/>
              <a:t>제목을 입력 하세요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모듈 이름을 </a:t>
            </a:r>
            <a:r>
              <a:rPr lang="ko-KR" altLang="en-US" smtClean="0"/>
              <a:t>입력 하세요</a:t>
            </a:r>
            <a:endParaRPr lang="ko-KR" altLang="en-US" dirty="0" smtClean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 smtClean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 smtClean="0"/>
              <a:t>작성자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 smtClean="0"/>
              <a:t>제목을 입력 하세요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모듈 이름을 </a:t>
            </a:r>
            <a:r>
              <a:rPr lang="ko-KR" altLang="en-US" smtClean="0"/>
              <a:t>입력 하세요</a:t>
            </a:r>
            <a:endParaRPr lang="ko-KR" altLang="en-US" dirty="0" smtClean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 smtClean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 smtClean="0"/>
              <a:t>작성자 정보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 smtClean="0"/>
              <a:t>제목을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 smtClean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 smtClean="0"/>
              <a:t>작성자 정보</a:t>
            </a:r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 smtClean="0"/>
              <a:t>제목을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 smtClean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 smtClean="0"/>
              <a:t>작성자 정보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59" r:id="rId4"/>
    <p:sldLayoutId id="2147483660" r:id="rId5"/>
    <p:sldLayoutId id="2147483661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전자동의서 전체 화면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① </a:t>
            </a:r>
            <a:r>
              <a:rPr lang="ko-KR" altLang="en-US" sz="900" dirty="0" smtClean="0"/>
              <a:t>환자 정보 및 사용자 정보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=&gt; </a:t>
            </a:r>
            <a:r>
              <a:rPr lang="en-US" altLang="ko-KR" sz="900" dirty="0" err="1" smtClean="0"/>
              <a:t>Fnu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프로그램에서 전달받은 환자의 기본정보 및 수진정보가 나타난다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=&gt; </a:t>
            </a:r>
            <a:r>
              <a:rPr lang="ko-KR" altLang="en-US" sz="900" dirty="0" smtClean="0"/>
              <a:t>로그인한 사용자의 정보와 함께 </a:t>
            </a:r>
            <a:r>
              <a:rPr lang="ko-KR" altLang="en-US" sz="900" dirty="0" err="1" smtClean="0"/>
              <a:t>미리보기를</a:t>
            </a:r>
            <a:r>
              <a:rPr lang="ko-KR" altLang="en-US" sz="900" dirty="0" smtClean="0"/>
              <a:t> 하고 있는 동의서명을 볼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② </a:t>
            </a:r>
            <a:r>
              <a:rPr lang="ko-KR" altLang="en-US" sz="900" dirty="0" smtClean="0"/>
              <a:t>동의서 목록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=&gt; </a:t>
            </a:r>
            <a:r>
              <a:rPr lang="ko-KR" altLang="en-US" sz="900" dirty="0" smtClean="0"/>
              <a:t>환자에게 처방된 동의서 목록을 확인할 수 있다</a:t>
            </a:r>
            <a:r>
              <a:rPr lang="en-US" altLang="ko-KR" sz="900" dirty="0" smtClean="0"/>
              <a:t>.  (</a:t>
            </a:r>
            <a:r>
              <a:rPr lang="ko-KR" altLang="en-US" sz="900" dirty="0" smtClean="0"/>
              <a:t>처방된 동의서는 전체목록 </a:t>
            </a:r>
            <a:r>
              <a:rPr lang="en-US" altLang="ko-KR" sz="900" dirty="0" smtClean="0"/>
              <a:t>/ </a:t>
            </a:r>
            <a:r>
              <a:rPr lang="ko-KR" altLang="en-US" sz="900" dirty="0" err="1" smtClean="0"/>
              <a:t>미작성</a:t>
            </a:r>
            <a:r>
              <a:rPr lang="ko-KR" altLang="en-US" sz="900" dirty="0" smtClean="0"/>
              <a:t> 탭에서 확인 할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=&gt; </a:t>
            </a:r>
            <a:r>
              <a:rPr lang="ko-KR" altLang="en-US" sz="900" dirty="0" smtClean="0"/>
              <a:t>로그인한 사용자가 </a:t>
            </a:r>
            <a:r>
              <a:rPr lang="ko-KR" altLang="en-US" sz="900" dirty="0" err="1" smtClean="0"/>
              <a:t>즐겨찾기</a:t>
            </a:r>
            <a:r>
              <a:rPr lang="ko-KR" altLang="en-US" sz="900" dirty="0" smtClean="0"/>
              <a:t> 했었던 동의서 목록은 </a:t>
            </a:r>
            <a:r>
              <a:rPr lang="en-US" altLang="ko-KR" sz="900" dirty="0" smtClean="0"/>
              <a:t>SET </a:t>
            </a:r>
            <a:r>
              <a:rPr lang="ko-KR" altLang="en-US" sz="900" dirty="0" smtClean="0"/>
              <a:t>탭에서 확인할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=&gt; </a:t>
            </a:r>
            <a:r>
              <a:rPr lang="ko-KR" altLang="en-US" sz="900" dirty="0" smtClean="0"/>
              <a:t>동의서를 분류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키워드 검색하여 손쉽게 찾을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③ </a:t>
            </a:r>
            <a:r>
              <a:rPr lang="ko-KR" altLang="en-US" sz="900" dirty="0" smtClean="0"/>
              <a:t>동의서 </a:t>
            </a:r>
            <a:r>
              <a:rPr lang="ko-KR" altLang="en-US" sz="900" dirty="0" err="1" smtClean="0"/>
              <a:t>미리보기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=&gt; </a:t>
            </a:r>
            <a:r>
              <a:rPr lang="ko-KR" altLang="en-US" sz="900" dirty="0" smtClean="0"/>
              <a:t>동의서 목록에서 선택한 동의서를 환자의 처방정보와 함께 확인할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④ </a:t>
            </a:r>
            <a:r>
              <a:rPr lang="ko-KR" altLang="en-US" sz="900" dirty="0" smtClean="0"/>
              <a:t>환자 목록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=&gt; </a:t>
            </a:r>
            <a:r>
              <a:rPr lang="ko-KR" altLang="en-US" sz="900" dirty="0" smtClean="0"/>
              <a:t>외래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입원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수술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응급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환자검색 탭으로 빠르게 특정 환자를 검색할 수 있다</a:t>
            </a:r>
            <a:r>
              <a:rPr lang="en-US" altLang="ko-KR" sz="900" dirty="0" smtClean="0"/>
              <a:t>. 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" y="1162731"/>
            <a:ext cx="7076305" cy="37784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4305" y="1261502"/>
            <a:ext cx="7076305" cy="22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306" y="1484783"/>
            <a:ext cx="1944216" cy="345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18921" y="1484783"/>
            <a:ext cx="1531688" cy="345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8520" y="1484783"/>
            <a:ext cx="3600399" cy="345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793" y="107713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①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793" y="148367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7739" y="160937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8982" y="141649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" y="760161"/>
            <a:ext cx="6611633" cy="30130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환자정보 및 작성자 정보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61170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smtClean="0">
                <a:solidFill>
                  <a:prstClr val="black"/>
                </a:solidFill>
              </a:rPr>
              <a:t>환자 정보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Fnu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프로그램에서 전달받은 환자의 기본정보를 보여준다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선택된 환자는 환자목록에서 더블 클릭하여 변경할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진료일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en-US" altLang="ko-KR" sz="900" dirty="0" err="1">
                <a:solidFill>
                  <a:prstClr val="black"/>
                </a:solidFill>
              </a:rPr>
              <a:t>Fnu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프로그램에서 </a:t>
            </a:r>
            <a:r>
              <a:rPr lang="ko-KR" altLang="en-US" sz="900" dirty="0" smtClean="0">
                <a:solidFill>
                  <a:prstClr val="black"/>
                </a:solidFill>
              </a:rPr>
              <a:t>전달받은 진료정보를 기본으로 보여준다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다른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진료일을</a:t>
            </a:r>
            <a:r>
              <a:rPr lang="ko-KR" altLang="en-US" sz="900" dirty="0" smtClean="0">
                <a:solidFill>
                  <a:prstClr val="black"/>
                </a:solidFill>
              </a:rPr>
              <a:t> 선택하고자 할 때는 </a:t>
            </a:r>
            <a:r>
              <a:rPr lang="en-US" altLang="ko-KR" sz="900" dirty="0" smtClean="0">
                <a:solidFill>
                  <a:prstClr val="black"/>
                </a:solidFill>
              </a:rPr>
              <a:t>1</a:t>
            </a:r>
            <a:r>
              <a:rPr lang="ko-KR" altLang="en-US" sz="900" dirty="0" smtClean="0">
                <a:solidFill>
                  <a:prstClr val="black"/>
                </a:solidFill>
              </a:rPr>
              <a:t>개월</a:t>
            </a:r>
            <a:r>
              <a:rPr lang="en-US" altLang="ko-KR" sz="900" dirty="0" smtClean="0">
                <a:solidFill>
                  <a:prstClr val="black"/>
                </a:solidFill>
              </a:rPr>
              <a:t>/2</a:t>
            </a:r>
            <a:r>
              <a:rPr lang="ko-KR" altLang="en-US" sz="900" dirty="0" smtClean="0">
                <a:solidFill>
                  <a:prstClr val="black"/>
                </a:solidFill>
              </a:rPr>
              <a:t>개월</a:t>
            </a:r>
            <a:r>
              <a:rPr lang="en-US" altLang="ko-KR" sz="900" dirty="0" smtClean="0">
                <a:solidFill>
                  <a:prstClr val="black"/>
                </a:solidFill>
              </a:rPr>
              <a:t>/3</a:t>
            </a:r>
            <a:r>
              <a:rPr lang="ko-KR" altLang="en-US" sz="900" dirty="0" smtClean="0">
                <a:solidFill>
                  <a:prstClr val="black"/>
                </a:solidFill>
              </a:rPr>
              <a:t>개월의 기간을 선택한다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선택된 기간 안에 등록된 진료정보를 선택할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③ </a:t>
            </a:r>
            <a:r>
              <a:rPr lang="ko-KR" altLang="en-US" sz="900" dirty="0" smtClean="0">
                <a:solidFill>
                  <a:prstClr val="black"/>
                </a:solidFill>
              </a:rPr>
              <a:t>작성자정보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로그인한 사용자의 정보가 보이고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동의서를 선택하여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미리보기를</a:t>
            </a:r>
            <a:r>
              <a:rPr lang="ko-KR" altLang="en-US" sz="900" dirty="0" smtClean="0">
                <a:solidFill>
                  <a:prstClr val="black"/>
                </a:solidFill>
              </a:rPr>
              <a:t> 할 경우에는 동의서의 처방의 정보가 보인다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④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서식명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미리보기를</a:t>
            </a:r>
            <a:r>
              <a:rPr lang="ko-KR" altLang="en-US" sz="900" dirty="0" smtClean="0">
                <a:solidFill>
                  <a:prstClr val="black"/>
                </a:solidFill>
              </a:rPr>
              <a:t> 하고 있는 동의서의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서식명을</a:t>
            </a:r>
            <a:r>
              <a:rPr lang="ko-KR" altLang="en-US" sz="900" dirty="0" smtClean="0">
                <a:solidFill>
                  <a:prstClr val="black"/>
                </a:solidFill>
              </a:rPr>
              <a:t> 보여준다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※ </a:t>
            </a:r>
            <a:r>
              <a:rPr lang="ko-KR" altLang="en-US" sz="900" dirty="0">
                <a:solidFill>
                  <a:prstClr val="black"/>
                </a:solidFill>
              </a:rPr>
              <a:t>동의서 작성시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consent_mst</a:t>
            </a:r>
            <a:r>
              <a:rPr lang="ko-KR" altLang="en-US" sz="900" dirty="0" smtClean="0">
                <a:solidFill>
                  <a:prstClr val="black"/>
                </a:solidFill>
              </a:rPr>
              <a:t>에 등록된 데이터를 우선으로 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신규로 등록되는 경우에만 선택된 진료일과 </a:t>
            </a:r>
            <a:r>
              <a:rPr lang="ko-KR" altLang="en-US" sz="900" dirty="0">
                <a:solidFill>
                  <a:prstClr val="black"/>
                </a:solidFill>
              </a:rPr>
              <a:t>작성자 </a:t>
            </a:r>
            <a:r>
              <a:rPr lang="ko-KR" altLang="en-US" sz="900" dirty="0" smtClean="0">
                <a:solidFill>
                  <a:prstClr val="black"/>
                </a:solidFill>
              </a:rPr>
              <a:t>정보를 이용한다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5878" y="758861"/>
            <a:ext cx="1368549" cy="31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83" y="47055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8318" y="304239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0319" y="43965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37038" y="45108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4" y="2050377"/>
            <a:ext cx="2295525" cy="381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4" y="4349770"/>
            <a:ext cx="2828925" cy="4286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4" y="5326869"/>
            <a:ext cx="1828800" cy="447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94" y="2976869"/>
            <a:ext cx="3829050" cy="7905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822672" y="751678"/>
            <a:ext cx="2245450" cy="325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8534" y="751678"/>
            <a:ext cx="1684400" cy="325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61307" y="751678"/>
            <a:ext cx="1179925" cy="31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318" y="206246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0417" y="45784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18" y="4365104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8318" y="5361681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5" y="491902"/>
            <a:ext cx="3574854" cy="5919257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동의서 목록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전체목록 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65325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동의서목록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전체목록 </a:t>
            </a:r>
            <a:r>
              <a:rPr lang="en-US" altLang="ko-KR" sz="900" dirty="0" smtClean="0">
                <a:solidFill>
                  <a:prstClr val="black"/>
                </a:solidFill>
              </a:rPr>
              <a:t>/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/ SET /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동의서찾기</a:t>
            </a:r>
            <a:r>
              <a:rPr lang="ko-KR" altLang="en-US" sz="900" dirty="0" smtClean="0">
                <a:solidFill>
                  <a:prstClr val="black"/>
                </a:solidFill>
              </a:rPr>
              <a:t> 탭으로 구분된다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초기에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 smtClean="0">
                <a:solidFill>
                  <a:prstClr val="black"/>
                </a:solidFill>
              </a:rPr>
              <a:t> 탭을 선택한다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간격 조정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목록의 세부항목을 확인하고자 하는 경우 좌우로 드래그하여 간격을 조정할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③ </a:t>
            </a:r>
            <a:r>
              <a:rPr lang="ko-KR" altLang="en-US" sz="900" dirty="0" smtClean="0">
                <a:solidFill>
                  <a:prstClr val="black"/>
                </a:solidFill>
              </a:rPr>
              <a:t>전체목록 탭의 조회조건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조회기간에 등록된 환자의 모든 동의서 정보를 조회한다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 =&gt; From </a:t>
            </a:r>
            <a:r>
              <a:rPr lang="ko-KR" altLang="en-US" sz="900" dirty="0" smtClean="0">
                <a:solidFill>
                  <a:prstClr val="black"/>
                </a:solidFill>
              </a:rPr>
              <a:t>기간 </a:t>
            </a:r>
            <a:r>
              <a:rPr lang="en-US" altLang="ko-KR" sz="900" dirty="0" smtClean="0">
                <a:solidFill>
                  <a:prstClr val="black"/>
                </a:solidFill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Config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파일에서 조정할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 Key : </a:t>
            </a:r>
            <a:r>
              <a:rPr lang="en-US" altLang="ko-KR" sz="900" dirty="0" err="1" smtClean="0"/>
              <a:t>ConsentSearchStartDate</a:t>
            </a:r>
            <a:r>
              <a:rPr lang="en-US" altLang="ko-KR" sz="900" dirty="0" smtClean="0"/>
              <a:t>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 상태를 복수로 선택하여 조회할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④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상태별</a:t>
            </a:r>
            <a:r>
              <a:rPr lang="ko-KR" altLang="en-US" sz="900" dirty="0" smtClean="0">
                <a:solidFill>
                  <a:prstClr val="black"/>
                </a:solidFill>
              </a:rPr>
              <a:t> 팝업메뉴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: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 가능</a:t>
            </a:r>
            <a:r>
              <a:rPr lang="en-US" altLang="ko-KR" sz="900" dirty="0" smtClean="0">
                <a:solidFill>
                  <a:prstClr val="black"/>
                </a:solidFill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      (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미작성탭에서</a:t>
            </a:r>
            <a:r>
              <a:rPr lang="ko-KR" altLang="en-US" sz="900" dirty="0" smtClean="0">
                <a:solidFill>
                  <a:prstClr val="black"/>
                </a:solidFill>
              </a:rPr>
              <a:t> 자세한 설명</a:t>
            </a:r>
            <a:r>
              <a:rPr lang="en-US" altLang="ko-KR" sz="900" dirty="0" smtClean="0">
                <a:solidFill>
                  <a:prstClr val="black"/>
                </a:solidFill>
              </a:rPr>
              <a:t>)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출력 </a:t>
            </a:r>
            <a:r>
              <a:rPr lang="en-US" altLang="ko-KR" sz="900" dirty="0" smtClean="0">
                <a:solidFill>
                  <a:prstClr val="black"/>
                </a:solidFill>
              </a:rPr>
              <a:t>: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재출력</a:t>
            </a:r>
            <a:r>
              <a:rPr lang="ko-KR" altLang="en-US" sz="900" dirty="0" smtClean="0">
                <a:solidFill>
                  <a:prstClr val="black"/>
                </a:solidFill>
              </a:rPr>
              <a:t> 가능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재출력인</a:t>
            </a:r>
            <a:r>
              <a:rPr lang="ko-KR" altLang="en-US" sz="900" dirty="0" smtClean="0">
                <a:solidFill>
                  <a:prstClr val="black"/>
                </a:solidFill>
              </a:rPr>
              <a:t>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기존과 동일한 </a:t>
            </a:r>
            <a:r>
              <a:rPr lang="en-US" altLang="ko-KR" sz="900" dirty="0" smtClean="0">
                <a:solidFill>
                  <a:prstClr val="black"/>
                </a:solidFill>
              </a:rPr>
              <a:t>OCR </a:t>
            </a:r>
            <a:r>
              <a:rPr lang="ko-KR" altLang="en-US" sz="900" dirty="0" smtClean="0">
                <a:solidFill>
                  <a:prstClr val="black"/>
                </a:solidFill>
              </a:rPr>
              <a:t>코드로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출력일시만</a:t>
            </a:r>
            <a:r>
              <a:rPr lang="ko-KR" altLang="en-US" sz="900" dirty="0" smtClean="0">
                <a:solidFill>
                  <a:prstClr val="black"/>
                </a:solidFill>
              </a:rPr>
              <a:t> 다르게 출력</a:t>
            </a:r>
            <a:r>
              <a:rPr lang="en-US" altLang="ko-KR" sz="900" dirty="0" smtClean="0">
                <a:solidFill>
                  <a:prstClr val="black"/>
                </a:solidFill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⑤ </a:t>
            </a:r>
            <a:r>
              <a:rPr lang="ko-KR" altLang="en-US" sz="900" dirty="0" smtClean="0">
                <a:solidFill>
                  <a:prstClr val="black"/>
                </a:solidFill>
              </a:rPr>
              <a:t>조회결과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쉽게 구분할 수 있는 항목을 먼저 배치하고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최근 등록된 순서이다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1504" y="495735"/>
            <a:ext cx="3557216" cy="25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83" y="47055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424" y="83468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1226" y="491902"/>
            <a:ext cx="143344" cy="591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094" y="792513"/>
            <a:ext cx="3407318" cy="460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8626" y="1284002"/>
            <a:ext cx="3412786" cy="5150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3391" y="96425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424" y="123082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74" y="3462617"/>
            <a:ext cx="4162425" cy="266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22" y="3741993"/>
            <a:ext cx="5362575" cy="257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13040" y="4653136"/>
            <a:ext cx="1620957" cy="16312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</a:rPr>
              <a:t>동의서 상태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dirty="0">
                <a:solidFill>
                  <a:srgbClr val="FF0000"/>
                </a:solidFill>
              </a:rPr>
              <a:t>UNFINISHED	</a:t>
            </a:r>
            <a:r>
              <a:rPr lang="ko-KR" altLang="en-US" sz="1000" dirty="0" err="1">
                <a:solidFill>
                  <a:srgbClr val="FF0000"/>
                </a:solidFill>
              </a:rPr>
              <a:t>미작성</a:t>
            </a:r>
            <a:endParaRPr lang="ko-KR" altLang="en-US" sz="1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TEMP	</a:t>
            </a:r>
            <a:r>
              <a:rPr lang="ko-KR" altLang="en-US" sz="1000" dirty="0">
                <a:solidFill>
                  <a:srgbClr val="FF0000"/>
                </a:solidFill>
              </a:rPr>
              <a:t>임시저장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ELECTR_CMP	</a:t>
            </a:r>
            <a:r>
              <a:rPr lang="ko-KR" altLang="en-US" sz="1000" dirty="0">
                <a:solidFill>
                  <a:srgbClr val="FF0000"/>
                </a:solidFill>
              </a:rPr>
              <a:t>서명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PAPER_OUT	</a:t>
            </a:r>
            <a:r>
              <a:rPr lang="ko-KR" altLang="en-US" sz="1000" dirty="0">
                <a:solidFill>
                  <a:srgbClr val="FF0000"/>
                </a:solidFill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</a:rPr>
              <a:t>CERTIFY_CMP	</a:t>
            </a:r>
            <a:r>
              <a:rPr lang="ko-KR" altLang="en-US" sz="1000" dirty="0">
                <a:solidFill>
                  <a:srgbClr val="FF0000"/>
                </a:solidFill>
              </a:rPr>
              <a:t>인증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ko-KR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908" y="342991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4" y="491902"/>
            <a:ext cx="3557167" cy="591529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동의서 목록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err="1" smtClean="0">
                <a:latin typeface="+mn-ea"/>
              </a:rPr>
              <a:t>미작성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65325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 smtClean="0">
                <a:solidFill>
                  <a:prstClr val="black"/>
                </a:solidFill>
              </a:rPr>
              <a:t>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전체목록의 검색조건 중에서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임시저장인 것만 조회한다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간격 조정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목록의 세부항목을 확인하고자 하는 경우 좌우로 드래그하여 간격을 조정할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③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 smtClean="0">
                <a:solidFill>
                  <a:prstClr val="black"/>
                </a:solidFill>
              </a:rPr>
              <a:t> 상태 데이터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미작성인</a:t>
            </a:r>
            <a:r>
              <a:rPr lang="ko-KR" altLang="en-US" sz="900" dirty="0" smtClean="0">
                <a:solidFill>
                  <a:prstClr val="black"/>
                </a:solidFill>
              </a:rPr>
              <a:t> 데이터가 임시조회보다 상위에 표시가 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가독성을</a:t>
            </a:r>
            <a:r>
              <a:rPr lang="ko-KR" altLang="en-US" sz="900" dirty="0" smtClean="0">
                <a:solidFill>
                  <a:prstClr val="black"/>
                </a:solidFill>
              </a:rPr>
              <a:t> 높이기 위해서 동의서명과 상태를 빨간색으로 표현한다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 상태가 같은 경우에는 최근 등록된 동의서가 상위에 위치한다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④ </a:t>
            </a:r>
            <a:r>
              <a:rPr lang="ko-KR" altLang="en-US" sz="900" dirty="0" smtClean="0">
                <a:solidFill>
                  <a:prstClr val="black"/>
                </a:solidFill>
              </a:rPr>
              <a:t>조회결과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쉽게 구분할 수 있는 항목을 먼저 배치하고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최근 등록된 순서이다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⑤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처방에 의해서 자동 등록된 동의서 정보 중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미작성</a:t>
            </a:r>
            <a:r>
              <a:rPr lang="ko-KR" altLang="en-US" sz="900" dirty="0" smtClean="0">
                <a:solidFill>
                  <a:prstClr val="black"/>
                </a:solidFill>
              </a:rPr>
              <a:t> 상태의 경우 삭제를 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⑥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 사유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삭제사유를 선택하거나 직접 입력을 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1504" y="495736"/>
            <a:ext cx="3439721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83" y="47055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424" y="83468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1226" y="491902"/>
            <a:ext cx="143344" cy="591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094" y="720550"/>
            <a:ext cx="3407318" cy="51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8626" y="1231176"/>
            <a:ext cx="3412786" cy="5202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3391" y="96425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424" y="1230829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49" y="1381544"/>
            <a:ext cx="4162425" cy="266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37" y="1648963"/>
            <a:ext cx="5362575" cy="257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04" y="2706390"/>
            <a:ext cx="3171825" cy="5048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780" y="263113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070" y="3221826"/>
            <a:ext cx="3181350" cy="14573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27099" y="351016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⑥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7" y="511955"/>
            <a:ext cx="3551454" cy="5922128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동의서 목록 </a:t>
            </a:r>
            <a:r>
              <a:rPr lang="en-US" altLang="ko-KR" dirty="0" smtClean="0">
                <a:latin typeface="+mn-ea"/>
              </a:rPr>
              <a:t>&gt; SET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57015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SET</a:t>
            </a:r>
            <a:r>
              <a:rPr lang="ko-KR" altLang="en-US" sz="900" dirty="0" smtClean="0">
                <a:solidFill>
                  <a:prstClr val="black"/>
                </a:solidFill>
              </a:rPr>
              <a:t>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로그인한 사용자가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즐겨찾기</a:t>
            </a:r>
            <a:r>
              <a:rPr lang="ko-KR" altLang="en-US" sz="900" dirty="0" smtClean="0">
                <a:solidFill>
                  <a:prstClr val="black"/>
                </a:solidFill>
              </a:rPr>
              <a:t> 한 동의서 목록이 조회된다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간격 조정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목록의 세부항목을 확인하고자 하는 경우 좌우로 드래그하여 간격을 조정할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③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즐겨찾기</a:t>
            </a:r>
            <a:r>
              <a:rPr lang="ko-KR" altLang="en-US" sz="900" dirty="0" smtClean="0">
                <a:solidFill>
                  <a:prstClr val="black"/>
                </a:solidFill>
              </a:rPr>
              <a:t> 동의서 목록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즐겨찾기</a:t>
            </a:r>
            <a:r>
              <a:rPr lang="ko-KR" altLang="en-US" sz="900" dirty="0" smtClean="0">
                <a:solidFill>
                  <a:prstClr val="black"/>
                </a:solidFill>
              </a:rPr>
              <a:t> 했었던 모든 동의서 목록을 환자와 상관없이 조회할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동의서를 선택하면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미리보기를</a:t>
            </a:r>
            <a:r>
              <a:rPr lang="ko-KR" altLang="en-US" sz="900" dirty="0" smtClean="0">
                <a:solidFill>
                  <a:prstClr val="black"/>
                </a:solidFill>
              </a:rPr>
              <a:t> 할 수 있고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900" dirty="0" smtClean="0">
                <a:solidFill>
                  <a:prstClr val="black"/>
                </a:solidFill>
              </a:rPr>
              <a:t> 한 상태에서 임시저장이나 출력을 하는 경우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consent_mst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테이블에 추가로 등록되어 관리된다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추가되어 등록 되는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처방에 의해서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consent_mst</a:t>
            </a:r>
            <a:r>
              <a:rPr lang="ko-KR" altLang="en-US" sz="900" dirty="0" smtClean="0">
                <a:solidFill>
                  <a:prstClr val="black"/>
                </a:solidFill>
              </a:rPr>
              <a:t>에 이미 동의서가 존재하더라도 신규로 등록되므로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중복되는 경우 별도의 삭제과정이 필요하다</a:t>
            </a:r>
            <a:r>
              <a:rPr lang="en-US" altLang="ko-KR" sz="900" dirty="0" smtClean="0">
                <a:solidFill>
                  <a:prstClr val="black"/>
                </a:solidFill>
              </a:rPr>
              <a:t>. (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의료정보과에서</a:t>
            </a:r>
            <a:r>
              <a:rPr lang="ko-KR" altLang="en-US" sz="900" dirty="0" smtClean="0">
                <a:solidFill>
                  <a:prstClr val="black"/>
                </a:solidFill>
              </a:rPr>
              <a:t> 관리 필요</a:t>
            </a:r>
            <a:r>
              <a:rPr lang="en-US" altLang="ko-KR" sz="900" dirty="0" smtClean="0">
                <a:solidFill>
                  <a:prstClr val="black"/>
                </a:solidFill>
              </a:rPr>
              <a:t>)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r>
              <a:rPr lang="en-US" altLang="ko-KR" sz="900" dirty="0" smtClean="0">
                <a:solidFill>
                  <a:prstClr val="black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④ SET </a:t>
            </a:r>
            <a:r>
              <a:rPr lang="ko-KR" altLang="en-US" sz="900" dirty="0" smtClean="0">
                <a:solidFill>
                  <a:prstClr val="black"/>
                </a:solidFill>
              </a:rPr>
              <a:t>삭제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선택한 동의서를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즐겨찾기</a:t>
            </a:r>
            <a:r>
              <a:rPr lang="ko-KR" altLang="en-US" sz="900" dirty="0" smtClean="0">
                <a:solidFill>
                  <a:prstClr val="black"/>
                </a:solidFill>
              </a:rPr>
              <a:t> 목록에서 삭제한다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br>
              <a:rPr lang="en-US" altLang="ko-KR" sz="900" dirty="0" smtClean="0">
                <a:solidFill>
                  <a:prstClr val="black"/>
                </a:solidFill>
              </a:rPr>
            </a:b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1504" y="495736"/>
            <a:ext cx="3439721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83" y="47055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424" y="83468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1226" y="491902"/>
            <a:ext cx="143344" cy="591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8626" y="720202"/>
            <a:ext cx="3412786" cy="5713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3391" y="96425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3196" y="1272030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7" y="491901"/>
            <a:ext cx="3533457" cy="591529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동의서 목록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동의서 찾기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61170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 찾기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서식 분류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키워드로 등록된 서식을 조회한다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간격 조정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목록의 세부항목을 확인하고자 하는 경우 좌우로 드래그하여 간격을 조정할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③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 조회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대분류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중분류 단위로 조회할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  <a:r>
              <a:rPr lang="ko-KR" altLang="en-US" sz="900" dirty="0" smtClean="0">
                <a:solidFill>
                  <a:prstClr val="black"/>
                </a:solidFill>
              </a:rPr>
              <a:t>전체가 선택된 경우 게시된 모든 서식이 조회된다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서식명이나</a:t>
            </a:r>
            <a:r>
              <a:rPr lang="ko-KR" altLang="en-US" sz="900" dirty="0" smtClean="0">
                <a:solidFill>
                  <a:prstClr val="black"/>
                </a:solidFill>
              </a:rPr>
              <a:t> 서식코드를 키워드로 입력하여 조회한다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서식명은</a:t>
            </a:r>
            <a:r>
              <a:rPr lang="ko-KR" altLang="en-US" sz="900" dirty="0" smtClean="0">
                <a:solidFill>
                  <a:prstClr val="black"/>
                </a:solidFill>
              </a:rPr>
              <a:t> 공백을 무시한 </a:t>
            </a:r>
            <a:r>
              <a:rPr lang="en-US" altLang="ko-KR" sz="900" dirty="0" smtClean="0">
                <a:solidFill>
                  <a:prstClr val="black"/>
                </a:solidFill>
              </a:rPr>
              <a:t>like </a:t>
            </a:r>
            <a:r>
              <a:rPr lang="ko-KR" altLang="en-US" sz="900" dirty="0" smtClean="0">
                <a:solidFill>
                  <a:prstClr val="black"/>
                </a:solidFill>
              </a:rPr>
              <a:t>검색으로 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>
                <a:solidFill>
                  <a:prstClr val="black"/>
                </a:solidFill>
              </a:rPr>
              <a:t>동의서를 선택하면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</a:rPr>
              <a:t>미리보기를</a:t>
            </a:r>
            <a:r>
              <a:rPr lang="ko-KR" altLang="en-US" sz="900" dirty="0">
                <a:solidFill>
                  <a:prstClr val="black"/>
                </a:solidFill>
              </a:rPr>
              <a:t> 할 수 있고</a:t>
            </a:r>
            <a:r>
              <a:rPr lang="en-US" altLang="ko-KR" sz="900" dirty="0">
                <a:solidFill>
                  <a:prstClr val="black"/>
                </a:solidFill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</a:rPr>
              <a:t>미리보기</a:t>
            </a:r>
            <a:r>
              <a:rPr lang="ko-KR" altLang="en-US" sz="900" dirty="0">
                <a:solidFill>
                  <a:prstClr val="black"/>
                </a:solidFill>
              </a:rPr>
              <a:t> 한 상태에서 임시저장이나 출력을 하는 경우 </a:t>
            </a:r>
            <a:r>
              <a:rPr lang="en-US" altLang="ko-KR" sz="900" dirty="0" err="1">
                <a:solidFill>
                  <a:prstClr val="black"/>
                </a:solidFill>
              </a:rPr>
              <a:t>consent_mst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테이블에 추가로 등록되어 관리된다</a:t>
            </a:r>
            <a:r>
              <a:rPr lang="en-US" altLang="ko-KR" sz="900" dirty="0">
                <a:solidFill>
                  <a:prstClr val="black"/>
                </a:solidFill>
              </a:rPr>
              <a:t>. </a:t>
            </a:r>
            <a:r>
              <a:rPr lang="en-US" altLang="ko-KR" sz="900" dirty="0" smtClean="0">
                <a:solidFill>
                  <a:prstClr val="black"/>
                </a:solidFill>
              </a:rPr>
              <a:t> (SET</a:t>
            </a:r>
            <a:r>
              <a:rPr lang="ko-KR" altLang="en-US" sz="900" dirty="0" smtClean="0">
                <a:solidFill>
                  <a:prstClr val="black"/>
                </a:solidFill>
              </a:rPr>
              <a:t>탭과 동일함</a:t>
            </a:r>
            <a:r>
              <a:rPr lang="en-US" altLang="ko-KR" sz="900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④ SET </a:t>
            </a:r>
            <a:r>
              <a:rPr lang="ko-KR" altLang="en-US" sz="900" dirty="0" smtClean="0">
                <a:solidFill>
                  <a:prstClr val="black"/>
                </a:solidFill>
              </a:rPr>
              <a:t>추가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검색된 동의서 목록에서 특정 동의서를 선택하여 </a:t>
            </a:r>
            <a:r>
              <a:rPr lang="en-US" altLang="ko-KR" sz="900" dirty="0" smtClean="0">
                <a:solidFill>
                  <a:prstClr val="black"/>
                </a:solidFill>
              </a:rPr>
              <a:t>SET</a:t>
            </a:r>
            <a:r>
              <a:rPr lang="ko-KR" altLang="en-US" sz="900" dirty="0" smtClean="0">
                <a:solidFill>
                  <a:prstClr val="black"/>
                </a:solidFill>
              </a:rPr>
              <a:t>으로 추가 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SET </a:t>
            </a:r>
            <a:r>
              <a:rPr lang="ko-KR" altLang="en-US" sz="900" dirty="0" smtClean="0">
                <a:solidFill>
                  <a:prstClr val="black"/>
                </a:solidFill>
              </a:rPr>
              <a:t>추가한 동의서는 </a:t>
            </a:r>
            <a:r>
              <a:rPr lang="en-US" altLang="ko-KR" sz="900" dirty="0" smtClean="0">
                <a:solidFill>
                  <a:prstClr val="black"/>
                </a:solidFill>
              </a:rPr>
              <a:t>SET </a:t>
            </a:r>
            <a:r>
              <a:rPr lang="ko-KR" altLang="en-US" sz="900" dirty="0" smtClean="0">
                <a:solidFill>
                  <a:prstClr val="black"/>
                </a:solidFill>
              </a:rPr>
              <a:t>탭에서 확인할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1504" y="495736"/>
            <a:ext cx="3439721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83" y="47055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424" y="83468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81226" y="491902"/>
            <a:ext cx="143344" cy="591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8626" y="720202"/>
            <a:ext cx="3412786" cy="422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83391" y="96425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27535" y="1556908"/>
            <a:ext cx="36420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7061" y="1134647"/>
            <a:ext cx="3412786" cy="529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71" y="2348880"/>
            <a:ext cx="5010150" cy="2381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2" y="607969"/>
            <a:ext cx="6366174" cy="541331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동의서 </a:t>
            </a:r>
            <a:r>
              <a:rPr lang="ko-KR" altLang="en-US" dirty="0" err="1" smtClean="0">
                <a:latin typeface="+mn-ea"/>
              </a:rPr>
              <a:t>미리보기</a:t>
            </a:r>
            <a:r>
              <a:rPr lang="ko-KR" altLang="en-US" dirty="0" smtClean="0">
                <a:latin typeface="+mn-ea"/>
              </a:rPr>
              <a:t> 및 작성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61170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smtClean="0">
                <a:solidFill>
                  <a:prstClr val="black"/>
                </a:solidFill>
              </a:rPr>
              <a:t>전자동의서 기능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ToolBar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출력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임시저장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서명</a:t>
            </a:r>
            <a:r>
              <a:rPr lang="en-US" altLang="ko-KR" sz="900" dirty="0" smtClean="0">
                <a:solidFill>
                  <a:prstClr val="black"/>
                </a:solidFill>
              </a:rPr>
              <a:t>(</a:t>
            </a:r>
            <a:r>
              <a:rPr lang="ko-KR" altLang="en-US" sz="900" dirty="0" smtClean="0">
                <a:solidFill>
                  <a:prstClr val="black"/>
                </a:solidFill>
              </a:rPr>
              <a:t>최종저장</a:t>
            </a:r>
            <a:r>
              <a:rPr lang="en-US" altLang="ko-KR" sz="900" dirty="0" smtClean="0">
                <a:solidFill>
                  <a:prstClr val="black"/>
                </a:solidFill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듀얼모니터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open / close,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페이지 이동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배율조정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펜 기능 등이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동의서의 상태나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듀얼모니터의</a:t>
            </a:r>
            <a:r>
              <a:rPr lang="ko-KR" altLang="en-US" sz="900" dirty="0" smtClean="0">
                <a:solidFill>
                  <a:prstClr val="black"/>
                </a:solidFill>
              </a:rPr>
              <a:t> 유무에 따라서 각 기능 버튼들은 조절된다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동의서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뷰어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왼쪽에서 선택된 동의서에 처방데이터를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맵핑하여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900" dirty="0" smtClean="0">
                <a:solidFill>
                  <a:prstClr val="black"/>
                </a:solidFill>
              </a:rPr>
              <a:t> 및 서명 작성을 할 수 있습니다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출력을 하는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우측 상단에 </a:t>
            </a:r>
            <a:r>
              <a:rPr lang="en-US" altLang="ko-KR" sz="900" dirty="0" smtClean="0">
                <a:solidFill>
                  <a:prstClr val="black"/>
                </a:solidFill>
              </a:rPr>
              <a:t>OCR </a:t>
            </a:r>
            <a:r>
              <a:rPr lang="ko-KR" altLang="en-US" sz="900" dirty="0" smtClean="0">
                <a:solidFill>
                  <a:prstClr val="black"/>
                </a:solidFill>
              </a:rPr>
              <a:t>코드가 보인다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임시저장 상태의 동의서를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900" dirty="0" smtClean="0">
                <a:solidFill>
                  <a:prstClr val="black"/>
                </a:solidFill>
              </a:rPr>
              <a:t> 하는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작성자의 서명이미지가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맵핑되어</a:t>
            </a:r>
            <a:r>
              <a:rPr lang="ko-KR" altLang="en-US" sz="900" dirty="0" smtClean="0">
                <a:solidFill>
                  <a:prstClr val="black"/>
                </a:solidFill>
              </a:rPr>
              <a:t> 보인다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수술과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</a:rPr>
              <a:t>수술의사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진단명의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,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팝업창을</a:t>
            </a:r>
            <a:r>
              <a:rPr lang="ko-KR" altLang="en-US" sz="900" dirty="0" smtClean="0">
                <a:solidFill>
                  <a:prstClr val="black"/>
                </a:solidFill>
              </a:rPr>
              <a:t> 통해서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맵핑된</a:t>
            </a:r>
            <a:r>
              <a:rPr lang="ko-KR" altLang="en-US" sz="900" dirty="0" smtClean="0">
                <a:solidFill>
                  <a:prstClr val="black"/>
                </a:solidFill>
              </a:rPr>
              <a:t> 데이터를 변경할 수 있도록 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서식 중의 현재상태 영역은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기왕력</a:t>
            </a:r>
            <a:r>
              <a:rPr lang="ko-KR" altLang="en-US" sz="900" dirty="0" smtClean="0">
                <a:solidFill>
                  <a:prstClr val="black"/>
                </a:solidFill>
              </a:rPr>
              <a:t> 부분으로 동의서를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임시저장하거나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서명할때</a:t>
            </a:r>
            <a:r>
              <a:rPr lang="ko-KR" altLang="en-US" sz="900" dirty="0" smtClean="0">
                <a:solidFill>
                  <a:prstClr val="black"/>
                </a:solidFill>
              </a:rPr>
              <a:t> 환자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진료일을</a:t>
            </a:r>
            <a:r>
              <a:rPr lang="ko-KR" altLang="en-US" sz="900" dirty="0" smtClean="0">
                <a:solidFill>
                  <a:prstClr val="black"/>
                </a:solidFill>
              </a:rPr>
              <a:t> 기준으로 저장되며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같은 환자</a:t>
            </a:r>
            <a:r>
              <a:rPr lang="en-US" altLang="ko-KR" sz="900" dirty="0" smtClean="0">
                <a:solidFill>
                  <a:prstClr val="black"/>
                </a:solidFill>
              </a:rPr>
              <a:t>/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진료일의</a:t>
            </a:r>
            <a:r>
              <a:rPr lang="ko-KR" altLang="en-US" sz="900" dirty="0" smtClean="0">
                <a:solidFill>
                  <a:prstClr val="black"/>
                </a:solidFill>
              </a:rPr>
              <a:t> 경우 자동으로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맵핑되어</a:t>
            </a:r>
            <a:r>
              <a:rPr lang="ko-KR" altLang="en-US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900" dirty="0" smtClean="0">
                <a:solidFill>
                  <a:prstClr val="black"/>
                </a:solidFill>
              </a:rPr>
              <a:t> 할 수 있도록 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1504" y="589254"/>
            <a:ext cx="6364861" cy="370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83" y="47055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8483" y="1019278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7060" y="1002801"/>
            <a:ext cx="6369305" cy="5018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4" y="491902"/>
            <a:ext cx="3577125" cy="594218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환자목록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외래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61170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smtClean="0">
                <a:solidFill>
                  <a:prstClr val="black"/>
                </a:solidFill>
              </a:rPr>
              <a:t>환자목록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en-US" altLang="ko-KR" sz="900" dirty="0" err="1" smtClean="0">
                <a:solidFill>
                  <a:prstClr val="black"/>
                </a:solidFill>
              </a:rPr>
              <a:t>Fnu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프로그램에서 전달받은 환자를 변경하거나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여러 환자를 선택하고 동일한 동의서를 멀티 출력하고자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할때</a:t>
            </a:r>
            <a:r>
              <a:rPr lang="ko-KR" altLang="en-US" sz="900" dirty="0" smtClean="0">
                <a:solidFill>
                  <a:prstClr val="black"/>
                </a:solidFill>
              </a:rPr>
              <a:t> 사용한다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간격 조정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목록의 세부항목을 확인하고자 하는 경우 좌우로 드래그하여 간격을 조정할 수 있다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③ </a:t>
            </a:r>
            <a:r>
              <a:rPr lang="ko-KR" altLang="en-US" sz="900" dirty="0" smtClean="0">
                <a:solidFill>
                  <a:prstClr val="black"/>
                </a:solidFill>
              </a:rPr>
              <a:t>환자 조회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기존 프로그램과 동일한 조건으로 환자를 조회할 수 있도록 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등록번호를 등록하는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해당 환자가 한명인 경우는 바로 환자를 조회하고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여러 명인 경우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환자검색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팝업창이</a:t>
            </a:r>
            <a:r>
              <a:rPr lang="ko-KR" altLang="en-US" sz="900" dirty="0" smtClean="0">
                <a:solidFill>
                  <a:prstClr val="black"/>
                </a:solidFill>
              </a:rPr>
              <a:t> 떠서 특정 환자를 선택할 수 있도록 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목록에서 특정환자를 선택하고 더블 클릭을 하면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상단의 환자정보가 선택된 환자로 변경된다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④ </a:t>
            </a:r>
            <a:r>
              <a:rPr lang="ko-KR" altLang="en-US" sz="900" dirty="0" smtClean="0">
                <a:solidFill>
                  <a:prstClr val="black"/>
                </a:solidFill>
              </a:rPr>
              <a:t>전체 체크 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검색된 환자 목록을 전체 체크하거나 전체 해제할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떄</a:t>
            </a:r>
            <a:r>
              <a:rPr lang="ko-KR" altLang="en-US" sz="900" dirty="0" smtClean="0">
                <a:solidFill>
                  <a:prstClr val="black"/>
                </a:solidFill>
              </a:rPr>
              <a:t> 사용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여러 명의 환자를 체크하고 출력버튼을 클릭하면 각 환자의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주진단</a:t>
            </a:r>
            <a:r>
              <a:rPr lang="ko-KR" altLang="en-US" sz="900" dirty="0" smtClean="0">
                <a:solidFill>
                  <a:prstClr val="black"/>
                </a:solidFill>
              </a:rPr>
              <a:t> 정보를 기반으로 동의서를 출력한다</a:t>
            </a:r>
            <a:r>
              <a:rPr lang="en-US" altLang="ko-KR" sz="9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3302" y="495736"/>
            <a:ext cx="3421817" cy="22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8904" y="48345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94845" y="847583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1942" y="505345"/>
            <a:ext cx="143344" cy="5915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302" y="720202"/>
            <a:ext cx="3412786" cy="980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02" y="92142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685" y="1681063"/>
            <a:ext cx="36420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6065" y="1700807"/>
            <a:ext cx="3412786" cy="473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3903" y="1731980"/>
            <a:ext cx="208008" cy="187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5" y="545877"/>
            <a:ext cx="3305175" cy="135255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</a:rPr>
              <a:t>환자목록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외래</a:t>
            </a:r>
            <a:endParaRPr lang="ko-KR" altLang="en-US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NA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2016.08.01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616" y="476672"/>
            <a:ext cx="2116114" cy="57708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① </a:t>
            </a:r>
            <a:r>
              <a:rPr lang="ko-KR" altLang="en-US" sz="900" dirty="0" smtClean="0">
                <a:solidFill>
                  <a:prstClr val="black"/>
                </a:solidFill>
              </a:rPr>
              <a:t>외래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=&gt; </a:t>
            </a:r>
            <a:r>
              <a:rPr lang="ko-KR" altLang="en-US" sz="900" dirty="0"/>
              <a:t>구분 </a:t>
            </a:r>
            <a:r>
              <a:rPr lang="en-US" altLang="ko-KR" sz="900" dirty="0"/>
              <a:t>/ </a:t>
            </a:r>
            <a:r>
              <a:rPr lang="ko-KR" altLang="en-US" sz="900" dirty="0"/>
              <a:t>초진 </a:t>
            </a:r>
            <a:r>
              <a:rPr lang="en-US" altLang="ko-KR" sz="900" dirty="0"/>
              <a:t>/ </a:t>
            </a:r>
            <a:r>
              <a:rPr lang="ko-KR" altLang="en-US" sz="900" dirty="0"/>
              <a:t>진료일자 </a:t>
            </a:r>
            <a:r>
              <a:rPr lang="en-US" altLang="ko-KR" sz="900" dirty="0"/>
              <a:t>/ </a:t>
            </a:r>
            <a:r>
              <a:rPr lang="ko-KR" altLang="en-US" sz="900" dirty="0"/>
              <a:t>시간 </a:t>
            </a:r>
            <a:r>
              <a:rPr lang="en-US" altLang="ko-KR" sz="900" dirty="0"/>
              <a:t>/ </a:t>
            </a:r>
            <a:r>
              <a:rPr lang="ko-KR" altLang="en-US" sz="900" dirty="0"/>
              <a:t>등록번호 </a:t>
            </a:r>
            <a:r>
              <a:rPr lang="en-US" altLang="ko-KR" sz="900" dirty="0"/>
              <a:t>/ </a:t>
            </a:r>
            <a:r>
              <a:rPr lang="ko-KR" altLang="en-US" sz="900" dirty="0"/>
              <a:t>성명 </a:t>
            </a:r>
            <a:r>
              <a:rPr lang="en-US" altLang="ko-KR" sz="900" dirty="0"/>
              <a:t>/ </a:t>
            </a:r>
            <a:r>
              <a:rPr lang="ko-KR" altLang="en-US" sz="900" dirty="0"/>
              <a:t>과 </a:t>
            </a:r>
            <a:r>
              <a:rPr lang="en-US" altLang="ko-KR" sz="900" dirty="0"/>
              <a:t>/ </a:t>
            </a:r>
            <a:r>
              <a:rPr lang="ko-KR" altLang="en-US" sz="900" dirty="0"/>
              <a:t>진료의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② </a:t>
            </a:r>
            <a:r>
              <a:rPr lang="ko-KR" altLang="en-US" sz="900" dirty="0" smtClean="0">
                <a:solidFill>
                  <a:prstClr val="black"/>
                </a:solidFill>
              </a:rPr>
              <a:t>입원 탭</a:t>
            </a:r>
            <a:endParaRPr lang="en-US" altLang="ko-KR" sz="900" dirty="0"/>
          </a:p>
          <a:p>
            <a:r>
              <a:rPr lang="en-US" altLang="ko-KR" sz="900" dirty="0" smtClean="0"/>
              <a:t> =&gt; </a:t>
            </a:r>
            <a:r>
              <a:rPr lang="ko-KR" altLang="en-US" sz="900" dirty="0"/>
              <a:t>입원일자 </a:t>
            </a:r>
            <a:r>
              <a:rPr lang="en-US" altLang="ko-KR" sz="900" dirty="0"/>
              <a:t>/ </a:t>
            </a:r>
            <a:r>
              <a:rPr lang="ko-KR" altLang="en-US" sz="900" dirty="0"/>
              <a:t>병실 </a:t>
            </a:r>
            <a:r>
              <a:rPr lang="en-US" altLang="ko-KR" sz="900" dirty="0"/>
              <a:t>/ </a:t>
            </a:r>
            <a:r>
              <a:rPr lang="ko-KR" altLang="en-US" sz="900" dirty="0"/>
              <a:t>성명 </a:t>
            </a:r>
            <a:r>
              <a:rPr lang="en-US" altLang="ko-KR" sz="900" dirty="0"/>
              <a:t>/ </a:t>
            </a:r>
            <a:r>
              <a:rPr lang="ko-KR" altLang="en-US" sz="900" dirty="0"/>
              <a:t>등록번호 </a:t>
            </a:r>
            <a:r>
              <a:rPr lang="en-US" altLang="ko-KR" sz="900" dirty="0"/>
              <a:t>/ </a:t>
            </a:r>
            <a:r>
              <a:rPr lang="ko-KR" altLang="en-US" sz="900" dirty="0"/>
              <a:t>과 </a:t>
            </a:r>
            <a:r>
              <a:rPr lang="en-US" altLang="ko-KR" sz="900" dirty="0"/>
              <a:t>/ </a:t>
            </a:r>
            <a:r>
              <a:rPr lang="ko-KR" altLang="en-US" sz="900" dirty="0"/>
              <a:t>주치의 </a:t>
            </a:r>
            <a:r>
              <a:rPr lang="en-US" altLang="ko-KR" sz="900" dirty="0"/>
              <a:t>/ </a:t>
            </a:r>
            <a:r>
              <a:rPr lang="ko-KR" altLang="en-US" sz="900" dirty="0"/>
              <a:t>구분</a:t>
            </a:r>
          </a:p>
          <a:p>
            <a:endParaRPr lang="en-US" altLang="ko-KR" sz="900" dirty="0" smtClean="0"/>
          </a:p>
          <a:p>
            <a:endParaRPr lang="en-US" altLang="ko-KR" sz="900" dirty="0">
              <a:solidFill>
                <a:prstClr val="black"/>
              </a:solidFill>
            </a:endParaRPr>
          </a:p>
          <a:p>
            <a:r>
              <a:rPr lang="en-US" altLang="ko-KR" sz="900" dirty="0">
                <a:solidFill>
                  <a:prstClr val="black"/>
                </a:solidFill>
              </a:rPr>
              <a:t>③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수술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err="1">
                <a:solidFill>
                  <a:prstClr val="black"/>
                </a:solidFill>
              </a:rPr>
              <a:t>수술방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병실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등록번호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성명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 err="1">
                <a:solidFill>
                  <a:prstClr val="black"/>
                </a:solidFill>
              </a:rPr>
              <a:t>집도과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집도의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마취방법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 smtClean="0">
                <a:solidFill>
                  <a:prstClr val="black"/>
                </a:solidFill>
              </a:rPr>
              <a:t>마취의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④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응급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>
                <a:solidFill>
                  <a:prstClr val="black"/>
                </a:solidFill>
              </a:rPr>
              <a:t>등록번호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성명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입원일자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 err="1">
                <a:solidFill>
                  <a:prstClr val="black"/>
                </a:solidFill>
              </a:rPr>
              <a:t>진료과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진료의 </a:t>
            </a:r>
            <a:r>
              <a:rPr lang="en-US" altLang="ko-KR" sz="900" dirty="0">
                <a:solidFill>
                  <a:prstClr val="black"/>
                </a:solidFill>
              </a:rPr>
              <a:t>/ ER</a:t>
            </a:r>
            <a:r>
              <a:rPr lang="ko-KR" altLang="en-US" sz="900" dirty="0" err="1">
                <a:solidFill>
                  <a:prstClr val="black"/>
                </a:solidFill>
              </a:rPr>
              <a:t>접수과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/ ER</a:t>
            </a:r>
            <a:r>
              <a:rPr lang="ko-KR" altLang="en-US" sz="900" dirty="0" smtClean="0">
                <a:solidFill>
                  <a:prstClr val="black"/>
                </a:solidFill>
              </a:rPr>
              <a:t>진료의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⑤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r>
              <a:rPr lang="ko-KR" altLang="en-US" sz="900" dirty="0" smtClean="0">
                <a:solidFill>
                  <a:prstClr val="black"/>
                </a:solidFill>
              </a:rPr>
              <a:t>환자검색 탭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>
                <a:solidFill>
                  <a:prstClr val="black"/>
                </a:solidFill>
              </a:rPr>
              <a:t>등록번호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성명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>
                <a:solidFill>
                  <a:prstClr val="black"/>
                </a:solidFill>
              </a:rPr>
              <a:t>진료</a:t>
            </a:r>
            <a:r>
              <a:rPr lang="en-US" altLang="ko-KR" sz="900" dirty="0">
                <a:solidFill>
                  <a:prstClr val="black"/>
                </a:solidFill>
              </a:rPr>
              <a:t>(</a:t>
            </a:r>
            <a:r>
              <a:rPr lang="ko-KR" altLang="en-US" sz="900" dirty="0">
                <a:solidFill>
                  <a:prstClr val="black"/>
                </a:solidFill>
              </a:rPr>
              <a:t>입원</a:t>
            </a:r>
            <a:r>
              <a:rPr lang="en-US" altLang="ko-KR" sz="900" dirty="0">
                <a:solidFill>
                  <a:prstClr val="black"/>
                </a:solidFill>
              </a:rPr>
              <a:t>)</a:t>
            </a:r>
            <a:r>
              <a:rPr lang="ko-KR" altLang="en-US" sz="900" dirty="0">
                <a:solidFill>
                  <a:prstClr val="black"/>
                </a:solidFill>
              </a:rPr>
              <a:t>일자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 err="1">
                <a:solidFill>
                  <a:prstClr val="black"/>
                </a:solidFill>
              </a:rPr>
              <a:t>진료과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/ </a:t>
            </a:r>
            <a:r>
              <a:rPr lang="ko-KR" altLang="en-US" sz="900" dirty="0" smtClean="0">
                <a:solidFill>
                  <a:prstClr val="black"/>
                </a:solidFill>
              </a:rPr>
              <a:t>진료의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/>
                </a:solidFill>
              </a:rPr>
              <a:t>⑥ 환자기초정보조회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/>
                </a:solidFill>
              </a:rPr>
              <a:t> =&gt; </a:t>
            </a:r>
            <a:r>
              <a:rPr lang="ko-KR" altLang="en-US" sz="900" dirty="0" smtClean="0">
                <a:solidFill>
                  <a:prstClr val="black"/>
                </a:solidFill>
              </a:rPr>
              <a:t>등록번호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이름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</a:rPr>
              <a:t>주민번호로 조회가능</a:t>
            </a:r>
            <a:endParaRPr lang="en-US" altLang="ko-KR" sz="9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</a:rPr>
              <a:t>=&gt; </a:t>
            </a:r>
            <a:r>
              <a:rPr lang="ko-KR" altLang="en-US" sz="900" dirty="0" smtClean="0">
                <a:solidFill>
                  <a:prstClr val="black"/>
                </a:solidFill>
              </a:rPr>
              <a:t>검색된 환자목록에서 특정 환자를 선택하고 더블 클릭을 하면</a:t>
            </a:r>
            <a:r>
              <a:rPr lang="en-US" altLang="ko-KR" sz="900" dirty="0" smtClean="0"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solidFill>
                  <a:prstClr val="black"/>
                </a:solidFill>
              </a:rPr>
              <a:t>팝업창이</a:t>
            </a:r>
            <a:r>
              <a:rPr lang="ko-KR" altLang="en-US" sz="900" dirty="0" smtClean="0">
                <a:solidFill>
                  <a:prstClr val="black"/>
                </a:solidFill>
              </a:rPr>
              <a:t> 닫히면서 선택된 환자 정보를 전달한다</a:t>
            </a:r>
            <a:r>
              <a:rPr lang="en-US" altLang="ko-KR" sz="900" smtClean="0">
                <a:solidFill>
                  <a:prstClr val="black"/>
                </a:solidFill>
              </a:rPr>
              <a:t>.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5" y="2013990"/>
            <a:ext cx="3257550" cy="1352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5" y="3482103"/>
            <a:ext cx="3267075" cy="1362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5" y="4959740"/>
            <a:ext cx="3314700" cy="1362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957" y="555402"/>
            <a:ext cx="3324225" cy="1343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978" y="3164904"/>
            <a:ext cx="4051824" cy="31506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5203" y="50933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203" y="196456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203" y="3412485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203" y="4891577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8410" y="2856756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⑥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05789" y="497762"/>
            <a:ext cx="36420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⑤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IP e-Form_MS Powerpoint Template_V2.0(20150115).potx" id="{9C22A464-FAEB-488C-A29E-917087EC36B7}" vid="{29418449-256D-403B-95FB-D9FC2DC265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C5E5E9259B28F4B8C4B35964C11D083" ma:contentTypeVersion="0" ma:contentTypeDescription="새 문서를 만듭니다." ma:contentTypeScope="" ma:versionID="52ce652352b23344102b3938a0ba2e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A45EF-FBB8-4BC6-B5BF-9EF32CAF3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90C689-3919-4FAB-A032-F7730DDB613A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e-Form_TP_MS Powerpoint Template(설계형)</Template>
  <TotalTime>257</TotalTime>
  <Words>987</Words>
  <Application>Microsoft Office PowerPoint</Application>
  <PresentationFormat>A4 용지(210x297mm)</PresentationFormat>
  <Paragraphs>208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전자동의서 전체 화면</vt:lpstr>
      <vt:lpstr>환자정보 및 작성자 정보</vt:lpstr>
      <vt:lpstr>동의서 목록 &gt; 전체목록 </vt:lpstr>
      <vt:lpstr>동의서 목록 &gt; 미작성</vt:lpstr>
      <vt:lpstr>동의서 목록 &gt; SET</vt:lpstr>
      <vt:lpstr>동의서 목록 &gt; 동의서 찾기</vt:lpstr>
      <vt:lpstr>동의서 미리보기 및 작성</vt:lpstr>
      <vt:lpstr>환자목록 &gt; 외래</vt:lpstr>
      <vt:lpstr>환자목록 &gt; 외래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keywords>서식, 프로젝트, 프로세스</cp:keywords>
  <cp:lastModifiedBy>GD6</cp:lastModifiedBy>
  <cp:revision>41</cp:revision>
  <cp:lastPrinted>2014-12-01T04:03:39Z</cp:lastPrinted>
  <dcterms:created xsi:type="dcterms:W3CDTF">2016-08-01T04:41:55Z</dcterms:created>
  <dcterms:modified xsi:type="dcterms:W3CDTF">2019-10-22T07:36:47Z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0x0101003C5E5E9259B28F4B8C4B35964C11D083</vt:lpwstr>
  </property>
</Properties>
</file>