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7" r:id="rId5"/>
    <p:sldId id="260" r:id="rId6"/>
    <p:sldId id="262" r:id="rId7"/>
    <p:sldId id="264" r:id="rId8"/>
    <p:sldId id="265" r:id="rId9"/>
    <p:sldId id="266" r:id="rId10"/>
    <p:sldId id="273" r:id="rId11"/>
    <p:sldId id="270" r:id="rId12"/>
    <p:sldId id="272" r:id="rId13"/>
    <p:sldId id="26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  <a:srgbClr val="FFFFFF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cliedy@naver.com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F1B5D75-17DF-4DF8-80BB-027381B4E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" y="589215"/>
            <a:ext cx="8541964" cy="46387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직원 화면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4AA4B-D834-43B1-90D7-5B21AE60CC26}"/>
              </a:ext>
            </a:extLst>
          </p:cNvPr>
          <p:cNvSpPr/>
          <p:nvPr/>
        </p:nvSpPr>
        <p:spPr>
          <a:xfrm>
            <a:off x="6458485" y="1031311"/>
            <a:ext cx="2491891" cy="3869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B8A203-A4F5-427A-8A0A-EE0920EDDB5C}"/>
              </a:ext>
            </a:extLst>
          </p:cNvPr>
          <p:cNvSpPr/>
          <p:nvPr/>
        </p:nvSpPr>
        <p:spPr>
          <a:xfrm>
            <a:off x="411967" y="774136"/>
            <a:ext cx="1207283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4329D-2C0D-4F8C-8593-B66F77DC2166}"/>
              </a:ext>
            </a:extLst>
          </p:cNvPr>
          <p:cNvSpPr/>
          <p:nvPr/>
        </p:nvSpPr>
        <p:spPr>
          <a:xfrm>
            <a:off x="411967" y="1031311"/>
            <a:ext cx="5999220" cy="4150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B703D-F8AD-49E4-9308-D4C40880DAF9}"/>
              </a:ext>
            </a:extLst>
          </p:cNvPr>
          <p:cNvSpPr txBox="1"/>
          <p:nvPr/>
        </p:nvSpPr>
        <p:spPr>
          <a:xfrm>
            <a:off x="1381392" y="483280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BA6DB-3454-4D89-AB98-6BCCAC065359}"/>
              </a:ext>
            </a:extLst>
          </p:cNvPr>
          <p:cNvSpPr txBox="1"/>
          <p:nvPr/>
        </p:nvSpPr>
        <p:spPr>
          <a:xfrm>
            <a:off x="3047375" y="77281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D5BEB-BE7F-4DCB-9AFB-505F7CB11A3B}"/>
              </a:ext>
            </a:extLst>
          </p:cNvPr>
          <p:cNvSpPr txBox="1"/>
          <p:nvPr/>
        </p:nvSpPr>
        <p:spPr>
          <a:xfrm>
            <a:off x="6767414" y="74883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613F9-5E08-430F-AD26-0E6727AE27AF}"/>
              </a:ext>
            </a:extLst>
          </p:cNvPr>
          <p:cNvSpPr txBox="1"/>
          <p:nvPr/>
        </p:nvSpPr>
        <p:spPr>
          <a:xfrm>
            <a:off x="9306603" y="449178"/>
            <a:ext cx="2641141" cy="1935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</a:t>
            </a:r>
            <a:r>
              <a:rPr lang="ko-KR" altLang="en-US" sz="900" dirty="0"/>
              <a:t> 직원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직원만의 메뉴 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900" dirty="0"/>
              <a:t>Machines/ </a:t>
            </a:r>
            <a:r>
              <a:rPr lang="en-US" altLang="ko-KR" sz="900" dirty="0" err="1"/>
              <a:t>MyInfo</a:t>
            </a:r>
            <a:r>
              <a:rPr lang="ko-KR" altLang="en-US" sz="900" dirty="0"/>
              <a:t>로 구성된다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활성화된 기계 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활성화된 기계 목록을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내 작업 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나에게 부여된 작업 목록을 보여준다</a:t>
            </a:r>
            <a:r>
              <a:rPr lang="en-US" altLang="ko-KR" sz="9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6AD80-4629-42B5-9754-2FE4A3138DE3}"/>
              </a:ext>
            </a:extLst>
          </p:cNvPr>
          <p:cNvSpPr txBox="1"/>
          <p:nvPr/>
        </p:nvSpPr>
        <p:spPr>
          <a:xfrm>
            <a:off x="7736235" y="572696"/>
            <a:ext cx="121414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직원 </a:t>
            </a:r>
            <a:r>
              <a:rPr lang="ko-KR" altLang="en-US" dirty="0">
                <a:solidFill>
                  <a:srgbClr val="FF0000"/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82441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35E14CF4-711B-4A5C-924D-A137BE8BC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7" y="582294"/>
            <a:ext cx="8534855" cy="46348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내 작업관련 기계 보이기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74AA4B-D834-43B1-90D7-5B21AE60CC26}"/>
              </a:ext>
            </a:extLst>
          </p:cNvPr>
          <p:cNvSpPr/>
          <p:nvPr/>
        </p:nvSpPr>
        <p:spPr>
          <a:xfrm>
            <a:off x="6458485" y="1031311"/>
            <a:ext cx="2491891" cy="3869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0E4FB028-B9CA-4F6C-9666-D2F9892C6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83198" b="80576"/>
          <a:stretch/>
        </p:blipFill>
        <p:spPr>
          <a:xfrm>
            <a:off x="523199" y="1288486"/>
            <a:ext cx="1629452" cy="7573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B8A203-A4F5-427A-8A0A-EE0920EDDB5C}"/>
              </a:ext>
            </a:extLst>
          </p:cNvPr>
          <p:cNvSpPr/>
          <p:nvPr/>
        </p:nvSpPr>
        <p:spPr>
          <a:xfrm>
            <a:off x="519645" y="1288486"/>
            <a:ext cx="1261530" cy="664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0A7600E-542A-4661-8652-F98E64D7BAA2}"/>
              </a:ext>
            </a:extLst>
          </p:cNvPr>
          <p:cNvCxnSpPr/>
          <p:nvPr/>
        </p:nvCxnSpPr>
        <p:spPr>
          <a:xfrm flipH="1">
            <a:off x="1781175" y="1466850"/>
            <a:ext cx="46773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6380F8-38D6-47F8-A970-53D3FFFB83E2}"/>
              </a:ext>
            </a:extLst>
          </p:cNvPr>
          <p:cNvSpPr txBox="1"/>
          <p:nvPr/>
        </p:nvSpPr>
        <p:spPr>
          <a:xfrm>
            <a:off x="3740400" y="113459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76BFE8-15F9-4502-BE07-8DB6D0E9DB8A}"/>
              </a:ext>
            </a:extLst>
          </p:cNvPr>
          <p:cNvSpPr txBox="1"/>
          <p:nvPr/>
        </p:nvSpPr>
        <p:spPr>
          <a:xfrm>
            <a:off x="9306603" y="449178"/>
            <a:ext cx="2641141" cy="6887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기계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부여된 작업에 따라 접근할 수 있는 기계가 다르다</a:t>
            </a:r>
            <a:r>
              <a:rPr lang="en-US" altLang="ko-KR" sz="900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7E3FE-5116-4E66-B51E-0D74D72B4ED7}"/>
              </a:ext>
            </a:extLst>
          </p:cNvPr>
          <p:cNvSpPr txBox="1"/>
          <p:nvPr/>
        </p:nvSpPr>
        <p:spPr>
          <a:xfrm>
            <a:off x="7736235" y="572696"/>
            <a:ext cx="121414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직원 </a:t>
            </a:r>
            <a:r>
              <a:rPr lang="ko-KR" altLang="en-US" dirty="0">
                <a:solidFill>
                  <a:srgbClr val="FF0000"/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15292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E392AD2-3152-4A5E-A239-3B17FF1A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1" y="599038"/>
            <a:ext cx="8541963" cy="46310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작업 실행하기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08B883-CDEE-4EAE-A4BE-F9AFFC73E502}"/>
              </a:ext>
            </a:extLst>
          </p:cNvPr>
          <p:cNvSpPr/>
          <p:nvPr/>
        </p:nvSpPr>
        <p:spPr>
          <a:xfrm>
            <a:off x="8212075" y="4939872"/>
            <a:ext cx="677926" cy="198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86B6E0-57D8-466D-83AF-6F80A9E883A7}"/>
              </a:ext>
            </a:extLst>
          </p:cNvPr>
          <p:cNvCxnSpPr>
            <a:cxnSpLocks/>
          </p:cNvCxnSpPr>
          <p:nvPr/>
        </p:nvCxnSpPr>
        <p:spPr>
          <a:xfrm>
            <a:off x="8382000" y="1520095"/>
            <a:ext cx="0" cy="3419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0F0D1A-CA27-4586-A4F7-3638285439E2}"/>
              </a:ext>
            </a:extLst>
          </p:cNvPr>
          <p:cNvSpPr/>
          <p:nvPr/>
        </p:nvSpPr>
        <p:spPr>
          <a:xfrm>
            <a:off x="6503999" y="1344801"/>
            <a:ext cx="2446375" cy="198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2AA9D8-3713-41AD-B8FD-406F9A8E27D7}"/>
              </a:ext>
            </a:extLst>
          </p:cNvPr>
          <p:cNvCxnSpPr>
            <a:cxnSpLocks/>
          </p:cNvCxnSpPr>
          <p:nvPr/>
        </p:nvCxnSpPr>
        <p:spPr>
          <a:xfrm flipH="1" flipV="1">
            <a:off x="2200275" y="3886200"/>
            <a:ext cx="6011800" cy="1188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A5E720-26AA-4659-B1AC-40BCA0CF5CB0}"/>
              </a:ext>
            </a:extLst>
          </p:cNvPr>
          <p:cNvSpPr/>
          <p:nvPr/>
        </p:nvSpPr>
        <p:spPr>
          <a:xfrm>
            <a:off x="408412" y="1063554"/>
            <a:ext cx="1791863" cy="3537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7DFF92-D8B7-4A76-815D-2DA40807AC0E}"/>
              </a:ext>
            </a:extLst>
          </p:cNvPr>
          <p:cNvSpPr txBox="1"/>
          <p:nvPr/>
        </p:nvSpPr>
        <p:spPr>
          <a:xfrm>
            <a:off x="7750735" y="453285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0E0EE-E474-4E87-93CC-1F52CA0CF7C9}"/>
              </a:ext>
            </a:extLst>
          </p:cNvPr>
          <p:cNvSpPr txBox="1"/>
          <p:nvPr/>
        </p:nvSpPr>
        <p:spPr>
          <a:xfrm>
            <a:off x="9306603" y="449178"/>
            <a:ext cx="2641141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작업 실행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부여된 작업 목록을 선택해 실행하면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    기계를 보여주는 부분에 내가 작업 중인 기계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가 보인다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② 실행 화면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시간 </a:t>
            </a:r>
            <a:r>
              <a:rPr lang="en-US" altLang="ko-KR" sz="900" dirty="0"/>
              <a:t>/ </a:t>
            </a:r>
            <a:r>
              <a:rPr lang="ko-KR" altLang="en-US" sz="900" dirty="0"/>
              <a:t>제품</a:t>
            </a:r>
            <a:r>
              <a:rPr lang="en-US" altLang="ko-KR" sz="900" dirty="0"/>
              <a:t>ID / </a:t>
            </a:r>
            <a:r>
              <a:rPr lang="ko-KR" altLang="en-US" sz="900" dirty="0"/>
              <a:t>개수 </a:t>
            </a:r>
            <a:r>
              <a:rPr lang="en-US" altLang="ko-KR" sz="900" dirty="0"/>
              <a:t>: </a:t>
            </a:r>
            <a:r>
              <a:rPr lang="ko-KR" altLang="en-US" sz="900" dirty="0"/>
              <a:t>불량 </a:t>
            </a:r>
            <a:r>
              <a:rPr lang="en-US" altLang="ko-KR" sz="900" dirty="0"/>
              <a:t>/ </a:t>
            </a:r>
            <a:r>
              <a:rPr lang="ko-KR" altLang="en-US" sz="900" dirty="0"/>
              <a:t>직원</a:t>
            </a:r>
            <a:r>
              <a:rPr lang="en-US" altLang="ko-KR" sz="900" dirty="0"/>
              <a:t>ID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순으로 실행 현황을 출력하고 계산된 현황을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아래에 출력한다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B2096-4843-4780-A06E-15CDD1E004D9}"/>
              </a:ext>
            </a:extLst>
          </p:cNvPr>
          <p:cNvSpPr txBox="1"/>
          <p:nvPr/>
        </p:nvSpPr>
        <p:spPr>
          <a:xfrm>
            <a:off x="408412" y="1981653"/>
            <a:ext cx="2223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15:01:55  /30001  /5  : 1     /20001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9BBC3-6A3B-4CAC-9A1D-2F42AA9B3EF7}"/>
              </a:ext>
            </a:extLst>
          </p:cNvPr>
          <p:cNvSpPr txBox="1"/>
          <p:nvPr/>
        </p:nvSpPr>
        <p:spPr>
          <a:xfrm>
            <a:off x="2233784" y="132246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BD908-FD93-4FD3-BB4C-B85E591096CD}"/>
              </a:ext>
            </a:extLst>
          </p:cNvPr>
          <p:cNvSpPr txBox="1"/>
          <p:nvPr/>
        </p:nvSpPr>
        <p:spPr>
          <a:xfrm>
            <a:off x="408412" y="1813922"/>
            <a:ext cx="2223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       </a:t>
            </a:r>
            <a:r>
              <a:rPr lang="en-US" altLang="ko-KR" sz="800" dirty="0"/>
              <a:t>/</a:t>
            </a:r>
            <a:r>
              <a:rPr lang="ko-KR" altLang="en-US" sz="800" dirty="0"/>
              <a:t>제품</a:t>
            </a:r>
            <a:r>
              <a:rPr lang="en-US" altLang="ko-KR" sz="800" dirty="0"/>
              <a:t>ID /</a:t>
            </a:r>
            <a:r>
              <a:rPr lang="ko-KR" altLang="en-US" sz="800" dirty="0"/>
              <a:t>개수</a:t>
            </a:r>
            <a:r>
              <a:rPr lang="en-US" altLang="ko-KR" sz="800" dirty="0"/>
              <a:t>:</a:t>
            </a:r>
            <a:r>
              <a:rPr lang="ko-KR" altLang="en-US" sz="800" dirty="0"/>
              <a:t>불량</a:t>
            </a:r>
            <a:r>
              <a:rPr lang="en-US" altLang="ko-KR" sz="800" dirty="0"/>
              <a:t>/</a:t>
            </a:r>
            <a:r>
              <a:rPr lang="ko-KR" altLang="en-US" sz="800" dirty="0"/>
              <a:t>직원</a:t>
            </a:r>
            <a:r>
              <a:rPr lang="en-US" altLang="ko-KR" sz="800" dirty="0"/>
              <a:t>ID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20201-70FC-4074-A344-C9603E33CC87}"/>
              </a:ext>
            </a:extLst>
          </p:cNvPr>
          <p:cNvSpPr txBox="1"/>
          <p:nvPr/>
        </p:nvSpPr>
        <p:spPr>
          <a:xfrm>
            <a:off x="408412" y="2127462"/>
            <a:ext cx="2223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15:02:00  /30001  /8  : 2     /20001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CF3D0-1A15-4DE3-BC1B-46DFE5D14C8D}"/>
              </a:ext>
            </a:extLst>
          </p:cNvPr>
          <p:cNvSpPr txBox="1"/>
          <p:nvPr/>
        </p:nvSpPr>
        <p:spPr>
          <a:xfrm>
            <a:off x="408412" y="2260697"/>
            <a:ext cx="2223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15:02:05  /30001  /6  : 1     /20001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50A6D4-058F-4F29-9E71-5B9052BDF773}"/>
              </a:ext>
            </a:extLst>
          </p:cNvPr>
          <p:cNvSpPr txBox="1"/>
          <p:nvPr/>
        </p:nvSpPr>
        <p:spPr>
          <a:xfrm>
            <a:off x="408411" y="2387267"/>
            <a:ext cx="2223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15:02:10  /30001  /2  : 0     /20001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FD30F-289A-4309-8838-8D307088DC68}"/>
              </a:ext>
            </a:extLst>
          </p:cNvPr>
          <p:cNvSpPr txBox="1"/>
          <p:nvPr/>
        </p:nvSpPr>
        <p:spPr>
          <a:xfrm>
            <a:off x="1703263" y="3721894"/>
            <a:ext cx="338138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21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E8B8B0-C23C-4ED9-A43E-62D364454B28}"/>
              </a:ext>
            </a:extLst>
          </p:cNvPr>
          <p:cNvSpPr txBox="1"/>
          <p:nvPr/>
        </p:nvSpPr>
        <p:spPr>
          <a:xfrm>
            <a:off x="1769832" y="3905575"/>
            <a:ext cx="212846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CAD95-3BE9-412B-9D69-FCE07E5C62B6}"/>
              </a:ext>
            </a:extLst>
          </p:cNvPr>
          <p:cNvSpPr txBox="1"/>
          <p:nvPr/>
        </p:nvSpPr>
        <p:spPr>
          <a:xfrm>
            <a:off x="1703263" y="4129964"/>
            <a:ext cx="338138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A770C-E71F-4263-9C53-B3841F37007B}"/>
              </a:ext>
            </a:extLst>
          </p:cNvPr>
          <p:cNvSpPr txBox="1"/>
          <p:nvPr/>
        </p:nvSpPr>
        <p:spPr>
          <a:xfrm>
            <a:off x="7736235" y="572696"/>
            <a:ext cx="121414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직원 </a:t>
            </a:r>
            <a:r>
              <a:rPr lang="ko-KR" altLang="en-US" dirty="0">
                <a:solidFill>
                  <a:srgbClr val="FF0000"/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404741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8343EB78-3EB2-45B3-BEB8-D4EB1E98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8" y="556772"/>
            <a:ext cx="6378028" cy="3453986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3E7CEB2F-16BF-4E27-9EFC-6B1AA9BB2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t="8945" r="7635" b="13245"/>
          <a:stretch/>
        </p:blipFill>
        <p:spPr>
          <a:xfrm>
            <a:off x="3226691" y="1912620"/>
            <a:ext cx="1584301" cy="6091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작업 일시중지 및 재시작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C4F0FCF7-85E1-4D6B-90BD-42D9943F2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17" y="711972"/>
            <a:ext cx="1720486" cy="335572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A367FA-EF98-443C-AA32-7DE30329AB63}"/>
              </a:ext>
            </a:extLst>
          </p:cNvPr>
          <p:cNvSpPr/>
          <p:nvPr/>
        </p:nvSpPr>
        <p:spPr>
          <a:xfrm>
            <a:off x="5833603" y="683964"/>
            <a:ext cx="1720485" cy="336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D6BD2-CF68-4B4F-81A3-6DD95C6C728A}"/>
              </a:ext>
            </a:extLst>
          </p:cNvPr>
          <p:cNvSpPr/>
          <p:nvPr/>
        </p:nvSpPr>
        <p:spPr>
          <a:xfrm>
            <a:off x="3242002" y="1912620"/>
            <a:ext cx="1595173" cy="283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2F91D-2944-48A7-BBF7-66B114E80FA5}"/>
              </a:ext>
            </a:extLst>
          </p:cNvPr>
          <p:cNvSpPr/>
          <p:nvPr/>
        </p:nvSpPr>
        <p:spPr>
          <a:xfrm>
            <a:off x="3242002" y="2196085"/>
            <a:ext cx="1595173" cy="283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321175-FBEC-4AC9-8970-2CA555029F1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37175" y="1976630"/>
            <a:ext cx="996428" cy="77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E9A69A-3DDB-4FE3-9503-2A96DFB57B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600575" y="2479549"/>
            <a:ext cx="1246555" cy="1783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924FDE-C467-4307-B182-E876775B4E6F}"/>
              </a:ext>
            </a:extLst>
          </p:cNvPr>
          <p:cNvGrpSpPr/>
          <p:nvPr/>
        </p:nvGrpSpPr>
        <p:grpSpPr>
          <a:xfrm>
            <a:off x="2839865" y="1678911"/>
            <a:ext cx="333546" cy="396322"/>
            <a:chOff x="7486650" y="5067298"/>
            <a:chExt cx="569157" cy="67627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217499C-79DF-48EF-A873-1F776FC38E53}"/>
                </a:ext>
              </a:extLst>
            </p:cNvPr>
            <p:cNvSpPr/>
            <p:nvPr/>
          </p:nvSpPr>
          <p:spPr>
            <a:xfrm>
              <a:off x="7486650" y="5067300"/>
              <a:ext cx="569157" cy="6762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6783AC8A-CEEA-40C6-8A3C-72C8BB449904}"/>
                </a:ext>
              </a:extLst>
            </p:cNvPr>
            <p:cNvSpPr/>
            <p:nvPr/>
          </p:nvSpPr>
          <p:spPr>
            <a:xfrm>
              <a:off x="7486650" y="5067298"/>
              <a:ext cx="569157" cy="674965"/>
            </a:xfrm>
            <a:prstGeom prst="pie">
              <a:avLst>
                <a:gd name="adj1" fmla="val 16198427"/>
                <a:gd name="adj2" fmla="val 2145418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912E316-2260-4BF5-9B22-C68842E7101C}"/>
                </a:ext>
              </a:extLst>
            </p:cNvPr>
            <p:cNvCxnSpPr>
              <a:stCxn id="29" idx="2"/>
              <a:endCxn id="29" idx="6"/>
            </p:cNvCxnSpPr>
            <p:nvPr/>
          </p:nvCxnSpPr>
          <p:spPr>
            <a:xfrm>
              <a:off x="7486650" y="5405438"/>
              <a:ext cx="5691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D2C1EDF-D374-401D-B356-A36DB4018E99}"/>
                </a:ext>
              </a:extLst>
            </p:cNvPr>
            <p:cNvCxnSpPr>
              <a:stCxn id="29" idx="0"/>
            </p:cNvCxnSpPr>
            <p:nvPr/>
          </p:nvCxnSpPr>
          <p:spPr>
            <a:xfrm>
              <a:off x="7771229" y="5067300"/>
              <a:ext cx="1171" cy="3381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0E7EF25-C820-4D42-9BBE-0AC57E95E6BC}"/>
              </a:ext>
            </a:extLst>
          </p:cNvPr>
          <p:cNvSpPr txBox="1"/>
          <p:nvPr/>
        </p:nvSpPr>
        <p:spPr>
          <a:xfrm>
            <a:off x="5134393" y="389586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D087DA-FE47-4E20-A325-F95322FC1A3F}"/>
              </a:ext>
            </a:extLst>
          </p:cNvPr>
          <p:cNvSpPr txBox="1"/>
          <p:nvPr/>
        </p:nvSpPr>
        <p:spPr>
          <a:xfrm>
            <a:off x="5167129" y="205435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7E9235-FDCE-4C31-821F-94B27DCEEEAE}"/>
              </a:ext>
            </a:extLst>
          </p:cNvPr>
          <p:cNvSpPr txBox="1"/>
          <p:nvPr/>
        </p:nvSpPr>
        <p:spPr>
          <a:xfrm>
            <a:off x="9306603" y="449178"/>
            <a:ext cx="2641141" cy="1519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기계 중지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우측 마우스를 누르고 일시중지를 누르면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기계가 작업을 일시 중지하고 대기한다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기계 재시작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우측 마우스를 누르고 재시작을 누르면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기계가 작업을 재시작 한다</a:t>
            </a:r>
            <a:r>
              <a:rPr lang="en-US" altLang="ko-KR" sz="9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5E869-B167-40F1-A194-9577073AC7A6}"/>
              </a:ext>
            </a:extLst>
          </p:cNvPr>
          <p:cNvSpPr txBox="1"/>
          <p:nvPr/>
        </p:nvSpPr>
        <p:spPr>
          <a:xfrm>
            <a:off x="5849619" y="1601835"/>
            <a:ext cx="200674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15:01:55  /30001  /5  : 1     /20001</a:t>
            </a:r>
            <a:endParaRPr lang="ko-KR" altLang="en-US" sz="7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F29DE-0E6E-4695-ACDF-88D1617D45E3}"/>
              </a:ext>
            </a:extLst>
          </p:cNvPr>
          <p:cNvSpPr txBox="1"/>
          <p:nvPr/>
        </p:nvSpPr>
        <p:spPr>
          <a:xfrm>
            <a:off x="5849619" y="1434104"/>
            <a:ext cx="200674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시간       </a:t>
            </a:r>
            <a:r>
              <a:rPr lang="en-US" altLang="ko-KR" sz="750" dirty="0"/>
              <a:t>/</a:t>
            </a:r>
            <a:r>
              <a:rPr lang="ko-KR" altLang="en-US" sz="750" dirty="0"/>
              <a:t>제품</a:t>
            </a:r>
            <a:r>
              <a:rPr lang="en-US" altLang="ko-KR" sz="750" dirty="0"/>
              <a:t>ID /</a:t>
            </a:r>
            <a:r>
              <a:rPr lang="ko-KR" altLang="en-US" sz="750" dirty="0"/>
              <a:t>개수</a:t>
            </a:r>
            <a:r>
              <a:rPr lang="en-US" altLang="ko-KR" sz="750" dirty="0"/>
              <a:t>:</a:t>
            </a:r>
            <a:r>
              <a:rPr lang="ko-KR" altLang="en-US" sz="750" dirty="0"/>
              <a:t>불량</a:t>
            </a:r>
            <a:r>
              <a:rPr lang="en-US" altLang="ko-KR" sz="750" dirty="0"/>
              <a:t>/</a:t>
            </a:r>
            <a:r>
              <a:rPr lang="ko-KR" altLang="en-US" sz="750" dirty="0"/>
              <a:t>직원</a:t>
            </a:r>
            <a:r>
              <a:rPr lang="en-US" altLang="ko-KR" sz="750" dirty="0"/>
              <a:t>ID</a:t>
            </a:r>
            <a:endParaRPr lang="ko-KR" altLang="en-US" sz="7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F463E-6A76-4CE1-AA6B-11F27A759450}"/>
              </a:ext>
            </a:extLst>
          </p:cNvPr>
          <p:cNvSpPr txBox="1"/>
          <p:nvPr/>
        </p:nvSpPr>
        <p:spPr>
          <a:xfrm>
            <a:off x="5849619" y="1747644"/>
            <a:ext cx="200674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15:02:00  /30001  /8  : 2     /20001</a:t>
            </a:r>
            <a:endParaRPr lang="ko-KR" altLang="en-US" sz="7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4C593E-3964-4B9F-947C-EDCDB267A2EC}"/>
              </a:ext>
            </a:extLst>
          </p:cNvPr>
          <p:cNvSpPr txBox="1"/>
          <p:nvPr/>
        </p:nvSpPr>
        <p:spPr>
          <a:xfrm>
            <a:off x="5849619" y="1880879"/>
            <a:ext cx="200674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15:02:05  /30001  /6  : 1     /20001</a:t>
            </a:r>
            <a:endParaRPr lang="ko-KR" altLang="en-US" sz="7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E69A7-9916-4A02-BB39-8B983D2F0E20}"/>
              </a:ext>
            </a:extLst>
          </p:cNvPr>
          <p:cNvSpPr txBox="1"/>
          <p:nvPr/>
        </p:nvSpPr>
        <p:spPr>
          <a:xfrm>
            <a:off x="5849618" y="2007449"/>
            <a:ext cx="200674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15:02:10  /30001  /2  : 0     /20001</a:t>
            </a:r>
            <a:endParaRPr lang="ko-KR" altLang="en-US" sz="75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4AE498-9F3D-4078-B359-A10E68253C72}"/>
              </a:ext>
            </a:extLst>
          </p:cNvPr>
          <p:cNvGrpSpPr/>
          <p:nvPr/>
        </p:nvGrpSpPr>
        <p:grpSpPr>
          <a:xfrm>
            <a:off x="5827799" y="2934519"/>
            <a:ext cx="2028561" cy="3383731"/>
            <a:chOff x="5182541" y="2865257"/>
            <a:chExt cx="2028561" cy="3383731"/>
          </a:xfrm>
        </p:grpSpPr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FFAC0E6-4C04-436A-B37A-910E8BBF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724" y="2907423"/>
              <a:ext cx="1720485" cy="334156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8E6AB3-955D-4F49-A06D-E25AFD2E4BCE}"/>
                </a:ext>
              </a:extLst>
            </p:cNvPr>
            <p:cNvSpPr/>
            <p:nvPr/>
          </p:nvSpPr>
          <p:spPr>
            <a:xfrm>
              <a:off x="5182541" y="2865257"/>
              <a:ext cx="1720485" cy="33657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6ED952-F1F5-4907-9727-BE68B4889A42}"/>
                </a:ext>
              </a:extLst>
            </p:cNvPr>
            <p:cNvSpPr txBox="1"/>
            <p:nvPr/>
          </p:nvSpPr>
          <p:spPr>
            <a:xfrm>
              <a:off x="5201872" y="3811077"/>
              <a:ext cx="200674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" dirty="0"/>
                <a:t>15:01:55  /30001  /5  : 1     /20001</a:t>
              </a:r>
              <a:endParaRPr lang="ko-KR" altLang="en-US" sz="7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D62935-3A46-4008-AC5F-B768D1F5A838}"/>
                </a:ext>
              </a:extLst>
            </p:cNvPr>
            <p:cNvSpPr txBox="1"/>
            <p:nvPr/>
          </p:nvSpPr>
          <p:spPr>
            <a:xfrm>
              <a:off x="5201872" y="3643346"/>
              <a:ext cx="200674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/>
                <a:t>시간       </a:t>
              </a:r>
              <a:r>
                <a:rPr lang="en-US" altLang="ko-KR" sz="750" dirty="0"/>
                <a:t>/</a:t>
              </a:r>
              <a:r>
                <a:rPr lang="ko-KR" altLang="en-US" sz="750" dirty="0"/>
                <a:t>제품</a:t>
              </a:r>
              <a:r>
                <a:rPr lang="en-US" altLang="ko-KR" sz="750" dirty="0"/>
                <a:t>ID /</a:t>
              </a:r>
              <a:r>
                <a:rPr lang="ko-KR" altLang="en-US" sz="750" dirty="0"/>
                <a:t>개수</a:t>
              </a:r>
              <a:r>
                <a:rPr lang="en-US" altLang="ko-KR" sz="750" dirty="0"/>
                <a:t>:</a:t>
              </a:r>
              <a:r>
                <a:rPr lang="ko-KR" altLang="en-US" sz="750" dirty="0"/>
                <a:t>불량</a:t>
              </a:r>
              <a:r>
                <a:rPr lang="en-US" altLang="ko-KR" sz="750" dirty="0"/>
                <a:t>/</a:t>
              </a:r>
              <a:r>
                <a:rPr lang="ko-KR" altLang="en-US" sz="750" dirty="0"/>
                <a:t>직원</a:t>
              </a:r>
              <a:r>
                <a:rPr lang="en-US" altLang="ko-KR" sz="750" dirty="0"/>
                <a:t>ID</a:t>
              </a:r>
              <a:endParaRPr lang="ko-KR" altLang="en-US" sz="7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70DF0-C2BC-4894-98EF-F843630361FF}"/>
                </a:ext>
              </a:extLst>
            </p:cNvPr>
            <p:cNvSpPr txBox="1"/>
            <p:nvPr/>
          </p:nvSpPr>
          <p:spPr>
            <a:xfrm>
              <a:off x="5201872" y="3956886"/>
              <a:ext cx="200674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" dirty="0"/>
                <a:t>15:02:00  /30001  /8  : 2     /20001</a:t>
              </a:r>
              <a:endParaRPr lang="ko-KR" altLang="en-US" sz="75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A9F1B5-26BC-404B-AC15-D8BE1C7B83B0}"/>
                </a:ext>
              </a:extLst>
            </p:cNvPr>
            <p:cNvSpPr txBox="1"/>
            <p:nvPr/>
          </p:nvSpPr>
          <p:spPr>
            <a:xfrm>
              <a:off x="5201872" y="4090121"/>
              <a:ext cx="200674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" dirty="0"/>
                <a:t>15:02:05  /30001  /6  : 1     /20001</a:t>
              </a:r>
              <a:endParaRPr lang="ko-KR" altLang="en-US" sz="7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E1CB02-7520-4F64-B932-485E2A1BA404}"/>
                </a:ext>
              </a:extLst>
            </p:cNvPr>
            <p:cNvSpPr txBox="1"/>
            <p:nvPr/>
          </p:nvSpPr>
          <p:spPr>
            <a:xfrm>
              <a:off x="5201871" y="4216691"/>
              <a:ext cx="200674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" dirty="0"/>
                <a:t>15:02:10  /30001  /2  : 0     /20001</a:t>
              </a:r>
              <a:endParaRPr lang="ko-KR" altLang="en-US" sz="75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5A923A-24D8-4B01-BF13-CFBF76A27A47}"/>
                </a:ext>
              </a:extLst>
            </p:cNvPr>
            <p:cNvSpPr txBox="1"/>
            <p:nvPr/>
          </p:nvSpPr>
          <p:spPr>
            <a:xfrm>
              <a:off x="5204360" y="4343433"/>
              <a:ext cx="200674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" dirty="0"/>
                <a:t>16:30:10  /30001  /3  : 0     /20001</a:t>
              </a:r>
              <a:endParaRPr lang="ko-KR" altLang="en-US" sz="75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CC61D3D-2761-4119-8DA7-1D60465D9594}"/>
              </a:ext>
            </a:extLst>
          </p:cNvPr>
          <p:cNvSpPr txBox="1"/>
          <p:nvPr/>
        </p:nvSpPr>
        <p:spPr>
          <a:xfrm>
            <a:off x="7043262" y="5463302"/>
            <a:ext cx="313213" cy="215444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24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E72C02-04FD-4E95-B63C-4EF8665D77E9}"/>
              </a:ext>
            </a:extLst>
          </p:cNvPr>
          <p:cNvSpPr txBox="1"/>
          <p:nvPr/>
        </p:nvSpPr>
        <p:spPr>
          <a:xfrm>
            <a:off x="7073041" y="5624403"/>
            <a:ext cx="283434" cy="215444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BC7FF-1612-469C-ABBC-1F1473D5846A}"/>
              </a:ext>
            </a:extLst>
          </p:cNvPr>
          <p:cNvSpPr txBox="1"/>
          <p:nvPr/>
        </p:nvSpPr>
        <p:spPr>
          <a:xfrm>
            <a:off x="7043262" y="5823227"/>
            <a:ext cx="313213" cy="215444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16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AD1837-525E-4955-BA28-2E78EC98AB1C}"/>
              </a:ext>
            </a:extLst>
          </p:cNvPr>
          <p:cNvSpPr txBox="1"/>
          <p:nvPr/>
        </p:nvSpPr>
        <p:spPr>
          <a:xfrm>
            <a:off x="7736235" y="572696"/>
            <a:ext cx="121414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직원 </a:t>
            </a:r>
            <a:r>
              <a:rPr lang="ko-KR" altLang="en-US" dirty="0">
                <a:solidFill>
                  <a:srgbClr val="FF0000"/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29731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내 정보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내 정보 조회 및 수정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7FA198E-F0F4-4734-BEF9-216FAD5D1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2" b="36513"/>
          <a:stretch/>
        </p:blipFill>
        <p:spPr>
          <a:xfrm>
            <a:off x="549464" y="613740"/>
            <a:ext cx="2803336" cy="727454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453599A-BA0A-4CAD-BAE9-12EC49855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4" y="1765408"/>
            <a:ext cx="6860986" cy="44788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20E4AE-C468-4E5E-91A2-96786DD9F53C}"/>
              </a:ext>
            </a:extLst>
          </p:cNvPr>
          <p:cNvSpPr/>
          <p:nvPr/>
        </p:nvSpPr>
        <p:spPr>
          <a:xfrm>
            <a:off x="637837" y="895658"/>
            <a:ext cx="2151083" cy="39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576E69-46FF-4232-9075-F0DAC90F08DC}"/>
              </a:ext>
            </a:extLst>
          </p:cNvPr>
          <p:cNvSpPr/>
          <p:nvPr/>
        </p:nvSpPr>
        <p:spPr>
          <a:xfrm>
            <a:off x="506520" y="1765408"/>
            <a:ext cx="6903930" cy="4478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66E05E-D8E6-49C3-9A6D-975BB58AED72}"/>
              </a:ext>
            </a:extLst>
          </p:cNvPr>
          <p:cNvSpPr/>
          <p:nvPr/>
        </p:nvSpPr>
        <p:spPr>
          <a:xfrm>
            <a:off x="5116687" y="5749322"/>
            <a:ext cx="803650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84C205-F198-408F-BF81-3BC9A4964F9F}"/>
              </a:ext>
            </a:extLst>
          </p:cNvPr>
          <p:cNvSpPr/>
          <p:nvPr/>
        </p:nvSpPr>
        <p:spPr>
          <a:xfrm>
            <a:off x="6225801" y="5749322"/>
            <a:ext cx="803650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D4762-4B40-4407-BB05-EFDAE8BDC299}"/>
              </a:ext>
            </a:extLst>
          </p:cNvPr>
          <p:cNvSpPr txBox="1"/>
          <p:nvPr/>
        </p:nvSpPr>
        <p:spPr>
          <a:xfrm>
            <a:off x="1429017" y="59453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5F421-02E9-484B-ADB3-D805A405B11F}"/>
              </a:ext>
            </a:extLst>
          </p:cNvPr>
          <p:cNvSpPr txBox="1"/>
          <p:nvPr/>
        </p:nvSpPr>
        <p:spPr>
          <a:xfrm>
            <a:off x="3376198" y="145577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C33D6-58B1-4FF8-B565-4479A6BBBFE5}"/>
              </a:ext>
            </a:extLst>
          </p:cNvPr>
          <p:cNvSpPr txBox="1"/>
          <p:nvPr/>
        </p:nvSpPr>
        <p:spPr>
          <a:xfrm>
            <a:off x="6139836" y="538332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1889D-BF24-4D90-8DD6-AAA7306B11B0}"/>
              </a:ext>
            </a:extLst>
          </p:cNvPr>
          <p:cNvSpPr txBox="1"/>
          <p:nvPr/>
        </p:nvSpPr>
        <p:spPr>
          <a:xfrm>
            <a:off x="5110699" y="538332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04414-CFEE-4F01-BE3F-C14A26F35D09}"/>
              </a:ext>
            </a:extLst>
          </p:cNvPr>
          <p:cNvSpPr txBox="1"/>
          <p:nvPr/>
        </p:nvSpPr>
        <p:spPr>
          <a:xfrm>
            <a:off x="9306603" y="449178"/>
            <a:ext cx="2641141" cy="2766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내 정보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내 정보 폼을 연다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내 정보 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내 정보를 보여주고 수정이 가능한 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변경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입력된 값들과 </a:t>
            </a:r>
            <a:r>
              <a:rPr lang="ko-KR" altLang="en-US" sz="900" dirty="0" err="1"/>
              <a:t>정규식</a:t>
            </a:r>
            <a:r>
              <a:rPr lang="en-US" altLang="ko-KR" sz="900" dirty="0"/>
              <a:t> (</a:t>
            </a:r>
            <a:r>
              <a:rPr lang="ko-KR" altLang="en-US" sz="900" dirty="0"/>
              <a:t>회원가입시 사용했 던 </a:t>
            </a:r>
            <a:r>
              <a:rPr lang="ko-KR" altLang="en-US" sz="900" dirty="0" err="1"/>
              <a:t>정규식</a:t>
            </a:r>
            <a:r>
              <a:rPr lang="en-US" altLang="ko-KR" sz="900" dirty="0"/>
              <a:t>)</a:t>
            </a:r>
            <a:r>
              <a:rPr lang="ko-KR" altLang="en-US" sz="900" dirty="0"/>
              <a:t> 을 비교해서 </a:t>
            </a:r>
            <a:r>
              <a:rPr lang="en-US" altLang="ko-KR" sz="900" dirty="0" err="1"/>
              <a:t>EmployeeID</a:t>
            </a:r>
            <a:r>
              <a:rPr lang="ko-KR" altLang="en-US" sz="900" dirty="0"/>
              <a:t>를 기준으로 테이블을 업데이트 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취소 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=&gt; </a:t>
            </a:r>
            <a:r>
              <a:rPr lang="ko-KR" altLang="en-US" sz="900" dirty="0"/>
              <a:t>해당 폼을 끈다</a:t>
            </a:r>
            <a:r>
              <a:rPr lang="en-US" altLang="ko-KR" sz="9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E8679-1444-4486-8C47-610FAADE71DE}"/>
              </a:ext>
            </a:extLst>
          </p:cNvPr>
          <p:cNvSpPr txBox="1"/>
          <p:nvPr/>
        </p:nvSpPr>
        <p:spPr>
          <a:xfrm>
            <a:off x="2320522" y="2524863"/>
            <a:ext cx="556902" cy="2616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emp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3F52E-85C2-48E1-931A-C12A472595F3}"/>
              </a:ext>
            </a:extLst>
          </p:cNvPr>
          <p:cNvSpPr txBox="1"/>
          <p:nvPr/>
        </p:nvSpPr>
        <p:spPr>
          <a:xfrm>
            <a:off x="2414798" y="4774468"/>
            <a:ext cx="1084394" cy="246221"/>
          </a:xfrm>
          <a:prstGeom prst="rect">
            <a:avLst/>
          </a:prstGeom>
          <a:solidFill>
            <a:srgbClr val="FFFFFF"/>
          </a:solidFill>
          <a:ln>
            <a:solidFill>
              <a:srgbClr val="7D7D7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1A9A4-AAB8-48F2-A05A-EA5330BB9750}"/>
              </a:ext>
            </a:extLst>
          </p:cNvPr>
          <p:cNvSpPr txBox="1"/>
          <p:nvPr/>
        </p:nvSpPr>
        <p:spPr>
          <a:xfrm>
            <a:off x="2320522" y="5183293"/>
            <a:ext cx="894024" cy="2616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10005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794EC-DBA9-448C-82BF-E97FFF3CE5AB}"/>
              </a:ext>
            </a:extLst>
          </p:cNvPr>
          <p:cNvSpPr txBox="1"/>
          <p:nvPr/>
        </p:nvSpPr>
        <p:spPr>
          <a:xfrm>
            <a:off x="7736235" y="572696"/>
            <a:ext cx="121414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직원 </a:t>
            </a:r>
            <a:r>
              <a:rPr lang="ko-KR" altLang="en-US" dirty="0">
                <a:solidFill>
                  <a:srgbClr val="FF0000"/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74413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회원가입 및 주소 검색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8D15523C-FB51-4098-8C2A-5D6387CA1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" y="492054"/>
            <a:ext cx="4608042" cy="298383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79B3BE6-B934-4401-83E3-5590E632F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23" y="2935081"/>
            <a:ext cx="4200080" cy="3448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F5899D-5B94-4B3B-A3B3-1CE38BEC1FB0}"/>
              </a:ext>
            </a:extLst>
          </p:cNvPr>
          <p:cNvSpPr txBox="1"/>
          <p:nvPr/>
        </p:nvSpPr>
        <p:spPr>
          <a:xfrm>
            <a:off x="9306603" y="449178"/>
            <a:ext cx="2641141" cy="4428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정규 표현식을 검사하고</a:t>
            </a:r>
            <a:r>
              <a:rPr lang="en-US" altLang="ko-KR" sz="900" dirty="0"/>
              <a:t>, </a:t>
            </a:r>
            <a:r>
              <a:rPr lang="ko-KR" altLang="en-US" sz="900" dirty="0"/>
              <a:t>이메일이 이미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존재하는지</a:t>
            </a:r>
            <a:r>
              <a:rPr lang="en-US" altLang="ko-KR" sz="900" dirty="0"/>
              <a:t>? </a:t>
            </a:r>
            <a:r>
              <a:rPr lang="ko-KR" altLang="en-US" sz="900" dirty="0"/>
              <a:t>직원</a:t>
            </a:r>
            <a:r>
              <a:rPr lang="en-US" altLang="ko-KR" sz="900" dirty="0"/>
              <a:t>ID</a:t>
            </a:r>
            <a:r>
              <a:rPr lang="ko-KR" altLang="en-US" sz="900" dirty="0"/>
              <a:t>가 이미 존재하는지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확인 후 가입시킨다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②</a:t>
            </a:r>
            <a:r>
              <a:rPr lang="en-US" altLang="ko-KR" sz="900" dirty="0"/>
              <a:t> </a:t>
            </a:r>
            <a:r>
              <a:rPr lang="ko-KR" altLang="en-US" sz="900" dirty="0"/>
              <a:t>정규 표현식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가입버튼을 누르면 해당 정규 표현식을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체크하고 가입할지 결정한다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주소 검색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주소를 </a:t>
            </a:r>
            <a:r>
              <a:rPr lang="en-US" altLang="ko-KR" sz="900" dirty="0"/>
              <a:t>API</a:t>
            </a:r>
            <a:r>
              <a:rPr lang="ko-KR" altLang="en-US" sz="900" dirty="0"/>
              <a:t>를 이용해서 검색해 회원가입 폼에 보여주는 폼을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주소 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주소를 검색해 주는 폼</a:t>
            </a:r>
            <a:r>
              <a:rPr lang="en-US" altLang="ko-KR" sz="900" dirty="0"/>
              <a:t>,</a:t>
            </a:r>
            <a:r>
              <a:rPr lang="ko-KR" altLang="en-US" sz="900" dirty="0"/>
              <a:t> 주소 </a:t>
            </a:r>
            <a:r>
              <a:rPr lang="en-US" altLang="ko-KR" sz="900" dirty="0"/>
              <a:t>API</a:t>
            </a:r>
            <a:r>
              <a:rPr lang="ko-KR" altLang="en-US" sz="900" dirty="0"/>
              <a:t>를 이용 데이터 그리드 뷰 셀을 더블 클릭하면 준비된 텍스트 박스에 값을 넣어준다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⑤ 주소 선택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텍스트 박스에 들어간 값을 주소 폼을 호출한 폼에 보내준다</a:t>
            </a:r>
            <a:r>
              <a:rPr lang="en-US" altLang="ko-KR" sz="9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FA6699-2630-4ABD-9FA0-2FB612EF038C}"/>
              </a:ext>
            </a:extLst>
          </p:cNvPr>
          <p:cNvSpPr/>
          <p:nvPr/>
        </p:nvSpPr>
        <p:spPr>
          <a:xfrm>
            <a:off x="2575695" y="1465975"/>
            <a:ext cx="620511" cy="25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603590-6071-45EC-A19E-4BF2E767603F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3196206" y="1592859"/>
            <a:ext cx="3933757" cy="134222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41C8D5-20A9-4D1F-BA9E-4F1D7C9F25C4}"/>
              </a:ext>
            </a:extLst>
          </p:cNvPr>
          <p:cNvSpPr/>
          <p:nvPr/>
        </p:nvSpPr>
        <p:spPr>
          <a:xfrm>
            <a:off x="5029923" y="2944867"/>
            <a:ext cx="4200080" cy="3448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932658-FD4E-4278-83F8-E76D3D8EA82A}"/>
              </a:ext>
            </a:extLst>
          </p:cNvPr>
          <p:cNvSpPr/>
          <p:nvPr/>
        </p:nvSpPr>
        <p:spPr>
          <a:xfrm>
            <a:off x="3389152" y="3137483"/>
            <a:ext cx="578841" cy="18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D3E35-E6F6-4803-9DCB-7B76455B359E}"/>
              </a:ext>
            </a:extLst>
          </p:cNvPr>
          <p:cNvSpPr txBox="1"/>
          <p:nvPr/>
        </p:nvSpPr>
        <p:spPr>
          <a:xfrm>
            <a:off x="3024950" y="306196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29C53-781A-46F9-A300-CA53BA8165F4}"/>
              </a:ext>
            </a:extLst>
          </p:cNvPr>
          <p:cNvSpPr txBox="1"/>
          <p:nvPr/>
        </p:nvSpPr>
        <p:spPr>
          <a:xfrm>
            <a:off x="2521748" y="479513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BB694-1D0E-4013-934C-628DF14112C5}"/>
              </a:ext>
            </a:extLst>
          </p:cNvPr>
          <p:cNvSpPr txBox="1"/>
          <p:nvPr/>
        </p:nvSpPr>
        <p:spPr>
          <a:xfrm>
            <a:off x="2270692" y="161179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8D58A-7816-4707-A9AB-7E49B8C731A4}"/>
              </a:ext>
            </a:extLst>
          </p:cNvPr>
          <p:cNvSpPr txBox="1"/>
          <p:nvPr/>
        </p:nvSpPr>
        <p:spPr>
          <a:xfrm>
            <a:off x="5553403" y="263219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3133B1-1DD5-4655-8E2F-15C570265F18}"/>
              </a:ext>
            </a:extLst>
          </p:cNvPr>
          <p:cNvSpPr/>
          <p:nvPr/>
        </p:nvSpPr>
        <p:spPr>
          <a:xfrm>
            <a:off x="8332627" y="5804483"/>
            <a:ext cx="649448" cy="42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DB37F2-31B8-4145-80CA-841AF778FD26}"/>
              </a:ext>
            </a:extLst>
          </p:cNvPr>
          <p:cNvSpPr/>
          <p:nvPr/>
        </p:nvSpPr>
        <p:spPr>
          <a:xfrm>
            <a:off x="257262" y="513433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5~20자의 영문 소문자, 숫자와 특수기호(_),(-)만 사용 가능합니다.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5C3D5-EFBF-4332-BDEC-D93334DCC68B}"/>
              </a:ext>
            </a:extLst>
          </p:cNvPr>
          <p:cNvSpPr/>
          <p:nvPr/>
        </p:nvSpPr>
        <p:spPr>
          <a:xfrm>
            <a:off x="257262" y="538904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숫자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영문자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특수문자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글자 수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이상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7E1FC-61E7-423C-970D-ACACDC6591C3}"/>
              </a:ext>
            </a:extLst>
          </p:cNvPr>
          <p:cNvSpPr/>
          <p:nvPr/>
        </p:nvSpPr>
        <p:spPr>
          <a:xfrm>
            <a:off x="257262" y="5643762"/>
            <a:ext cx="34996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휴대전화 번호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000(2~3)-0000(3~4)-0000 OR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빈 값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C87D46-EEB4-4153-BF1C-7A994CF4CC46}"/>
              </a:ext>
            </a:extLst>
          </p:cNvPr>
          <p:cNvSpPr/>
          <p:nvPr/>
        </p:nvSpPr>
        <p:spPr>
          <a:xfrm>
            <a:off x="257262" y="5898475"/>
            <a:ext cx="20505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영대소문자만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한글만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1E7088-F241-417A-A517-7B3CF1F4822C}"/>
              </a:ext>
            </a:extLst>
          </p:cNvPr>
          <p:cNvSpPr/>
          <p:nvPr/>
        </p:nvSpPr>
        <p:spPr>
          <a:xfrm>
            <a:off x="257262" y="6153187"/>
            <a:ext cx="29835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아이디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1로 시작하는 5자리여야 합니다.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9491BD-8A2B-4D91-94CF-C813C5B1D562}"/>
              </a:ext>
            </a:extLst>
          </p:cNvPr>
          <p:cNvSpPr/>
          <p:nvPr/>
        </p:nvSpPr>
        <p:spPr>
          <a:xfrm>
            <a:off x="297203" y="5134336"/>
            <a:ext cx="4692044" cy="1285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A1DEE3-C360-491D-848C-F674063A7E7B}"/>
              </a:ext>
            </a:extLst>
          </p:cNvPr>
          <p:cNvCxnSpPr/>
          <p:nvPr/>
        </p:nvCxnSpPr>
        <p:spPr>
          <a:xfrm>
            <a:off x="2139193" y="3475890"/>
            <a:ext cx="0" cy="1658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A1EEB5-6771-4791-88E5-826891C74D3E}"/>
              </a:ext>
            </a:extLst>
          </p:cNvPr>
          <p:cNvSpPr txBox="1"/>
          <p:nvPr/>
        </p:nvSpPr>
        <p:spPr>
          <a:xfrm>
            <a:off x="8285611" y="5466790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81883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-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5807" y="189162"/>
            <a:ext cx="2008095" cy="216371"/>
          </a:xfrm>
        </p:spPr>
        <p:txBody>
          <a:bodyPr/>
          <a:lstStyle/>
          <a:p>
            <a:r>
              <a:rPr lang="ko-KR" altLang="en-US" dirty="0"/>
              <a:t>관리자 화면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6DDAE5C-2308-4DCE-B760-44183EDE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3" y="578841"/>
            <a:ext cx="8534856" cy="4626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49A561-AF03-4E5D-AA3C-0B402F7AFD04}"/>
              </a:ext>
            </a:extLst>
          </p:cNvPr>
          <p:cNvSpPr txBox="1"/>
          <p:nvPr/>
        </p:nvSpPr>
        <p:spPr>
          <a:xfrm>
            <a:off x="9306603" y="449178"/>
            <a:ext cx="2641141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관리자 메인 폼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직원과 차별화되는 관리자의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900" dirty="0"/>
              <a:t>Machines/ Works/ Employees/ </a:t>
            </a:r>
            <a:r>
              <a:rPr lang="en-US" altLang="ko-KR" sz="900" dirty="0" err="1"/>
              <a:t>MyInfo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</a:t>
            </a:r>
            <a:r>
              <a:rPr lang="ko-KR" altLang="en-US" sz="900" dirty="0"/>
              <a:t> 메인 폼 메뉴 세부사항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불량률 패널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 불량률 및 알람을 설정하는 패널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설정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설정한 불량률을 업데이트 시키는 버튼</a:t>
            </a:r>
            <a:endParaRPr lang="en-US" altLang="ko-KR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F35E9D-057C-445F-B474-AA9492FD147E}"/>
              </a:ext>
            </a:extLst>
          </p:cNvPr>
          <p:cNvSpPr/>
          <p:nvPr/>
        </p:nvSpPr>
        <p:spPr>
          <a:xfrm>
            <a:off x="402443" y="811634"/>
            <a:ext cx="2290423" cy="25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24A70-323F-449B-BF9A-14A27474E578}"/>
              </a:ext>
            </a:extLst>
          </p:cNvPr>
          <p:cNvSpPr/>
          <p:nvPr/>
        </p:nvSpPr>
        <p:spPr>
          <a:xfrm>
            <a:off x="6409190" y="1065401"/>
            <a:ext cx="2528109" cy="413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00C212-4B88-48DD-8AC8-B093ED15D11E}"/>
              </a:ext>
            </a:extLst>
          </p:cNvPr>
          <p:cNvSpPr/>
          <p:nvPr/>
        </p:nvSpPr>
        <p:spPr>
          <a:xfrm>
            <a:off x="7961152" y="2719008"/>
            <a:ext cx="647351" cy="25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DD57EF-D553-44EE-BBD5-2E45086CA602}"/>
              </a:ext>
            </a:extLst>
          </p:cNvPr>
          <p:cNvSpPr/>
          <p:nvPr/>
        </p:nvSpPr>
        <p:spPr>
          <a:xfrm>
            <a:off x="402444" y="1065401"/>
            <a:ext cx="6006746" cy="413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9B8F41-696C-4175-8323-F7E0B2DF18D4}"/>
              </a:ext>
            </a:extLst>
          </p:cNvPr>
          <p:cNvSpPr/>
          <p:nvPr/>
        </p:nvSpPr>
        <p:spPr>
          <a:xfrm>
            <a:off x="908997" y="3625084"/>
            <a:ext cx="5416302" cy="2628908"/>
          </a:xfrm>
          <a:prstGeom prst="rect">
            <a:avLst/>
          </a:prstGeom>
          <a:solidFill>
            <a:srgbClr val="F0F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B1FD9BF-0B29-4A32-AFAB-F6B25F03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" b="2843"/>
          <a:stretch/>
        </p:blipFill>
        <p:spPr>
          <a:xfrm>
            <a:off x="963278" y="3695350"/>
            <a:ext cx="2333868" cy="246193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DD01F81-4822-4F38-B1B1-A0F771D3F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9" t="2608" r="-1495" b="57634"/>
          <a:stretch/>
        </p:blipFill>
        <p:spPr>
          <a:xfrm>
            <a:off x="2081311" y="3713087"/>
            <a:ext cx="1859424" cy="44042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20363DFA-9732-41B4-982F-0C3B9114D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4"/>
          <a:stretch/>
        </p:blipFill>
        <p:spPr>
          <a:xfrm>
            <a:off x="3144192" y="3709933"/>
            <a:ext cx="1859424" cy="938622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728653E-0096-4558-8CC7-386F81858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5" r="7826"/>
          <a:stretch/>
        </p:blipFill>
        <p:spPr>
          <a:xfrm>
            <a:off x="4912392" y="3716194"/>
            <a:ext cx="1348806" cy="66802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36F3C6-DDBB-4453-843B-F646F63043C9}"/>
              </a:ext>
            </a:extLst>
          </p:cNvPr>
          <p:cNvCxnSpPr/>
          <p:nvPr/>
        </p:nvCxnSpPr>
        <p:spPr>
          <a:xfrm>
            <a:off x="1384183" y="1065401"/>
            <a:ext cx="0" cy="2559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401A74-4AA8-4B23-828F-FC61DB72559B}"/>
              </a:ext>
            </a:extLst>
          </p:cNvPr>
          <p:cNvSpPr txBox="1"/>
          <p:nvPr/>
        </p:nvSpPr>
        <p:spPr>
          <a:xfrm>
            <a:off x="1547654" y="49909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0DEE7-3EFF-4270-A627-2CA21C42F36B}"/>
              </a:ext>
            </a:extLst>
          </p:cNvPr>
          <p:cNvSpPr txBox="1"/>
          <p:nvPr/>
        </p:nvSpPr>
        <p:spPr>
          <a:xfrm>
            <a:off x="1547654" y="332311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B0CE61-F40E-40D2-8F25-027E84D1FAF3}"/>
              </a:ext>
            </a:extLst>
          </p:cNvPr>
          <p:cNvSpPr txBox="1"/>
          <p:nvPr/>
        </p:nvSpPr>
        <p:spPr>
          <a:xfrm>
            <a:off x="6473946" y="80687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255166-AF6C-4071-AD6F-6B49E8D23506}"/>
              </a:ext>
            </a:extLst>
          </p:cNvPr>
          <p:cNvSpPr txBox="1"/>
          <p:nvPr/>
        </p:nvSpPr>
        <p:spPr>
          <a:xfrm>
            <a:off x="8284827" y="243585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41F2-C0F6-4675-B030-BECA3609EA74}"/>
              </a:ext>
            </a:extLst>
          </p:cNvPr>
          <p:cNvSpPr txBox="1"/>
          <p:nvPr/>
        </p:nvSpPr>
        <p:spPr>
          <a:xfrm>
            <a:off x="7736234" y="572696"/>
            <a:ext cx="1461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354039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44628-A7F6-4488-9DA9-9FD6FE84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A7630-6296-4CC7-81BA-4B7EEDFB45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기계 패널 보이기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2523F-B67C-4B53-8E0A-C93E8D8A91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1B93D6-CE4B-4614-BC63-F2553573AD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C9C4B13-BF54-4E08-932D-47FB66D0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1" y="523470"/>
            <a:ext cx="2629267" cy="2905530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C6D88F1B-0EFC-4980-95F9-D1B0E8BF0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55"/>
          <a:stretch/>
        </p:blipFill>
        <p:spPr>
          <a:xfrm>
            <a:off x="487259" y="3547309"/>
            <a:ext cx="1878569" cy="2896004"/>
          </a:xfrm>
          <a:prstGeom prst="rect">
            <a:avLst/>
          </a:prstGeom>
        </p:spPr>
      </p:pic>
      <p:pic>
        <p:nvPicPr>
          <p:cNvPr id="19" name="그림 18" descr="스크린샷, 앉아있는, 하얀색이(가) 표시된 사진&#10;&#10;자동 생성된 설명">
            <a:extLst>
              <a:ext uri="{FF2B5EF4-FFF2-40B4-BE49-F238E27FC236}">
                <a16:creationId xmlns:a16="http://schemas.microsoft.com/office/drawing/2014/main" id="{C9D4AB9F-1BE3-44D1-9952-21F507E3D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75" y="2500373"/>
            <a:ext cx="6337581" cy="37809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A87E1-2CF7-42D3-A132-759C383D812B}"/>
              </a:ext>
            </a:extLst>
          </p:cNvPr>
          <p:cNvSpPr txBox="1"/>
          <p:nvPr/>
        </p:nvSpPr>
        <p:spPr>
          <a:xfrm>
            <a:off x="9306603" y="449178"/>
            <a:ext cx="2641141" cy="1519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머신 메뉴 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기계와 관련된 메뉴</a:t>
            </a:r>
            <a:r>
              <a:rPr lang="en-US" altLang="ko-KR" sz="900" dirty="0"/>
              <a:t>, </a:t>
            </a:r>
            <a:r>
              <a:rPr lang="ko-KR" altLang="en-US" sz="900" dirty="0"/>
              <a:t>사용자가접근 가능한 기계를 보여준다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-&gt;</a:t>
            </a:r>
            <a:r>
              <a:rPr lang="ko-KR" altLang="en-US" sz="900" dirty="0"/>
              <a:t> </a:t>
            </a:r>
            <a:r>
              <a:rPr lang="en-US" altLang="ko-KR" sz="900" dirty="0"/>
              <a:t>item.. </a:t>
            </a:r>
            <a:r>
              <a:rPr lang="ko-KR" altLang="en-US" sz="900" dirty="0"/>
              <a:t>해당 아이템을 클릭할 시 폼에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 </a:t>
            </a:r>
            <a:r>
              <a:rPr lang="ko-KR" altLang="en-US" sz="900" dirty="0"/>
              <a:t>기계패널을 보여준다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-&gt; </a:t>
            </a:r>
            <a:r>
              <a:rPr lang="ko-KR" altLang="en-US" sz="900" dirty="0"/>
              <a:t>전체 선택을 클릭 시 접근 가능한 모든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      기계 패널을 보여준다</a:t>
            </a:r>
            <a:r>
              <a:rPr lang="en-US" altLang="ko-KR" sz="900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A9F7D0-AB81-440A-8983-7BB4572673C2}"/>
              </a:ext>
            </a:extLst>
          </p:cNvPr>
          <p:cNvSpPr/>
          <p:nvPr/>
        </p:nvSpPr>
        <p:spPr>
          <a:xfrm>
            <a:off x="345787" y="548637"/>
            <a:ext cx="1751462" cy="2798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ADC099-7559-4AEA-9EEA-36144E324D87}"/>
              </a:ext>
            </a:extLst>
          </p:cNvPr>
          <p:cNvSpPr/>
          <p:nvPr/>
        </p:nvSpPr>
        <p:spPr>
          <a:xfrm>
            <a:off x="345787" y="3078759"/>
            <a:ext cx="1751462" cy="268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7264B-5348-4CD9-89AD-1C282EB3C299}"/>
              </a:ext>
            </a:extLst>
          </p:cNvPr>
          <p:cNvSpPr/>
          <p:nvPr/>
        </p:nvSpPr>
        <p:spPr>
          <a:xfrm>
            <a:off x="487259" y="3532322"/>
            <a:ext cx="1751462" cy="2798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B64CB7F-4334-48F4-9A40-FCBAAE50FE4D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2097249" y="3212983"/>
            <a:ext cx="141472" cy="1718624"/>
          </a:xfrm>
          <a:prstGeom prst="bentConnector3">
            <a:avLst>
              <a:gd name="adj1" fmla="val 2615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345792-83C7-454D-8E19-F47DE9784E0D}"/>
              </a:ext>
            </a:extLst>
          </p:cNvPr>
          <p:cNvCxnSpPr/>
          <p:nvPr/>
        </p:nvCxnSpPr>
        <p:spPr>
          <a:xfrm>
            <a:off x="2238721" y="5838738"/>
            <a:ext cx="52065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CF6695-36C7-4B3E-B714-B24A7314A35E}"/>
              </a:ext>
            </a:extLst>
          </p:cNvPr>
          <p:cNvSpPr/>
          <p:nvPr/>
        </p:nvSpPr>
        <p:spPr>
          <a:xfrm>
            <a:off x="2772292" y="2864345"/>
            <a:ext cx="4157013" cy="3445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DBC0D9-5DC1-418F-B8F1-611F188E8E90}"/>
              </a:ext>
            </a:extLst>
          </p:cNvPr>
          <p:cNvSpPr txBox="1"/>
          <p:nvPr/>
        </p:nvSpPr>
        <p:spPr>
          <a:xfrm>
            <a:off x="2097249" y="80424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2FC7C-A39B-4C93-A5A7-736E6DD1F085}"/>
              </a:ext>
            </a:extLst>
          </p:cNvPr>
          <p:cNvSpPr txBox="1"/>
          <p:nvPr/>
        </p:nvSpPr>
        <p:spPr>
          <a:xfrm>
            <a:off x="7736234" y="572696"/>
            <a:ext cx="1461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8493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기계 불량률 마지노선 변경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6DDAE5C-2308-4DCE-B760-44183EDE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3" y="578841"/>
            <a:ext cx="8534856" cy="4626526"/>
          </a:xfrm>
          <a:prstGeom prst="rect">
            <a:avLst/>
          </a:prstGeom>
        </p:spPr>
      </p:pic>
      <p:pic>
        <p:nvPicPr>
          <p:cNvPr id="8" name="그림 7" descr="스크린샷, 앉아있는, 하얀색이(가) 표시된 사진&#10;&#10;자동 생성된 설명">
            <a:extLst>
              <a:ext uri="{FF2B5EF4-FFF2-40B4-BE49-F238E27FC236}">
                <a16:creationId xmlns:a16="http://schemas.microsoft.com/office/drawing/2014/main" id="{7C50925E-356F-4317-8D40-1FFD2F92C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4" y="578841"/>
            <a:ext cx="8534856" cy="509186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24792D-625C-4B0F-96CC-5409463EE565}"/>
              </a:ext>
            </a:extLst>
          </p:cNvPr>
          <p:cNvSpPr/>
          <p:nvPr/>
        </p:nvSpPr>
        <p:spPr>
          <a:xfrm>
            <a:off x="6460691" y="1199020"/>
            <a:ext cx="2356138" cy="2229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B921983-2CE2-46BC-A473-6821F6A089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1" t="8163"/>
          <a:stretch/>
        </p:blipFill>
        <p:spPr>
          <a:xfrm>
            <a:off x="4042164" y="1879663"/>
            <a:ext cx="2641142" cy="4626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41AD5D-407F-45ED-AAC7-5BE3F320A59E}"/>
              </a:ext>
            </a:extLst>
          </p:cNvPr>
          <p:cNvSpPr txBox="1"/>
          <p:nvPr/>
        </p:nvSpPr>
        <p:spPr>
          <a:xfrm>
            <a:off x="9306603" y="449178"/>
            <a:ext cx="2641141" cy="4012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기계 패널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 하나당 하나</a:t>
            </a:r>
            <a:r>
              <a:rPr lang="en-US" altLang="ko-KR" sz="900" dirty="0"/>
              <a:t>, </a:t>
            </a:r>
            <a:r>
              <a:rPr lang="ko-KR" altLang="en-US" sz="900" dirty="0"/>
              <a:t>기계의 정보를 보여준다</a:t>
            </a:r>
            <a:r>
              <a:rPr lang="en-US" altLang="ko-KR" sz="900" dirty="0"/>
              <a:t> 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기계 상태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기계가 켜져 있는지 꺼져 있는지 나타낸다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기계 생산 목록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기계가 생산한 제품 목록을 매 정해진 시간 마다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기계 정보 연산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기계가 생산한 제품 수를 토대로 정보를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계산해 보여준다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⑤ 더블 클릭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더블 클릭 시 불량률 마지노선을 설정 할 수 있게 우측 패널에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ko-KR" altLang="en-US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FB857-713F-46B8-A850-B4DABA71AEC8}"/>
              </a:ext>
            </a:extLst>
          </p:cNvPr>
          <p:cNvSpPr/>
          <p:nvPr/>
        </p:nvSpPr>
        <p:spPr>
          <a:xfrm>
            <a:off x="343950" y="964734"/>
            <a:ext cx="1963024" cy="3791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436CDE-07F1-404C-9A9B-508C295B9329}"/>
              </a:ext>
            </a:extLst>
          </p:cNvPr>
          <p:cNvSpPr/>
          <p:nvPr/>
        </p:nvSpPr>
        <p:spPr>
          <a:xfrm>
            <a:off x="402442" y="1060364"/>
            <a:ext cx="1845808" cy="76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92EEA9-EF88-43B6-A14C-D484124912D0}"/>
              </a:ext>
            </a:extLst>
          </p:cNvPr>
          <p:cNvSpPr/>
          <p:nvPr/>
        </p:nvSpPr>
        <p:spPr>
          <a:xfrm>
            <a:off x="402442" y="3467833"/>
            <a:ext cx="1845808" cy="1238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E407D1-608C-4125-830A-CFFAF99362FE}"/>
              </a:ext>
            </a:extLst>
          </p:cNvPr>
          <p:cNvSpPr/>
          <p:nvPr/>
        </p:nvSpPr>
        <p:spPr>
          <a:xfrm>
            <a:off x="402442" y="1820411"/>
            <a:ext cx="1845808" cy="1647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CB2C1F-5EE3-4E3C-A920-9E2400A0DF9B}"/>
              </a:ext>
            </a:extLst>
          </p:cNvPr>
          <p:cNvSpPr/>
          <p:nvPr/>
        </p:nvSpPr>
        <p:spPr>
          <a:xfrm>
            <a:off x="4142764" y="1939255"/>
            <a:ext cx="2459371" cy="4478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B85EF0-2BEB-468F-8B83-6C84C193B851}"/>
              </a:ext>
            </a:extLst>
          </p:cNvPr>
          <p:cNvCxnSpPr/>
          <p:nvPr/>
        </p:nvCxnSpPr>
        <p:spPr>
          <a:xfrm>
            <a:off x="2248250" y="4622334"/>
            <a:ext cx="18707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1CC57B-5F88-485A-85B1-E27962B76059}"/>
              </a:ext>
            </a:extLst>
          </p:cNvPr>
          <p:cNvCxnSpPr>
            <a:cxnSpLocks/>
          </p:cNvCxnSpPr>
          <p:nvPr/>
        </p:nvCxnSpPr>
        <p:spPr>
          <a:xfrm flipH="1">
            <a:off x="6602136" y="3429000"/>
            <a:ext cx="973123" cy="763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BDB2A0C-A8B2-421A-95B0-F45C3AD4E23C}"/>
              </a:ext>
            </a:extLst>
          </p:cNvPr>
          <p:cNvGrpSpPr/>
          <p:nvPr/>
        </p:nvGrpSpPr>
        <p:grpSpPr>
          <a:xfrm>
            <a:off x="2617553" y="4128810"/>
            <a:ext cx="333546" cy="396322"/>
            <a:chOff x="7486650" y="5067298"/>
            <a:chExt cx="569157" cy="67627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99A9DD2-B33E-46A8-88EB-DEB8FFE6659A}"/>
                </a:ext>
              </a:extLst>
            </p:cNvPr>
            <p:cNvSpPr/>
            <p:nvPr/>
          </p:nvSpPr>
          <p:spPr>
            <a:xfrm>
              <a:off x="7486650" y="5067300"/>
              <a:ext cx="569157" cy="6762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075E1D65-DB29-4520-B11F-60C5CCF297DB}"/>
                </a:ext>
              </a:extLst>
            </p:cNvPr>
            <p:cNvSpPr/>
            <p:nvPr/>
          </p:nvSpPr>
          <p:spPr>
            <a:xfrm>
              <a:off x="7486650" y="5067298"/>
              <a:ext cx="569157" cy="674965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81D5D89-C10D-4F9F-8532-765C281CF2D7}"/>
                </a:ext>
              </a:extLst>
            </p:cNvPr>
            <p:cNvCxnSpPr>
              <a:stCxn id="26" idx="2"/>
              <a:endCxn id="26" idx="6"/>
            </p:cNvCxnSpPr>
            <p:nvPr/>
          </p:nvCxnSpPr>
          <p:spPr>
            <a:xfrm>
              <a:off x="7486650" y="5405438"/>
              <a:ext cx="5691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A7C5250-8881-4E6B-B283-584284323390}"/>
                </a:ext>
              </a:extLst>
            </p:cNvPr>
            <p:cNvCxnSpPr>
              <a:stCxn id="26" idx="0"/>
            </p:cNvCxnSpPr>
            <p:nvPr/>
          </p:nvCxnSpPr>
          <p:spPr>
            <a:xfrm>
              <a:off x="7771229" y="5067300"/>
              <a:ext cx="1171" cy="3381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18A3D6-454C-4804-A0C7-9E2BABBD2DDE}"/>
              </a:ext>
            </a:extLst>
          </p:cNvPr>
          <p:cNvGrpSpPr/>
          <p:nvPr/>
        </p:nvGrpSpPr>
        <p:grpSpPr>
          <a:xfrm>
            <a:off x="3285077" y="4126589"/>
            <a:ext cx="333546" cy="396322"/>
            <a:chOff x="7486650" y="5067298"/>
            <a:chExt cx="569157" cy="676277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16243BA-3AE7-4C56-A8BE-1C73780480E3}"/>
                </a:ext>
              </a:extLst>
            </p:cNvPr>
            <p:cNvSpPr/>
            <p:nvPr/>
          </p:nvSpPr>
          <p:spPr>
            <a:xfrm>
              <a:off x="7486650" y="5067300"/>
              <a:ext cx="569157" cy="6762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부분 원형 34">
              <a:extLst>
                <a:ext uri="{FF2B5EF4-FFF2-40B4-BE49-F238E27FC236}">
                  <a16:creationId xmlns:a16="http://schemas.microsoft.com/office/drawing/2014/main" id="{E54ADC09-3745-49BD-AEB2-51E86D82993E}"/>
                </a:ext>
              </a:extLst>
            </p:cNvPr>
            <p:cNvSpPr/>
            <p:nvPr/>
          </p:nvSpPr>
          <p:spPr>
            <a:xfrm>
              <a:off x="7486650" y="5067298"/>
              <a:ext cx="569157" cy="674965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CFBEC13-CD5D-460F-B2AE-FFECF684A259}"/>
                </a:ext>
              </a:extLst>
            </p:cNvPr>
            <p:cNvCxnSpPr>
              <a:stCxn id="34" idx="2"/>
              <a:endCxn id="34" idx="6"/>
            </p:cNvCxnSpPr>
            <p:nvPr/>
          </p:nvCxnSpPr>
          <p:spPr>
            <a:xfrm>
              <a:off x="7486650" y="5405438"/>
              <a:ext cx="5691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0F97D01-5A32-4653-A150-F99E34EFCE6D}"/>
                </a:ext>
              </a:extLst>
            </p:cNvPr>
            <p:cNvCxnSpPr>
              <a:stCxn id="34" idx="0"/>
            </p:cNvCxnSpPr>
            <p:nvPr/>
          </p:nvCxnSpPr>
          <p:spPr>
            <a:xfrm>
              <a:off x="7771229" y="5067300"/>
              <a:ext cx="1171" cy="3381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더하기 기호 37">
            <a:extLst>
              <a:ext uri="{FF2B5EF4-FFF2-40B4-BE49-F238E27FC236}">
                <a16:creationId xmlns:a16="http://schemas.microsoft.com/office/drawing/2014/main" id="{22CDD0D0-67AF-498A-9146-E33E149C42CD}"/>
              </a:ext>
            </a:extLst>
          </p:cNvPr>
          <p:cNvSpPr/>
          <p:nvPr/>
        </p:nvSpPr>
        <p:spPr>
          <a:xfrm>
            <a:off x="2966516" y="4192926"/>
            <a:ext cx="292504" cy="292504"/>
          </a:xfrm>
          <a:prstGeom prst="mathPlus">
            <a:avLst>
              <a:gd name="adj1" fmla="val 84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C41C1-507F-4DD4-ACB5-547F8414C29A}"/>
              </a:ext>
            </a:extLst>
          </p:cNvPr>
          <p:cNvSpPr txBox="1"/>
          <p:nvPr/>
        </p:nvSpPr>
        <p:spPr>
          <a:xfrm>
            <a:off x="2066149" y="64946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82E446-FB52-4E18-9493-BEDF582FDD33}"/>
              </a:ext>
            </a:extLst>
          </p:cNvPr>
          <p:cNvSpPr txBox="1"/>
          <p:nvPr/>
        </p:nvSpPr>
        <p:spPr>
          <a:xfrm>
            <a:off x="393561" y="1073540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B4D146-D9C6-434B-9C59-874CB2DE0D68}"/>
              </a:ext>
            </a:extLst>
          </p:cNvPr>
          <p:cNvSpPr txBox="1"/>
          <p:nvPr/>
        </p:nvSpPr>
        <p:spPr>
          <a:xfrm>
            <a:off x="402441" y="189401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47A26E-F5F6-46CD-BE68-DDD7B6ED83CA}"/>
              </a:ext>
            </a:extLst>
          </p:cNvPr>
          <p:cNvSpPr txBox="1"/>
          <p:nvPr/>
        </p:nvSpPr>
        <p:spPr>
          <a:xfrm>
            <a:off x="1857237" y="347532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38495-417A-4BAC-93E5-DC16977DFD78}"/>
              </a:ext>
            </a:extLst>
          </p:cNvPr>
          <p:cNvSpPr txBox="1"/>
          <p:nvPr/>
        </p:nvSpPr>
        <p:spPr>
          <a:xfrm>
            <a:off x="3709745" y="347532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A78F93-E841-4D6F-8925-79C76F81B482}"/>
              </a:ext>
            </a:extLst>
          </p:cNvPr>
          <p:cNvSpPr txBox="1"/>
          <p:nvPr/>
        </p:nvSpPr>
        <p:spPr>
          <a:xfrm>
            <a:off x="7736234" y="572696"/>
            <a:ext cx="1461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220768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메인 폼 화면 구성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직원에게 작업 부여하기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E4B874A-E963-4AF2-A616-494F43DFB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5" r="24530" b="51228"/>
          <a:stretch/>
        </p:blipFill>
        <p:spPr>
          <a:xfrm>
            <a:off x="415524" y="581527"/>
            <a:ext cx="2038736" cy="86990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8CFEFB8-E9D5-4132-B4B9-70497DE3F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4" y="1919487"/>
            <a:ext cx="8539790" cy="3373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9D211D-828A-4647-AB3E-DFD7D93EEABA}"/>
              </a:ext>
            </a:extLst>
          </p:cNvPr>
          <p:cNvSpPr txBox="1"/>
          <p:nvPr/>
        </p:nvSpPr>
        <p:spPr>
          <a:xfrm>
            <a:off x="9306603" y="449178"/>
            <a:ext cx="2641141" cy="4843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en-US" altLang="ko-KR" sz="900" dirty="0" err="1"/>
              <a:t>TodoSet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일을 직원에게 부여하는 폼을 연다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en-US" altLang="ko-KR" sz="900" dirty="0" err="1"/>
              <a:t>WorkForm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 계획을 직원에게 부여하는 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작업 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부여된 작업을 확인 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생산 계획 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부여 받은 생산 계획을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⑤ 생산 가능 제품 뷰 및 콤보 박스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선택된 기계의 생산 가능 제품 목록을 보여준다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⑥ 담당 작업 뷰 및 콤보 박스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선택된 직원에게 부여된 작업을 확인한다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⑦ 작업 할당 및 작업 취소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생산 계획 뷰와 콤보 박스 두개의 값을 선택해 작업 할당 버튼을 누르면 작업이 해당 기계와 직원에게 할당된다</a:t>
            </a:r>
            <a:r>
              <a:rPr lang="en-US" altLang="ko-KR" sz="9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120F66-D677-4E6C-8084-BD9458CE2043}"/>
              </a:ext>
            </a:extLst>
          </p:cNvPr>
          <p:cNvSpPr/>
          <p:nvPr/>
        </p:nvSpPr>
        <p:spPr>
          <a:xfrm>
            <a:off x="415524" y="887389"/>
            <a:ext cx="1824756" cy="429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F10981-3443-46E3-8A69-DE01156910E6}"/>
              </a:ext>
            </a:extLst>
          </p:cNvPr>
          <p:cNvSpPr/>
          <p:nvPr/>
        </p:nvSpPr>
        <p:spPr>
          <a:xfrm>
            <a:off x="415524" y="1900044"/>
            <a:ext cx="8539790" cy="3392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632C00-E9EF-43A9-A08C-63AEBEFC67D2}"/>
              </a:ext>
            </a:extLst>
          </p:cNvPr>
          <p:cNvCxnSpPr>
            <a:stCxn id="12" idx="2"/>
          </p:cNvCxnSpPr>
          <p:nvPr/>
        </p:nvCxnSpPr>
        <p:spPr>
          <a:xfrm>
            <a:off x="1327902" y="1316736"/>
            <a:ext cx="135138" cy="602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ACDBB2-5D0C-4F73-9FD6-2E05492CFA07}"/>
              </a:ext>
            </a:extLst>
          </p:cNvPr>
          <p:cNvSpPr/>
          <p:nvPr/>
        </p:nvSpPr>
        <p:spPr>
          <a:xfrm>
            <a:off x="483488" y="2463924"/>
            <a:ext cx="2369440" cy="275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071439-BF9E-4260-A2D5-78A48F962AFD}"/>
              </a:ext>
            </a:extLst>
          </p:cNvPr>
          <p:cNvSpPr/>
          <p:nvPr/>
        </p:nvSpPr>
        <p:spPr>
          <a:xfrm>
            <a:off x="2890412" y="3512436"/>
            <a:ext cx="703180" cy="181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6F16A-78D6-49A0-B4D4-E71B5207A2FC}"/>
              </a:ext>
            </a:extLst>
          </p:cNvPr>
          <p:cNvSpPr/>
          <p:nvPr/>
        </p:nvSpPr>
        <p:spPr>
          <a:xfrm>
            <a:off x="2890412" y="3751704"/>
            <a:ext cx="703180" cy="181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F8A3FD-30E7-4DEC-94E8-D38F8EA2CDA6}"/>
              </a:ext>
            </a:extLst>
          </p:cNvPr>
          <p:cNvSpPr/>
          <p:nvPr/>
        </p:nvSpPr>
        <p:spPr>
          <a:xfrm>
            <a:off x="3611880" y="2463924"/>
            <a:ext cx="1719072" cy="275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5B0C7F-5A7C-4759-929A-01E572095124}"/>
              </a:ext>
            </a:extLst>
          </p:cNvPr>
          <p:cNvSpPr/>
          <p:nvPr/>
        </p:nvSpPr>
        <p:spPr>
          <a:xfrm>
            <a:off x="5387485" y="2221992"/>
            <a:ext cx="1719072" cy="299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0F8278-F7C7-4AE1-B1FF-CA589BE9AACD}"/>
              </a:ext>
            </a:extLst>
          </p:cNvPr>
          <p:cNvSpPr/>
          <p:nvPr/>
        </p:nvSpPr>
        <p:spPr>
          <a:xfrm>
            <a:off x="7163090" y="2221992"/>
            <a:ext cx="1719072" cy="299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A50F2-EB96-4600-9D4D-87553A2C85DB}"/>
              </a:ext>
            </a:extLst>
          </p:cNvPr>
          <p:cNvSpPr txBox="1"/>
          <p:nvPr/>
        </p:nvSpPr>
        <p:spPr>
          <a:xfrm>
            <a:off x="2199693" y="102662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30F147-98CC-40F6-9D2D-EEED7871CFDE}"/>
              </a:ext>
            </a:extLst>
          </p:cNvPr>
          <p:cNvSpPr txBox="1"/>
          <p:nvPr/>
        </p:nvSpPr>
        <p:spPr>
          <a:xfrm>
            <a:off x="2563557" y="158254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3018C6-02DC-4392-8914-B8A4B3AE88E0}"/>
              </a:ext>
            </a:extLst>
          </p:cNvPr>
          <p:cNvSpPr txBox="1"/>
          <p:nvPr/>
        </p:nvSpPr>
        <p:spPr>
          <a:xfrm>
            <a:off x="2012851" y="214762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1D6BD-3A3B-4E1C-805F-F10AF17C6F69}"/>
              </a:ext>
            </a:extLst>
          </p:cNvPr>
          <p:cNvSpPr txBox="1"/>
          <p:nvPr/>
        </p:nvSpPr>
        <p:spPr>
          <a:xfrm>
            <a:off x="3811841" y="217619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2386AA-EC20-4B4E-AD80-4A78A0A8E513}"/>
              </a:ext>
            </a:extLst>
          </p:cNvPr>
          <p:cNvSpPr txBox="1"/>
          <p:nvPr/>
        </p:nvSpPr>
        <p:spPr>
          <a:xfrm>
            <a:off x="7128647" y="190449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214D4-457A-47CE-BBBD-F66698C4D887}"/>
              </a:ext>
            </a:extLst>
          </p:cNvPr>
          <p:cNvSpPr txBox="1"/>
          <p:nvPr/>
        </p:nvSpPr>
        <p:spPr>
          <a:xfrm>
            <a:off x="5301981" y="1916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8A5E9-2E15-4B9F-AF19-6085CA002BEE}"/>
              </a:ext>
            </a:extLst>
          </p:cNvPr>
          <p:cNvSpPr txBox="1"/>
          <p:nvPr/>
        </p:nvSpPr>
        <p:spPr>
          <a:xfrm>
            <a:off x="3050303" y="317589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D8A5E-B9D6-4D41-998E-A3B8A549EF63}"/>
              </a:ext>
            </a:extLst>
          </p:cNvPr>
          <p:cNvSpPr txBox="1"/>
          <p:nvPr/>
        </p:nvSpPr>
        <p:spPr>
          <a:xfrm>
            <a:off x="7736234" y="572696"/>
            <a:ext cx="1461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122016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D3E7D77-B190-422D-AB4D-6ACBF86A4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5" b="51970"/>
          <a:stretch/>
        </p:blipFill>
        <p:spPr>
          <a:xfrm>
            <a:off x="1325116" y="1982361"/>
            <a:ext cx="2366042" cy="2191657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8FF93EAF-6290-4817-A188-7AE6070B5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3" b="51970"/>
          <a:stretch/>
        </p:blipFill>
        <p:spPr>
          <a:xfrm>
            <a:off x="3606345" y="1986177"/>
            <a:ext cx="4384013" cy="2191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직원 관리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권한 부여 및 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FB972CC-9814-4ED9-A9E6-0AE11E841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6" t="-1030" r="3269" b="50000"/>
          <a:stretch/>
        </p:blipFill>
        <p:spPr>
          <a:xfrm>
            <a:off x="480410" y="578003"/>
            <a:ext cx="3105630" cy="80085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8D9A12-5DE8-4767-A7CE-64ECBFD0326B}"/>
              </a:ext>
            </a:extLst>
          </p:cNvPr>
          <p:cNvSpPr/>
          <p:nvPr/>
        </p:nvSpPr>
        <p:spPr>
          <a:xfrm>
            <a:off x="766813" y="895658"/>
            <a:ext cx="2753627" cy="39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DFFC0C-FEDB-4F49-A4B2-4FD5DBE2C300}"/>
              </a:ext>
            </a:extLst>
          </p:cNvPr>
          <p:cNvSpPr/>
          <p:nvPr/>
        </p:nvSpPr>
        <p:spPr>
          <a:xfrm>
            <a:off x="1325115" y="1979313"/>
            <a:ext cx="6665243" cy="219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EB7F17-6F0F-43E7-9CAF-A56EA4EE9858}"/>
              </a:ext>
            </a:extLst>
          </p:cNvPr>
          <p:cNvSpPr/>
          <p:nvPr/>
        </p:nvSpPr>
        <p:spPr>
          <a:xfrm>
            <a:off x="6454017" y="2460365"/>
            <a:ext cx="784074" cy="227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041CEE-AC2A-428B-B421-A3BAB20F6FB9}"/>
              </a:ext>
            </a:extLst>
          </p:cNvPr>
          <p:cNvSpPr/>
          <p:nvPr/>
        </p:nvSpPr>
        <p:spPr>
          <a:xfrm>
            <a:off x="7238091" y="2464936"/>
            <a:ext cx="740606" cy="227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046C4-1CED-49B3-A2D1-8980EA2140DF}"/>
              </a:ext>
            </a:extLst>
          </p:cNvPr>
          <p:cNvSpPr/>
          <p:nvPr/>
        </p:nvSpPr>
        <p:spPr>
          <a:xfrm>
            <a:off x="5888248" y="2446118"/>
            <a:ext cx="201905" cy="227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074DC-566D-47CC-8896-B8147589D47E}"/>
              </a:ext>
            </a:extLst>
          </p:cNvPr>
          <p:cNvSpPr txBox="1"/>
          <p:nvPr/>
        </p:nvSpPr>
        <p:spPr>
          <a:xfrm>
            <a:off x="2554009" y="58635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3E7A7-33C8-4717-AE15-840F221CF4B8}"/>
              </a:ext>
            </a:extLst>
          </p:cNvPr>
          <p:cNvSpPr txBox="1"/>
          <p:nvPr/>
        </p:nvSpPr>
        <p:spPr>
          <a:xfrm>
            <a:off x="2808540" y="167846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B580FC-96AB-4CE0-9B35-C17B5F5E1990}"/>
              </a:ext>
            </a:extLst>
          </p:cNvPr>
          <p:cNvSpPr txBox="1"/>
          <p:nvPr/>
        </p:nvSpPr>
        <p:spPr>
          <a:xfrm>
            <a:off x="6450906" y="21941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13BFD-E77D-4AED-BB96-BE6034A705D1}"/>
              </a:ext>
            </a:extLst>
          </p:cNvPr>
          <p:cNvSpPr txBox="1"/>
          <p:nvPr/>
        </p:nvSpPr>
        <p:spPr>
          <a:xfrm>
            <a:off x="7232816" y="21941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0FC64-343F-424A-848B-05A9A91720F8}"/>
              </a:ext>
            </a:extLst>
          </p:cNvPr>
          <p:cNvSpPr txBox="1"/>
          <p:nvPr/>
        </p:nvSpPr>
        <p:spPr>
          <a:xfrm>
            <a:off x="5798351" y="2194469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AA38D-1F9E-44AA-89C5-662DFEA83908}"/>
              </a:ext>
            </a:extLst>
          </p:cNvPr>
          <p:cNvSpPr txBox="1"/>
          <p:nvPr/>
        </p:nvSpPr>
        <p:spPr>
          <a:xfrm>
            <a:off x="9306603" y="449178"/>
            <a:ext cx="2641141" cy="33895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직원과 관련된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직원과 관련된 폼을 연다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직원 권한 관리 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권한을 부여하고 회수하는 폼이다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③ </a:t>
            </a:r>
            <a:r>
              <a:rPr lang="ko-KR" altLang="en-US" sz="900" dirty="0"/>
              <a:t>권한 부여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해당 직원을 관리자로 만들어준다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권한 취소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해당 관리자를 직원으로 만들어준다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⑤ 권한 보기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해당 직원의 권한을 본다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1 : </a:t>
            </a:r>
            <a:r>
              <a:rPr lang="ko-KR" altLang="en-US" sz="900" dirty="0"/>
              <a:t>일반 직원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2 : </a:t>
            </a:r>
            <a:r>
              <a:rPr lang="ko-KR" altLang="en-US" sz="900" dirty="0"/>
              <a:t>관리자</a:t>
            </a:r>
            <a:endParaRPr lang="en-US" altLang="ko-KR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CFE9F-1976-4A07-8D41-B2D1BF72D40C}"/>
              </a:ext>
            </a:extLst>
          </p:cNvPr>
          <p:cNvSpPr txBox="1"/>
          <p:nvPr/>
        </p:nvSpPr>
        <p:spPr>
          <a:xfrm>
            <a:off x="7736234" y="572696"/>
            <a:ext cx="1461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43068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 </a:t>
            </a:r>
            <a:r>
              <a:rPr lang="ko-KR" altLang="en-US" dirty="0"/>
              <a:t>내 정보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내 정보 조회 및 수정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7FA198E-F0F4-4734-BEF9-216FAD5D1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2" b="36513"/>
          <a:stretch/>
        </p:blipFill>
        <p:spPr>
          <a:xfrm>
            <a:off x="549464" y="613740"/>
            <a:ext cx="2803336" cy="727454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453599A-BA0A-4CAD-BAE9-12EC49855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4" y="1765408"/>
            <a:ext cx="6860986" cy="44788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20E4AE-C468-4E5E-91A2-96786DD9F53C}"/>
              </a:ext>
            </a:extLst>
          </p:cNvPr>
          <p:cNvSpPr/>
          <p:nvPr/>
        </p:nvSpPr>
        <p:spPr>
          <a:xfrm>
            <a:off x="637837" y="895658"/>
            <a:ext cx="2151083" cy="39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576E69-46FF-4232-9075-F0DAC90F08DC}"/>
              </a:ext>
            </a:extLst>
          </p:cNvPr>
          <p:cNvSpPr/>
          <p:nvPr/>
        </p:nvSpPr>
        <p:spPr>
          <a:xfrm>
            <a:off x="506520" y="1765408"/>
            <a:ext cx="6903930" cy="4478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66E05E-D8E6-49C3-9A6D-975BB58AED72}"/>
              </a:ext>
            </a:extLst>
          </p:cNvPr>
          <p:cNvSpPr/>
          <p:nvPr/>
        </p:nvSpPr>
        <p:spPr>
          <a:xfrm>
            <a:off x="5116687" y="5749322"/>
            <a:ext cx="803650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84C205-F198-408F-BF81-3BC9A4964F9F}"/>
              </a:ext>
            </a:extLst>
          </p:cNvPr>
          <p:cNvSpPr/>
          <p:nvPr/>
        </p:nvSpPr>
        <p:spPr>
          <a:xfrm>
            <a:off x="6225801" y="5749322"/>
            <a:ext cx="803650" cy="2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D4762-4B40-4407-BB05-EFDAE8BDC299}"/>
              </a:ext>
            </a:extLst>
          </p:cNvPr>
          <p:cNvSpPr txBox="1"/>
          <p:nvPr/>
        </p:nvSpPr>
        <p:spPr>
          <a:xfrm>
            <a:off x="1429017" y="59453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5F421-02E9-484B-ADB3-D805A405B11F}"/>
              </a:ext>
            </a:extLst>
          </p:cNvPr>
          <p:cNvSpPr txBox="1"/>
          <p:nvPr/>
        </p:nvSpPr>
        <p:spPr>
          <a:xfrm>
            <a:off x="3376198" y="145577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C33D6-58B1-4FF8-B565-4479A6BBBFE5}"/>
              </a:ext>
            </a:extLst>
          </p:cNvPr>
          <p:cNvSpPr txBox="1"/>
          <p:nvPr/>
        </p:nvSpPr>
        <p:spPr>
          <a:xfrm>
            <a:off x="6139836" y="538332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1889D-BF24-4D90-8DD6-AAA7306B11B0}"/>
              </a:ext>
            </a:extLst>
          </p:cNvPr>
          <p:cNvSpPr txBox="1"/>
          <p:nvPr/>
        </p:nvSpPr>
        <p:spPr>
          <a:xfrm>
            <a:off x="5110699" y="538332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04414-CFEE-4F01-BE3F-C14A26F35D09}"/>
              </a:ext>
            </a:extLst>
          </p:cNvPr>
          <p:cNvSpPr txBox="1"/>
          <p:nvPr/>
        </p:nvSpPr>
        <p:spPr>
          <a:xfrm>
            <a:off x="9306603" y="449178"/>
            <a:ext cx="2641141" cy="2766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내 정보 메뉴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내 정보 폼을 연다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내 정보 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내 정보를 보여주고 수정이 가능한 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변경 버튼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입력된 값들과 </a:t>
            </a:r>
            <a:r>
              <a:rPr lang="ko-KR" altLang="en-US" sz="900" dirty="0" err="1"/>
              <a:t>정규식</a:t>
            </a:r>
            <a:r>
              <a:rPr lang="en-US" altLang="ko-KR" sz="900" dirty="0"/>
              <a:t> (</a:t>
            </a:r>
            <a:r>
              <a:rPr lang="ko-KR" altLang="en-US" sz="900" dirty="0"/>
              <a:t>회원가입시 사용했 던 </a:t>
            </a:r>
            <a:r>
              <a:rPr lang="ko-KR" altLang="en-US" sz="900" dirty="0" err="1"/>
              <a:t>정규식</a:t>
            </a:r>
            <a:r>
              <a:rPr lang="en-US" altLang="ko-KR" sz="900" dirty="0"/>
              <a:t>)</a:t>
            </a:r>
            <a:r>
              <a:rPr lang="ko-KR" altLang="en-US" sz="900" dirty="0"/>
              <a:t> 을 비교해서 </a:t>
            </a:r>
            <a:r>
              <a:rPr lang="en-US" altLang="ko-KR" sz="900" dirty="0" err="1"/>
              <a:t>EmployeeID</a:t>
            </a:r>
            <a:r>
              <a:rPr lang="ko-KR" altLang="en-US" sz="900" dirty="0"/>
              <a:t>를 기준으로 테이블을 업데이트 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④ </a:t>
            </a:r>
            <a:r>
              <a:rPr lang="ko-KR" altLang="en-US" sz="900" dirty="0"/>
              <a:t>취소 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=&gt; </a:t>
            </a:r>
            <a:r>
              <a:rPr lang="ko-KR" altLang="en-US" sz="900" dirty="0"/>
              <a:t>해당 폼을 끈다</a:t>
            </a:r>
            <a:r>
              <a:rPr lang="en-US" altLang="ko-KR" sz="9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B948A-7788-49AC-BD05-2E38270A0E68}"/>
              </a:ext>
            </a:extLst>
          </p:cNvPr>
          <p:cNvSpPr txBox="1"/>
          <p:nvPr/>
        </p:nvSpPr>
        <p:spPr>
          <a:xfrm>
            <a:off x="7736234" y="572696"/>
            <a:ext cx="146138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123937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1105</Words>
  <Application>Microsoft Office PowerPoint</Application>
  <PresentationFormat>와이드스크린</PresentationFormat>
  <Paragraphs>283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회원가입 (공통)</vt:lpstr>
      <vt:lpstr>기계 불량률 알람 - 메인 폼 화면 구성 (관리자)</vt:lpstr>
      <vt:lpstr>기계 불량률 알람 – 메인 폼 화면 구성 (관리자)</vt:lpstr>
      <vt:lpstr>기계 불량률 알람 – 메인 폼 화면 구성 (관리자)</vt:lpstr>
      <vt:lpstr>기계 불량률 알람 – 메인 폼 화면 구성 (관리자)</vt:lpstr>
      <vt:lpstr>기계 불량률 알람 – 직원 관리 (관리자)</vt:lpstr>
      <vt:lpstr>기계 불량률 알람 – 내 정보 (공통)</vt:lpstr>
      <vt:lpstr>기계 불량률 알람 – 메인 폼 화면 구성 (직원)</vt:lpstr>
      <vt:lpstr>기계 불량률 알람 – 메인 폼 화면 구성 (직원)</vt:lpstr>
      <vt:lpstr>기계 불량률 알람 – 메인 폼 화면 구성 (직원)</vt:lpstr>
      <vt:lpstr>기계 불량률 알람 – 메인 폼 화면 구성 (직원)</vt:lpstr>
      <vt:lpstr>기계 불량률 알람 – 내 정보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신소연</cp:lastModifiedBy>
  <cp:revision>34</cp:revision>
  <dcterms:created xsi:type="dcterms:W3CDTF">2019-10-30T04:49:23Z</dcterms:created>
  <dcterms:modified xsi:type="dcterms:W3CDTF">2019-11-01T04:49:55Z</dcterms:modified>
</cp:coreProperties>
</file>