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1" r:id="rId2"/>
    <p:sldId id="265" r:id="rId3"/>
    <p:sldId id="280" r:id="rId4"/>
    <p:sldId id="314" r:id="rId5"/>
    <p:sldId id="281" r:id="rId6"/>
    <p:sldId id="282" r:id="rId7"/>
    <p:sldId id="283" r:id="rId8"/>
    <p:sldId id="284" r:id="rId9"/>
    <p:sldId id="285" r:id="rId10"/>
    <p:sldId id="286" r:id="rId11"/>
    <p:sldId id="315" r:id="rId12"/>
    <p:sldId id="287" r:id="rId13"/>
    <p:sldId id="288" r:id="rId14"/>
    <p:sldId id="289" r:id="rId15"/>
    <p:sldId id="290" r:id="rId16"/>
    <p:sldId id="322" r:id="rId17"/>
    <p:sldId id="320" r:id="rId18"/>
    <p:sldId id="291" r:id="rId19"/>
    <p:sldId id="292" r:id="rId20"/>
    <p:sldId id="323" r:id="rId21"/>
    <p:sldId id="293" r:id="rId22"/>
    <p:sldId id="294" r:id="rId23"/>
    <p:sldId id="295" r:id="rId24"/>
    <p:sldId id="296" r:id="rId25"/>
    <p:sldId id="297" r:id="rId26"/>
    <p:sldId id="318" r:id="rId27"/>
    <p:sldId id="319" r:id="rId28"/>
  </p:sldIdLst>
  <p:sldSz cx="9906000" cy="6858000" type="A4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174" y="-54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252AF8-5CCA-440C-9B2E-FB7DC38445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B2625-9573-466E-9802-1FE25D35E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C602-CBA1-4602-9EFD-2EF545426A5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66BD-61F0-412A-AC4A-196E5B830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558D-94B9-4128-9B27-4656A7A94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80C60-C92B-4458-BB99-16520A62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B9A2-3CBF-4B9E-B8C0-718B0DFA73B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24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25B1-A87F-4334-9D63-D20CE2026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9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7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5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5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8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6267" y="1259585"/>
            <a:ext cx="2934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38C-3BE3-4B99-BDA1-B4AB54D35564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342899" y="0"/>
                </a:moveTo>
                <a:lnTo>
                  <a:pt x="0" y="0"/>
                </a:lnTo>
                <a:lnTo>
                  <a:pt x="0" y="86867"/>
                </a:lnTo>
                <a:lnTo>
                  <a:pt x="342899" y="86867"/>
                </a:lnTo>
                <a:lnTo>
                  <a:pt x="342899" y="0"/>
                </a:lnTo>
                <a:close/>
              </a:path>
            </a:pathLst>
          </a:custGeom>
          <a:solidFill>
            <a:srgbClr val="F6D257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0" y="86867"/>
                </a:moveTo>
                <a:lnTo>
                  <a:pt x="342899" y="86867"/>
                </a:lnTo>
                <a:lnTo>
                  <a:pt x="342899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F6D257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E4F5-A9D4-4B1A-9F86-40FAA710A1A3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572-D386-465B-A244-3BD4E194A25F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" y="6858000"/>
            <a:ext cx="9904968" cy="1270"/>
          </a:xfrm>
          <a:custGeom>
            <a:avLst/>
            <a:gdLst/>
            <a:ahLst/>
            <a:cxnLst/>
            <a:rect l="l" t="t" r="r" b="b"/>
            <a:pathLst>
              <a:path w="12190730" h="1270">
                <a:moveTo>
                  <a:pt x="0" y="1270"/>
                </a:moveTo>
                <a:lnTo>
                  <a:pt x="12190684" y="1270"/>
                </a:lnTo>
                <a:lnTo>
                  <a:pt x="121906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18" y="6350"/>
            <a:ext cx="9906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8" name="bg object 18"/>
          <p:cNvSpPr/>
          <p:nvPr/>
        </p:nvSpPr>
        <p:spPr>
          <a:xfrm>
            <a:off x="618" y="5334"/>
            <a:ext cx="9906000" cy="6853555"/>
          </a:xfrm>
          <a:custGeom>
            <a:avLst/>
            <a:gdLst/>
            <a:ahLst/>
            <a:cxnLst/>
            <a:rect l="l" t="t" r="r" b="b"/>
            <a:pathLst>
              <a:path w="12192000" h="6853555">
                <a:moveTo>
                  <a:pt x="0" y="1777"/>
                </a:moveTo>
                <a:lnTo>
                  <a:pt x="0" y="762"/>
                </a:lnTo>
                <a:lnTo>
                  <a:pt x="799" y="0"/>
                </a:lnTo>
                <a:lnTo>
                  <a:pt x="1786" y="0"/>
                </a:lnTo>
                <a:lnTo>
                  <a:pt x="12190222" y="0"/>
                </a:lnTo>
                <a:lnTo>
                  <a:pt x="12191238" y="0"/>
                </a:lnTo>
                <a:lnTo>
                  <a:pt x="12192000" y="762"/>
                </a:lnTo>
                <a:lnTo>
                  <a:pt x="12192000" y="1777"/>
                </a:lnTo>
                <a:lnTo>
                  <a:pt x="12192000" y="6851641"/>
                </a:lnTo>
                <a:lnTo>
                  <a:pt x="12192000" y="6852627"/>
                </a:lnTo>
                <a:lnTo>
                  <a:pt x="12191238" y="6853427"/>
                </a:lnTo>
                <a:lnTo>
                  <a:pt x="12190222" y="6853427"/>
                </a:lnTo>
                <a:lnTo>
                  <a:pt x="1786" y="6853427"/>
                </a:lnTo>
                <a:lnTo>
                  <a:pt x="799" y="6853427"/>
                </a:lnTo>
                <a:lnTo>
                  <a:pt x="0" y="6852627"/>
                </a:lnTo>
                <a:lnTo>
                  <a:pt x="0" y="6851641"/>
                </a:lnTo>
                <a:lnTo>
                  <a:pt x="0" y="1777"/>
                </a:lnTo>
                <a:close/>
              </a:path>
            </a:pathLst>
          </a:custGeom>
          <a:ln w="1981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007D-E079-4A59-B430-7C36D9E12AF8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79B6-6567-4A44-A2AE-05E16ADE5FA6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87E-29D7-4B69-99A5-EB96F12EBE65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34" y="6636451"/>
            <a:ext cx="163552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05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-14223" y="566061"/>
            <a:ext cx="9906000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53543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08108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9" name="그림 8" descr="실내, 컴퓨터, 테이블, 책상이(가) 표시된 사진&#10;&#10;자동 생성된 설명">
            <a:extLst>
              <a:ext uri="{FF2B5EF4-FFF2-40B4-BE49-F238E27FC236}">
                <a16:creationId xmlns:a16="http://schemas.microsoft.com/office/drawing/2014/main" id="{810C363F-9925-4D26-86BA-99D44B32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" y="1299385"/>
            <a:ext cx="9731387" cy="50952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41B0815-B0FF-443F-9CBB-14E2F408E5D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45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대차현황모니터링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대차현황모니터링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18913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84EC41-73BA-44E3-8849-28747A2452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6" y="1874397"/>
            <a:ext cx="7410926" cy="45365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FD8548-77D1-4246-AC2A-FFD709039AD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8AC28C6C-1E7D-4B6C-80CD-2305EC76B54A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3EFDA702-DD2B-4805-807F-7D6A29D0B5E2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B1D23-716A-4018-9C51-FA378B47DB3D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object 45">
            <a:extLst>
              <a:ext uri="{FF2B5EF4-FFF2-40B4-BE49-F238E27FC236}">
                <a16:creationId xmlns:a16="http://schemas.microsoft.com/office/drawing/2014/main" id="{2BC5F0F0-5F3C-4C44-966B-14B81888F358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현재 사용하고 있거나 빈대차를 확인할 수 있는 실시간 모니터링 화면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4739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575E764-C9DC-4DF6-8BFE-0765AE6E31C2}"/>
              </a:ext>
            </a:extLst>
          </p:cNvPr>
          <p:cNvCxnSpPr>
            <a:cxnSpLocks/>
            <a:stCxn id="58" idx="0"/>
            <a:endCxn id="65" idx="0"/>
          </p:cNvCxnSpPr>
          <p:nvPr/>
        </p:nvCxnSpPr>
        <p:spPr>
          <a:xfrm rot="5400000" flipH="1" flipV="1">
            <a:off x="3947744" y="2318571"/>
            <a:ext cx="17937" cy="3535428"/>
          </a:xfrm>
          <a:prstGeom prst="bentConnector3">
            <a:avLst>
              <a:gd name="adj1" fmla="val 46950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269309" y="4344016"/>
            <a:ext cx="2931143" cy="227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05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7635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비가동등록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비가동등록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156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작업장을 비동기하여 작업장 사용을 금지하고 작업장을 가동시켜 사용 가능하게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673466" y="298710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사용불가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07DEC54-3FAF-4D3E-98A7-DF3AE35D5B3F}"/>
              </a:ext>
            </a:extLst>
          </p:cNvPr>
          <p:cNvSpPr/>
          <p:nvPr/>
        </p:nvSpPr>
        <p:spPr>
          <a:xfrm>
            <a:off x="3992024" y="2969507"/>
            <a:ext cx="1011641" cy="560867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2AFA2-B2C7-4DF7-8A8F-55B620480ACF}"/>
              </a:ext>
            </a:extLst>
          </p:cNvPr>
          <p:cNvSpPr txBox="1"/>
          <p:nvPr/>
        </p:nvSpPr>
        <p:spPr>
          <a:xfrm>
            <a:off x="4079029" y="3103943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비가동 종료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7B5AAB-721B-4878-9A55-7352DEA603EC}"/>
              </a:ext>
            </a:extLst>
          </p:cNvPr>
          <p:cNvSpPr txBox="1"/>
          <p:nvPr/>
        </p:nvSpPr>
        <p:spPr>
          <a:xfrm>
            <a:off x="4766389" y="289473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D2058BEC-3A38-497D-950C-201997A51BEA}"/>
              </a:ext>
            </a:extLst>
          </p:cNvPr>
          <p:cNvSpPr/>
          <p:nvPr/>
        </p:nvSpPr>
        <p:spPr>
          <a:xfrm>
            <a:off x="1621071" y="4095253"/>
            <a:ext cx="1135854" cy="560867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19AB3A-4E21-4590-9A54-058C9573FA35}"/>
              </a:ext>
            </a:extLst>
          </p:cNvPr>
          <p:cNvSpPr txBox="1"/>
          <p:nvPr/>
        </p:nvSpPr>
        <p:spPr>
          <a:xfrm>
            <a:off x="1709917" y="4235913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비가동 등록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0E1427-6BDB-4C1C-A2F5-9F696203A31F}"/>
              </a:ext>
            </a:extLst>
          </p:cNvPr>
          <p:cNvSpPr txBox="1"/>
          <p:nvPr/>
        </p:nvSpPr>
        <p:spPr>
          <a:xfrm>
            <a:off x="1858923" y="3769539"/>
            <a:ext cx="33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49CDE6-04E8-4696-854E-8585EC1283BE}"/>
              </a:ext>
            </a:extLst>
          </p:cNvPr>
          <p:cNvSpPr/>
          <p:nvPr/>
        </p:nvSpPr>
        <p:spPr>
          <a:xfrm>
            <a:off x="5200452" y="407731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 사용가능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E813EA-3AFA-4B18-8D22-F49BB79509D7}"/>
              </a:ext>
            </a:extLst>
          </p:cNvPr>
          <p:cNvSpPr txBox="1"/>
          <p:nvPr/>
        </p:nvSpPr>
        <p:spPr>
          <a:xfrm>
            <a:off x="2607834" y="4433745"/>
            <a:ext cx="33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9740143-CD61-4C9C-A318-7C6DCE85866D}"/>
              </a:ext>
            </a:extLst>
          </p:cNvPr>
          <p:cNvCxnSpPr>
            <a:stCxn id="50" idx="0"/>
            <a:endCxn id="46" idx="0"/>
          </p:cNvCxnSpPr>
          <p:nvPr/>
        </p:nvCxnSpPr>
        <p:spPr>
          <a:xfrm rot="16200000" flipH="1" flipV="1">
            <a:off x="3805457" y="2294716"/>
            <a:ext cx="17598" cy="1367179"/>
          </a:xfrm>
          <a:prstGeom prst="bentConnector3">
            <a:avLst>
              <a:gd name="adj1" fmla="val -1299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10E7584-F60B-4A7F-A8EC-437BD5110B83}"/>
              </a:ext>
            </a:extLst>
          </p:cNvPr>
          <p:cNvSpPr txBox="1"/>
          <p:nvPr/>
        </p:nvSpPr>
        <p:spPr>
          <a:xfrm>
            <a:off x="3657600" y="2429937"/>
            <a:ext cx="33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6DF89D-B87C-4303-BC37-C679FF294AF1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72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비가동등록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비가동등록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31532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비가동을 등록한다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열의 비가동을 종료를 시킬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비가동을 종료 시킨다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 이미 종료된 경우 메시지 확인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비동기 해제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해제 메시지 확인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D747DD-7BD2-4580-9ABD-788AB63905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292" y="1858338"/>
            <a:ext cx="7440668" cy="45526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AEB2979-AAD5-48FF-BB23-74C00E00C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27205"/>
            <a:ext cx="1519973" cy="1031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BB09E7-466E-4117-808A-644766A3D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657" y="4929179"/>
            <a:ext cx="1553901" cy="1031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E168BD3-148F-479F-8DBC-14E447710F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01624" y="4929179"/>
            <a:ext cx="1553901" cy="1031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0C7BDFB-036E-42AA-8134-882BC1CDAA03}"/>
              </a:ext>
            </a:extLst>
          </p:cNvPr>
          <p:cNvSpPr/>
          <p:nvPr/>
        </p:nvSpPr>
        <p:spPr>
          <a:xfrm>
            <a:off x="2509882" y="455941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711116-5C93-4378-89C7-16C23B62F9A2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D02859C0-73AF-43FF-A193-58E8298A7B34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428F4675-5DA0-4CEE-8D50-01E30927E2EE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28F176-336E-44A1-A99A-F882CD2EEE87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45">
            <a:extLst>
              <a:ext uri="{FF2B5EF4-FFF2-40B4-BE49-F238E27FC236}">
                <a16:creationId xmlns:a16="http://schemas.microsoft.com/office/drawing/2014/main" id="{51C883A6-22FF-438A-A510-4312F65DC4DF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작업장을 비가동 시키고 해제할 수 있는 조회 화면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19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36779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비가동등록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실적조회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11873"/>
              </p:ext>
            </p:extLst>
          </p:nvPr>
        </p:nvGraphicFramePr>
        <p:xfrm>
          <a:off x="5466051" y="577865"/>
          <a:ext cx="4425726" cy="583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976377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34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7513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작업장명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모든 작업장 중 비가동 시킬 곳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작업장 코드는 작업장명을 선택 시 자동으로 맞는 코드를 보여줌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비가동상세분류명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비가동상세분류명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모든 상세분류명 중 선택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비가동상세분류코드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비가동상세분류 코드는 비가동상세분류명을 선택할 시 자동으로 맞는 코드를 보여줌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발생유형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발생유형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 파손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 화재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비가동시간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비가동시간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Ex) 1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시간 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1.0, 1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시간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분 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1.2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작업장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AE761-9ACD-4591-B98F-ABC4560092EB}"/>
              </a:ext>
            </a:extLst>
          </p:cNvPr>
          <p:cNvSpPr txBox="1"/>
          <p:nvPr/>
        </p:nvSpPr>
        <p:spPr>
          <a:xfrm>
            <a:off x="79245" y="1828800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13AFBB-6AB1-410A-8134-6B37C7086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60" y="1299385"/>
            <a:ext cx="3941226" cy="51084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429CD51-2E4B-4E86-B633-7F0637B0D9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38400" y="5444529"/>
            <a:ext cx="1312183" cy="853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819332-B38A-4E18-BB85-A08AB787A581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38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근태정보조회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근태정보조회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5608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엑셀저장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근무일자별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엑셀 저장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조회한 근태정보를 엑셀로 저장할 수 있다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12EB2A7-9E33-46CF-9287-EA7D3782FA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292" y="1874397"/>
            <a:ext cx="7440668" cy="45365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24D006-A589-447B-8AE2-37F179D6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57" y="3576974"/>
            <a:ext cx="1889149" cy="1970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15A7722F-58D0-4A01-BBD6-A7C121133947}"/>
              </a:ext>
            </a:extLst>
          </p:cNvPr>
          <p:cNvSpPr/>
          <p:nvPr/>
        </p:nvSpPr>
        <p:spPr>
          <a:xfrm>
            <a:off x="2392907" y="261543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4B6C003-CC7E-404B-B2F9-CC4A1C1DA6D3}"/>
              </a:ext>
            </a:extLst>
          </p:cNvPr>
          <p:cNvPicPr/>
          <p:nvPr/>
        </p:nvPicPr>
        <p:blipFill rotWithShape="1">
          <a:blip r:embed="rId5"/>
          <a:srcRect t="3708" r="50000" b="60325"/>
          <a:stretch/>
        </p:blipFill>
        <p:spPr bwMode="auto">
          <a:xfrm>
            <a:off x="3632592" y="3726718"/>
            <a:ext cx="3820234" cy="197057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B43C5B5E-A329-4AFD-BF59-27FBDFD59CDE}"/>
              </a:ext>
            </a:extLst>
          </p:cNvPr>
          <p:cNvSpPr/>
          <p:nvPr/>
        </p:nvSpPr>
        <p:spPr>
          <a:xfrm>
            <a:off x="2711967" y="362989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A6D158-8C83-4CFD-A249-C2AE509E6A6C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0DF137C0-DAC3-45F0-9CCF-7E237473BD02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DC87982-6FFB-404B-96D7-285F1E7ADDFF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039E1-D33B-4437-BD15-B1CA61BC1BD9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57BC8E83-7BC4-4B32-B111-3DB65F5FF921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근무자의 모든 근태 정보를 확인하고 조회하는 화면</a:t>
            </a:r>
            <a:endParaRPr lang="ko-KR" altLang="en-US"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20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근태현황분석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근태현황분석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04861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근무일자별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CBE4FA5-8A8C-460B-B64C-46E6BC406E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274" y="1858338"/>
            <a:ext cx="7426686" cy="45495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625FF59-F8C6-4000-BD2D-8DD8CEAAA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88" y="2353441"/>
            <a:ext cx="1889149" cy="1970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AD1724D6-45BC-4AB3-836B-C94EE8D306DC}"/>
              </a:ext>
            </a:extLst>
          </p:cNvPr>
          <p:cNvSpPr/>
          <p:nvPr/>
        </p:nvSpPr>
        <p:spPr>
          <a:xfrm>
            <a:off x="2485414" y="221289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ECA6CF7-A7FC-4C0B-BAFD-7C908D6023EE}"/>
              </a:ext>
            </a:extLst>
          </p:cNvPr>
          <p:cNvSpPr/>
          <p:nvPr/>
        </p:nvSpPr>
        <p:spPr>
          <a:xfrm>
            <a:off x="5906662" y="235344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B0F9E-CA85-4D1B-869F-7E6886871D92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5B4501EE-3577-4139-BA14-5937446B5B9A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ECCC9BEB-2F97-4B6E-98E9-4351EBB5725D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542E8-1237-4042-9E3C-2A720B34C102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135019E4-41B6-4CA5-93B1-F86146D37CEC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근무자의 근태를 상세하게 확인하고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49300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06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-14223" y="566061"/>
            <a:ext cx="9906000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53543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08108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 descr="컴퓨터, 실내, 하얀색, 노트북이(가) 표시된 사진&#10;&#10;자동 생성된 설명">
            <a:extLst>
              <a:ext uri="{FF2B5EF4-FFF2-40B4-BE49-F238E27FC236}">
                <a16:creationId xmlns:a16="http://schemas.microsoft.com/office/drawing/2014/main" id="{E3393BC9-32C5-4FD5-85A6-2004FA3D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" y="1255552"/>
            <a:ext cx="9731520" cy="52108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277E6F-2D82-494A-A676-2705E3770BE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1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2068065-9C87-4D48-BEF5-7EEDAF9FB674}"/>
              </a:ext>
            </a:extLst>
          </p:cNvPr>
          <p:cNvCxnSpPr>
            <a:cxnSpLocks/>
            <a:endCxn id="73" idx="2"/>
          </p:cNvCxnSpPr>
          <p:nvPr/>
        </p:nvCxnSpPr>
        <p:spPr>
          <a:xfrm rot="5400000" flipH="1" flipV="1">
            <a:off x="3512068" y="3170465"/>
            <a:ext cx="2174854" cy="330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48F6723-A006-4C6C-8A1F-20FB7A87EB0F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288740" y="1981609"/>
            <a:ext cx="382452" cy="24415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3E745EA-56D6-4537-A3EF-E12F1B46B811}"/>
              </a:ext>
            </a:extLst>
          </p:cNvPr>
          <p:cNvCxnSpPr>
            <a:endCxn id="71" idx="1"/>
          </p:cNvCxnSpPr>
          <p:nvPr/>
        </p:nvCxnSpPr>
        <p:spPr>
          <a:xfrm rot="5400000">
            <a:off x="2108016" y="4905985"/>
            <a:ext cx="1510096" cy="552141"/>
          </a:xfrm>
          <a:prstGeom prst="bentConnector4">
            <a:avLst>
              <a:gd name="adj1" fmla="val 41169"/>
              <a:gd name="adj2" fmla="val 141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E931A982-2A8F-4F80-BDF4-B05126E585B1}"/>
              </a:ext>
            </a:extLst>
          </p:cNvPr>
          <p:cNvCxnSpPr>
            <a:stCxn id="71" idx="3"/>
          </p:cNvCxnSpPr>
          <p:nvPr/>
        </p:nvCxnSpPr>
        <p:spPr>
          <a:xfrm flipV="1">
            <a:off x="3634940" y="4423161"/>
            <a:ext cx="799283" cy="15139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8997FD7-47EC-4507-8025-41B1FCAB29D5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906410" y="1941072"/>
            <a:ext cx="1232724" cy="24859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EE8D3D2-F4D4-493D-AF50-DEEF88B04F36}"/>
              </a:ext>
            </a:extLst>
          </p:cNvPr>
          <p:cNvCxnSpPr>
            <a:stCxn id="65" idx="1"/>
          </p:cNvCxnSpPr>
          <p:nvPr/>
        </p:nvCxnSpPr>
        <p:spPr>
          <a:xfrm>
            <a:off x="771887" y="4427007"/>
            <a:ext cx="6019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06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7635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품질측정값등록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품질측정값등록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156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작업장을 비동기하여 작업장 사용을 금지하고 작업장을 가동시켜 사용 가능하게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49CDE6-04E8-4696-854E-8585EC1283BE}"/>
              </a:ext>
            </a:extLst>
          </p:cNvPr>
          <p:cNvSpPr/>
          <p:nvPr/>
        </p:nvSpPr>
        <p:spPr>
          <a:xfrm>
            <a:off x="771887" y="4160307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91D93-F9F4-46DC-9B3B-0B17F49E97B5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8AEC94-6B62-4D13-9FB3-14E90F67AD29}"/>
              </a:ext>
            </a:extLst>
          </p:cNvPr>
          <p:cNvSpPr/>
          <p:nvPr/>
        </p:nvSpPr>
        <p:spPr>
          <a:xfrm>
            <a:off x="1978265" y="4160307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0FFDEA-F146-4AA8-8A68-5194E6611F4B}"/>
              </a:ext>
            </a:extLst>
          </p:cNvPr>
          <p:cNvSpPr/>
          <p:nvPr/>
        </p:nvSpPr>
        <p:spPr>
          <a:xfrm>
            <a:off x="3265766" y="4160307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44D854-A13F-417C-ACCC-B310FA8AB916}"/>
              </a:ext>
            </a:extLst>
          </p:cNvPr>
          <p:cNvSpPr/>
          <p:nvPr/>
        </p:nvSpPr>
        <p:spPr>
          <a:xfrm>
            <a:off x="4528734" y="416949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54EE2-CA2C-4CCA-9679-9710D121AD29}"/>
              </a:ext>
            </a:extLst>
          </p:cNvPr>
          <p:cNvSpPr/>
          <p:nvPr/>
        </p:nvSpPr>
        <p:spPr>
          <a:xfrm>
            <a:off x="5735112" y="419235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2BCC641-D7F7-4DD8-A67B-9DF00C0BF3C9}"/>
              </a:ext>
            </a:extLst>
          </p:cNvPr>
          <p:cNvSpPr/>
          <p:nvPr/>
        </p:nvSpPr>
        <p:spPr>
          <a:xfrm>
            <a:off x="858463" y="1674372"/>
            <a:ext cx="1047947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87FA3BA-F46A-407B-AE58-825038AC19C6}"/>
              </a:ext>
            </a:extLst>
          </p:cNvPr>
          <p:cNvSpPr/>
          <p:nvPr/>
        </p:nvSpPr>
        <p:spPr>
          <a:xfrm>
            <a:off x="2045031" y="167052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A902B0-EE73-430B-9BB1-49DBC98E8192}"/>
              </a:ext>
            </a:extLst>
          </p:cNvPr>
          <p:cNvSpPr/>
          <p:nvPr/>
        </p:nvSpPr>
        <p:spPr>
          <a:xfrm>
            <a:off x="2586993" y="5670403"/>
            <a:ext cx="1047947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4357-4B03-4696-B352-F70912C7132B}"/>
              </a:ext>
            </a:extLst>
          </p:cNvPr>
          <p:cNvSpPr/>
          <p:nvPr/>
        </p:nvSpPr>
        <p:spPr>
          <a:xfrm>
            <a:off x="3785930" y="568196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3F1FEB-0204-4185-A45D-7C9772A4F2DF}"/>
              </a:ext>
            </a:extLst>
          </p:cNvPr>
          <p:cNvSpPr/>
          <p:nvPr/>
        </p:nvSpPr>
        <p:spPr>
          <a:xfrm>
            <a:off x="4240793" y="1714909"/>
            <a:ext cx="1047947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BF6818-101E-4EC4-95ED-42FE3C000C7A}"/>
              </a:ext>
            </a:extLst>
          </p:cNvPr>
          <p:cNvSpPr/>
          <p:nvPr/>
        </p:nvSpPr>
        <p:spPr>
          <a:xfrm>
            <a:off x="5375635" y="1722152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EC2D52-0F46-4888-B717-BBE484663476}"/>
              </a:ext>
            </a:extLst>
          </p:cNvPr>
          <p:cNvCxnSpPr>
            <a:endCxn id="67" idx="2"/>
          </p:cNvCxnSpPr>
          <p:nvPr/>
        </p:nvCxnSpPr>
        <p:spPr>
          <a:xfrm rot="16200000" flipV="1">
            <a:off x="534807" y="3055403"/>
            <a:ext cx="2219235" cy="5239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2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6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품질측정값등록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품질측정값등록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25434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측정값을 추가한다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품질 측정값을 삭제한다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작업지시의 품질의 측정값을 추가한다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측정 목록을 삭제한다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C9A6296-9925-4A07-9898-496C2622C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6" y="1858338"/>
            <a:ext cx="7410926" cy="45486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A48261-0E1E-4EF2-A949-D7238A294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581669"/>
            <a:ext cx="1670886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930CB9-B516-424B-8AFE-B38A37EC2E87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474BD917-6945-4630-A961-40B2135D32E4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FBE0D549-5294-426F-8943-07C6CF272BE7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BE08F-3C88-4198-90D8-E5E2AB3EB1C5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object 45">
            <a:extLst>
              <a:ext uri="{FF2B5EF4-FFF2-40B4-BE49-F238E27FC236}">
                <a16:creationId xmlns:a16="http://schemas.microsoft.com/office/drawing/2014/main" id="{D385B8F8-1E0E-400E-9363-E0E31BEAED68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측정하고 삭제할 수 있는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20312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06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36779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품질측정값등록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품질측정값등록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01375"/>
              </p:ext>
            </p:extLst>
          </p:nvPr>
        </p:nvGraphicFramePr>
        <p:xfrm>
          <a:off x="5466051" y="577864"/>
          <a:ext cx="4425726" cy="582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976377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53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10479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공정코드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항목코드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측정값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측정한 값을 입력한다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작업지시번호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작업지시번호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AE761-9ACD-4591-B98F-ABC4560092EB}"/>
              </a:ext>
            </a:extLst>
          </p:cNvPr>
          <p:cNvSpPr txBox="1"/>
          <p:nvPr/>
        </p:nvSpPr>
        <p:spPr>
          <a:xfrm>
            <a:off x="79245" y="1828800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9EA1C-BB9A-4A0D-A22B-54AA352A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98" y="1306024"/>
            <a:ext cx="3951788" cy="5113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3CBB65-C55A-4DA2-8C97-FFF30AA4E552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9" y="703368"/>
            <a:ext cx="106680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실적조회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7445827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7383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열의 생산수량을 수정할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C1554F7-98FF-495F-8B1D-3BA40A7AB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367" y="1858338"/>
            <a:ext cx="7419593" cy="453619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6BC4724-5C7E-4CC1-A060-4171E7CB9B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9580" y="3962400"/>
            <a:ext cx="2042160" cy="2130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44E63A-73CB-4811-96BE-F5F1EE115D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43400" y="3966845"/>
            <a:ext cx="2038350" cy="21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767A67F-701A-4AD0-9CC9-BAA6AAFBA9D9}"/>
              </a:ext>
            </a:extLst>
          </p:cNvPr>
          <p:cNvSpPr/>
          <p:nvPr/>
        </p:nvSpPr>
        <p:spPr>
          <a:xfrm>
            <a:off x="3068465" y="40386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027DC5-28CA-4BD1-9E10-ACE189992952}"/>
              </a:ext>
            </a:extLst>
          </p:cNvPr>
          <p:cNvSpPr/>
          <p:nvPr/>
        </p:nvSpPr>
        <p:spPr>
          <a:xfrm>
            <a:off x="5503603" y="40386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886D37-5A9C-49D8-9302-67B55F402618}"/>
              </a:ext>
            </a:extLst>
          </p:cNvPr>
          <p:cNvSpPr/>
          <p:nvPr/>
        </p:nvSpPr>
        <p:spPr>
          <a:xfrm>
            <a:off x="2507575" y="259160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F6C63-9C3B-448B-8B68-12C22B0B2B7E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BBBD1D11-C566-48F0-A0FC-385B86F3277F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EDBB6BF5-84FD-4BB4-98DF-AB400D98021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1D8DC3-B133-4CE1-AB6F-399F09046295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CC52C548-C2FC-4BD9-86EE-A82C6828637C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작업지시를 확인하고 작업지시의 생산수량을 변경할 수 있고 조회하는 화면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06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7635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공정조건등록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공정조건등록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156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작업장을 비동기하여 작업장 사용을 금지하고 작업장을 가동시켜 사용 가능하게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D91D93-F9F4-46DC-9B3B-0B17F49E97B5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B83561E-7BFB-4D86-8ECE-B667C4082D00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3512068" y="3170465"/>
            <a:ext cx="2174854" cy="330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C4ECB4C-FF33-44F3-A699-E64B8723174E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288740" y="1981609"/>
            <a:ext cx="382452" cy="24415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05F033A-CE65-4832-B166-66DD68CE59D7}"/>
              </a:ext>
            </a:extLst>
          </p:cNvPr>
          <p:cNvCxnSpPr>
            <a:endCxn id="43" idx="1"/>
          </p:cNvCxnSpPr>
          <p:nvPr/>
        </p:nvCxnSpPr>
        <p:spPr>
          <a:xfrm rot="5400000">
            <a:off x="2108016" y="4905985"/>
            <a:ext cx="1510096" cy="552141"/>
          </a:xfrm>
          <a:prstGeom prst="bentConnector4">
            <a:avLst>
              <a:gd name="adj1" fmla="val 41169"/>
              <a:gd name="adj2" fmla="val 141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4107925-F122-456F-9AE2-1244FB3F6774}"/>
              </a:ext>
            </a:extLst>
          </p:cNvPr>
          <p:cNvCxnSpPr>
            <a:stCxn id="43" idx="3"/>
          </p:cNvCxnSpPr>
          <p:nvPr/>
        </p:nvCxnSpPr>
        <p:spPr>
          <a:xfrm flipV="1">
            <a:off x="3634940" y="4423161"/>
            <a:ext cx="799283" cy="15139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E8ECFDE-6442-4BFC-8EC1-5F7BA5734FC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06410" y="1941072"/>
            <a:ext cx="1232724" cy="24859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196371-E794-4860-9D77-261C520F0AB1}"/>
              </a:ext>
            </a:extLst>
          </p:cNvPr>
          <p:cNvCxnSpPr>
            <a:stCxn id="36" idx="1"/>
          </p:cNvCxnSpPr>
          <p:nvPr/>
        </p:nvCxnSpPr>
        <p:spPr>
          <a:xfrm>
            <a:off x="771887" y="4427007"/>
            <a:ext cx="6019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3063E0-559F-4041-A08E-3ED21CA27A9F}"/>
              </a:ext>
            </a:extLst>
          </p:cNvPr>
          <p:cNvSpPr/>
          <p:nvPr/>
        </p:nvSpPr>
        <p:spPr>
          <a:xfrm>
            <a:off x="771887" y="4160307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B1A381-37C8-4AA7-A590-B4CF7F472193}"/>
              </a:ext>
            </a:extLst>
          </p:cNvPr>
          <p:cNvSpPr/>
          <p:nvPr/>
        </p:nvSpPr>
        <p:spPr>
          <a:xfrm>
            <a:off x="1978265" y="4160307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54B8A8-1C29-4215-B3E6-CDDAC556F494}"/>
              </a:ext>
            </a:extLst>
          </p:cNvPr>
          <p:cNvSpPr/>
          <p:nvPr/>
        </p:nvSpPr>
        <p:spPr>
          <a:xfrm>
            <a:off x="3265766" y="4160307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D831C0-4F99-4BAC-AF1C-51C7C265B82E}"/>
              </a:ext>
            </a:extLst>
          </p:cNvPr>
          <p:cNvSpPr/>
          <p:nvPr/>
        </p:nvSpPr>
        <p:spPr>
          <a:xfrm>
            <a:off x="4528734" y="416949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4DD2B8-A773-411B-9D5D-9D3B6479E044}"/>
              </a:ext>
            </a:extLst>
          </p:cNvPr>
          <p:cNvSpPr/>
          <p:nvPr/>
        </p:nvSpPr>
        <p:spPr>
          <a:xfrm>
            <a:off x="5735112" y="4192356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B6D848-9B09-4DDC-8C7B-E33B78AF2CE5}"/>
              </a:ext>
            </a:extLst>
          </p:cNvPr>
          <p:cNvSpPr/>
          <p:nvPr/>
        </p:nvSpPr>
        <p:spPr>
          <a:xfrm>
            <a:off x="858463" y="1674372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E9E77A-1107-4B81-809D-453043C3B2BF}"/>
              </a:ext>
            </a:extLst>
          </p:cNvPr>
          <p:cNvSpPr/>
          <p:nvPr/>
        </p:nvSpPr>
        <p:spPr>
          <a:xfrm>
            <a:off x="2045031" y="1670526"/>
            <a:ext cx="1047947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16669A-100B-4E08-96A6-18B00C6EC951}"/>
              </a:ext>
            </a:extLst>
          </p:cNvPr>
          <p:cNvSpPr/>
          <p:nvPr/>
        </p:nvSpPr>
        <p:spPr>
          <a:xfrm>
            <a:off x="2586993" y="5670403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D86AC9-C4D8-4D54-8677-4E85E57E029C}"/>
              </a:ext>
            </a:extLst>
          </p:cNvPr>
          <p:cNvSpPr/>
          <p:nvPr/>
        </p:nvSpPr>
        <p:spPr>
          <a:xfrm>
            <a:off x="3785930" y="5681966"/>
            <a:ext cx="1047947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4E5202-1ECF-458C-8AD4-B0BC6469DD78}"/>
              </a:ext>
            </a:extLst>
          </p:cNvPr>
          <p:cNvSpPr/>
          <p:nvPr/>
        </p:nvSpPr>
        <p:spPr>
          <a:xfrm>
            <a:off x="4240793" y="1714909"/>
            <a:ext cx="104794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D60A25-5ACC-498E-B3F8-83687DB7D78D}"/>
              </a:ext>
            </a:extLst>
          </p:cNvPr>
          <p:cNvSpPr/>
          <p:nvPr/>
        </p:nvSpPr>
        <p:spPr>
          <a:xfrm>
            <a:off x="5375635" y="1722152"/>
            <a:ext cx="1047947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공정측정값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9336951-58A1-46F6-AC70-5B039B59388E}"/>
              </a:ext>
            </a:extLst>
          </p:cNvPr>
          <p:cNvCxnSpPr>
            <a:endCxn id="41" idx="2"/>
          </p:cNvCxnSpPr>
          <p:nvPr/>
        </p:nvCxnSpPr>
        <p:spPr>
          <a:xfrm rot="16200000" flipV="1">
            <a:off x="534807" y="3055403"/>
            <a:ext cx="2219235" cy="5239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9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6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공정조건등록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공정조건등록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25434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측정값을 추가한다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공정 측정값을 삭제한다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작업지시의 공정조건의 측정값을 추가한다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측정 목록을 삭제한다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E38279-6C0C-492E-BEC1-D9C2E483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858338"/>
            <a:ext cx="7396230" cy="46018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516CBC-38AB-46A8-9D11-27A975C44C8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C604555B-29B4-43C3-AF5B-0EF0BA749E2D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D880987D-F4C9-42D9-8F21-411E28E6571F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54FE78-1D1F-44E0-A40D-470132CD4212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8" name="object 45">
            <a:extLst>
              <a:ext uri="{FF2B5EF4-FFF2-40B4-BE49-F238E27FC236}">
                <a16:creationId xmlns:a16="http://schemas.microsoft.com/office/drawing/2014/main" id="{5CD47188-BACE-45B7-9E08-271A714EB000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공정조건의 측정값을 추가하고 삭제할 수 있는 조회 화면</a:t>
            </a:r>
            <a:endParaRPr sz="813" dirty="0"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89518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06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36779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공정조건등록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공정조건등록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21137"/>
              </p:ext>
            </p:extLst>
          </p:nvPr>
        </p:nvGraphicFramePr>
        <p:xfrm>
          <a:off x="5466051" y="577864"/>
          <a:ext cx="4425726" cy="582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976377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53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10479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작업장코드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조건항목코드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조건항목코드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측정값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측정한 값을 입력한다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10797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작업지시번호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등록할 작업지시번호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AE761-9ACD-4591-B98F-ABC4560092EB}"/>
              </a:ext>
            </a:extLst>
          </p:cNvPr>
          <p:cNvSpPr txBox="1"/>
          <p:nvPr/>
        </p:nvSpPr>
        <p:spPr>
          <a:xfrm>
            <a:off x="79245" y="1828800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768AC2-7604-4E15-BBCE-5252BE04C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2" y="1281236"/>
            <a:ext cx="3946894" cy="5129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C9AC45-C3D6-4410-A41F-F23853B841F0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24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6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품질측정값조회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품질측정값조회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26662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BB40BE-5F19-4CAB-A7AF-08EB38C7FD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848" y="1858337"/>
            <a:ext cx="7362674" cy="46018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2854D5-CE02-40A7-92C7-E570267B67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01125" y="3810000"/>
            <a:ext cx="2038350" cy="21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29AA09-2C43-4F02-91AA-3A266750F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3809770"/>
            <a:ext cx="2038350" cy="2126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82E0DA77-EBAD-4603-938E-2DE71092210C}"/>
              </a:ext>
            </a:extLst>
          </p:cNvPr>
          <p:cNvSpPr/>
          <p:nvPr/>
        </p:nvSpPr>
        <p:spPr>
          <a:xfrm>
            <a:off x="3169908" y="3886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B04C49-DBDE-4114-8DAE-AFFB7F73BD30}"/>
              </a:ext>
            </a:extLst>
          </p:cNvPr>
          <p:cNvSpPr/>
          <p:nvPr/>
        </p:nvSpPr>
        <p:spPr>
          <a:xfrm>
            <a:off x="5605046" y="3886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39BAFB-04A9-4DEF-ABDC-E8B44485B6C8}"/>
              </a:ext>
            </a:extLst>
          </p:cNvPr>
          <p:cNvSpPr/>
          <p:nvPr/>
        </p:nvSpPr>
        <p:spPr>
          <a:xfrm>
            <a:off x="2743200" y="261621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779A2B-ECF3-4A2D-9A9C-96FA5EC2355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65920402-EF16-4E18-BA88-AFB04CCE9A37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8968ABD8-9092-4E16-9DE7-54C7BC9D5769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71436-2AE5-40A7-9BAA-35E5E7AEB3A2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E367F77-5985-4A2C-953D-30D0192501DA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품질측정값을 조회하고 상세내역을 확인할 수 있는 조회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47449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86FD64-97DD-41E4-8920-FC01B4250209}"/>
              </a:ext>
            </a:extLst>
          </p:cNvPr>
          <p:cNvGrpSpPr/>
          <p:nvPr/>
        </p:nvGrpSpPr>
        <p:grpSpPr>
          <a:xfrm>
            <a:off x="79292" y="1858338"/>
            <a:ext cx="7396230" cy="4601856"/>
            <a:chOff x="79292" y="1308897"/>
            <a:chExt cx="7396230" cy="515129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37E0C64-E3D9-40CF-9EF1-F574CFC48D2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9292" y="1308897"/>
              <a:ext cx="7396230" cy="515129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936AF1F-0FED-4A18-91DC-1D8071D0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678" y="6262408"/>
              <a:ext cx="1077599" cy="142221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6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공정조건조회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26662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D793455-3FF2-4B96-BA68-0B4B9CB1934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01125" y="3810230"/>
            <a:ext cx="2038350" cy="21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0075A41-9CED-4A51-811E-645062F4E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810000"/>
            <a:ext cx="2038350" cy="2126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AAF9E6A-C4A1-4F6C-B613-B4CA262B1E6B}"/>
              </a:ext>
            </a:extLst>
          </p:cNvPr>
          <p:cNvSpPr/>
          <p:nvPr/>
        </p:nvSpPr>
        <p:spPr>
          <a:xfrm>
            <a:off x="3169908" y="388643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443171-2FB3-48A9-B711-D715F934E7B4}"/>
              </a:ext>
            </a:extLst>
          </p:cNvPr>
          <p:cNvSpPr/>
          <p:nvPr/>
        </p:nvSpPr>
        <p:spPr>
          <a:xfrm>
            <a:off x="5605046" y="388643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A772FFA-521A-4F1E-A590-1D1754268A4B}"/>
              </a:ext>
            </a:extLst>
          </p:cNvPr>
          <p:cNvSpPr/>
          <p:nvPr/>
        </p:nvSpPr>
        <p:spPr>
          <a:xfrm>
            <a:off x="2590800" y="267969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3A8E66-642B-44F1-85F9-DD73C4332173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ECEA5036-5197-4F77-9D58-97146FB0D77A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B4478975-BD9F-4754-B986-165F733472C1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19F0EC-5FBE-4037-856D-79B5F07F363B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9F4C2E6D-B2BD-4B8B-B045-BD1C68C1BF00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공정조건의 측정값을 확인하고 상세내역을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894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6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품질관리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원재료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LOT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관리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원재료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LOT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관리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283060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생산년도별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1C6F708-86B8-4AC8-B122-28AEFDD67B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6" y="1858337"/>
            <a:ext cx="7410926" cy="4601857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FB980D15-1470-4432-A740-5B6953507298}"/>
              </a:ext>
            </a:extLst>
          </p:cNvPr>
          <p:cNvSpPr/>
          <p:nvPr/>
        </p:nvSpPr>
        <p:spPr>
          <a:xfrm>
            <a:off x="2057400" y="2624936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CFC5A-EA87-4FC3-B520-974EA92F672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F74A7640-C6F3-4BE1-8797-F89D377AFBC3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0BF0C24A-254E-4DA1-B550-C368A79007A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F018F-6B07-4BB1-A795-55BD549DC30F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8" name="object 45">
            <a:extLst>
              <a:ext uri="{FF2B5EF4-FFF2-40B4-BE49-F238E27FC236}">
                <a16:creationId xmlns:a16="http://schemas.microsoft.com/office/drawing/2014/main" id="{4EB6326C-76B7-403F-8CCC-85BBA40A716E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년도별로의 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LOT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확인하고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292642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웹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불량문의 등록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불량이미지등록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불량문의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불량문의등록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371810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불량명으로 불량코드를 가지고 온다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원하는 파일을 올릴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1CE958-6A49-4559-93FA-2FB802A04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4"/>
          <a:stretch/>
        </p:blipFill>
        <p:spPr>
          <a:xfrm>
            <a:off x="64596" y="1812900"/>
            <a:ext cx="7410926" cy="4647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B892BF-B68A-4C0F-A073-25C691BCC505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CA9A9EC0-64B2-4F07-ACC8-D4E0D686114D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62F004E7-E83A-4EF8-8F34-8A2CD9A453F6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1859D-AA51-410A-851E-C95886EEBE55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45">
            <a:extLst>
              <a:ext uri="{FF2B5EF4-FFF2-40B4-BE49-F238E27FC236}">
                <a16:creationId xmlns:a16="http://schemas.microsoft.com/office/drawing/2014/main" id="{8C16BBB1-25FC-44A4-A5AB-5E843E4A15D3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불량이미지를 입력하고 문의하는 웹 화면</a:t>
            </a:r>
            <a:endParaRPr sz="813" dirty="0"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2623071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웹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94134"/>
            <a:chOff x="0" y="867918"/>
            <a:chExt cx="12192000" cy="6057951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6045817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불량문의 조회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불량이미지등록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불량문의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불량문의조회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21792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사진 업로드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파일을 다운로드 받을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내용을 삭제한다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56FC7C-5D22-44E6-82B8-C19649DB5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3"/>
          <a:stretch/>
        </p:blipFill>
        <p:spPr>
          <a:xfrm>
            <a:off x="64596" y="1858338"/>
            <a:ext cx="7410926" cy="46018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93F9DC-F524-4EA2-842D-C9D104737E50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CB296C64-C370-4F74-8119-D2396303F676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F848B53C-41E0-433C-98BF-515B3BEAF3BB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44B3D-16F8-4DF1-A4DF-C08B6EE54FB4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45">
            <a:extLst>
              <a:ext uri="{FF2B5EF4-FFF2-40B4-BE49-F238E27FC236}">
                <a16:creationId xmlns:a16="http://schemas.microsoft.com/office/drawing/2014/main" id="{DCEDF103-1C04-4752-BFA1-FA3B3ABE01A9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등록한 불량이미지 내역을 확인할 수 있는 웹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17260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5443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실적조회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실적조회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08261"/>
              </p:ext>
            </p:extLst>
          </p:nvPr>
        </p:nvGraphicFramePr>
        <p:xfrm>
          <a:off x="5466051" y="577866"/>
          <a:ext cx="4425726" cy="583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7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738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작업지시일자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작업지시일자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작업지시상태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작업지시상태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작업지시번호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작업지시번호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작업장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공정명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투입수량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투입수량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산출수량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수정할 정보의 산출수량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*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생산수량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원하는 생산수량으로 수량설정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숫자가 아닌 경우 메시지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AE761-9ACD-4591-B98F-ABC4560092EB}"/>
              </a:ext>
            </a:extLst>
          </p:cNvPr>
          <p:cNvSpPr txBox="1"/>
          <p:nvPr/>
        </p:nvSpPr>
        <p:spPr>
          <a:xfrm>
            <a:off x="79245" y="1828800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566BC6-5AC5-4F9C-8092-4537FF1D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16" y="1324519"/>
            <a:ext cx="3770205" cy="5083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0E045E-3EFC-4C4C-9122-248FA77F4187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4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978155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05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7635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포장팔렛트마감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포장팔렛트마감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959150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포장작업에서 팔렛트를 생성하는 것을 확인할 수 있고 등급상세명을 수정할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하지만 팔렛트가 마감일 경우 불가능하다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또한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마감시킬 때 속한 팔렛트 마감여부가 하나라도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 있을 경우 작업지시를 마감시킬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53340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54003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팔렛트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1475401" y="2947368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포장 작업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07DEC54-3FAF-4D3E-98A7-DF3AE35D5B3F}"/>
              </a:ext>
            </a:extLst>
          </p:cNvPr>
          <p:cNvSpPr/>
          <p:nvPr/>
        </p:nvSpPr>
        <p:spPr>
          <a:xfrm>
            <a:off x="3866150" y="3191124"/>
            <a:ext cx="1011641" cy="560867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2AFA2-B2C7-4DF7-8A8F-55B620480ACF}"/>
              </a:ext>
            </a:extLst>
          </p:cNvPr>
          <p:cNvSpPr txBox="1"/>
          <p:nvPr/>
        </p:nvSpPr>
        <p:spPr>
          <a:xfrm>
            <a:off x="3979476" y="334075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팔렛트 마감</a:t>
            </a:r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F64186E0-98DF-441F-8725-FA5908C837BE}"/>
              </a:ext>
            </a:extLst>
          </p:cNvPr>
          <p:cNvSpPr/>
          <p:nvPr/>
        </p:nvSpPr>
        <p:spPr>
          <a:xfrm>
            <a:off x="5994258" y="3191124"/>
            <a:ext cx="1135854" cy="560867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FFCB2F-CBCB-4C74-8873-C5CF3E026256}"/>
              </a:ext>
            </a:extLst>
          </p:cNvPr>
          <p:cNvSpPr txBox="1"/>
          <p:nvPr/>
        </p:nvSpPr>
        <p:spPr>
          <a:xfrm>
            <a:off x="6039034" y="336090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작업지시 마감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7B5AAB-721B-4878-9A55-7352DEA603EC}"/>
              </a:ext>
            </a:extLst>
          </p:cNvPr>
          <p:cNvSpPr txBox="1"/>
          <p:nvPr/>
        </p:nvSpPr>
        <p:spPr>
          <a:xfrm>
            <a:off x="4592652" y="3120224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76C64C-D6AB-4431-BE4A-56A2329CDC8F}"/>
              </a:ext>
            </a:extLst>
          </p:cNvPr>
          <p:cNvSpPr txBox="1"/>
          <p:nvPr/>
        </p:nvSpPr>
        <p:spPr>
          <a:xfrm>
            <a:off x="6844877" y="3120065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D2058BEC-3A38-497D-950C-201997A51BEA}"/>
              </a:ext>
            </a:extLst>
          </p:cNvPr>
          <p:cNvSpPr/>
          <p:nvPr/>
        </p:nvSpPr>
        <p:spPr>
          <a:xfrm>
            <a:off x="2568931" y="3191124"/>
            <a:ext cx="1135854" cy="560867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19AB3A-4E21-4590-9A54-058C9573FA35}"/>
              </a:ext>
            </a:extLst>
          </p:cNvPr>
          <p:cNvSpPr txBox="1"/>
          <p:nvPr/>
        </p:nvSpPr>
        <p:spPr>
          <a:xfrm>
            <a:off x="2649821" y="334075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등급상세 수정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0E1427-6BDB-4C1C-A2F5-9F696203A31F}"/>
              </a:ext>
            </a:extLst>
          </p:cNvPr>
          <p:cNvSpPr txBox="1"/>
          <p:nvPr/>
        </p:nvSpPr>
        <p:spPr>
          <a:xfrm>
            <a:off x="2907427" y="2892758"/>
            <a:ext cx="49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Y/N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49CDE6-04E8-4696-854E-8585EC1283BE}"/>
              </a:ext>
            </a:extLst>
          </p:cNvPr>
          <p:cNvSpPr/>
          <p:nvPr/>
        </p:nvSpPr>
        <p:spPr>
          <a:xfrm>
            <a:off x="4990192" y="3227559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팔렛트 마감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1799F2-C413-4FC0-9968-8A3E2369B7FE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6562185" y="3751991"/>
            <a:ext cx="9491" cy="45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120716" y="4205538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마감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E827DF-1037-4071-8CA6-A68D0D4412B6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0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9253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포장팔렛트마감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포장팔렛트마감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44470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열의 생산수량을 수정할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체크로 선택한 행의 작업지시를 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 작업지시에 속한 팔렛트가 하나라도 마감이 안될 경우 마감할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팔렛트 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원하는 행을 선택하여 팔렛트를 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등급상세명을 자신이 쓰고 싶은 내용을 작성 후 클릭하면 내용이 수정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813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등급상세 수정 </a:t>
            </a:r>
            <a:r>
              <a:rPr lang="en-US" altLang="ko-KR" sz="813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: </a:t>
            </a:r>
            <a:r>
              <a:rPr lang="ko-KR" altLang="en-US" sz="813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원하는 글로 수정할 수 있다</a:t>
            </a:r>
            <a:r>
              <a:rPr lang="en-US" altLang="ko-KR" sz="813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</a:t>
            </a:r>
            <a:r>
              <a:rPr lang="ko-KR" altLang="en-US" sz="813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단 팔레트 마감된 경우 수정 불가능</a:t>
            </a:r>
            <a:r>
              <a:rPr lang="en-US" altLang="ko-KR" sz="813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66FA84-FF9A-4B13-AA99-558F5E422B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486" y="1858338"/>
            <a:ext cx="7401123" cy="454336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390E0CE-B29D-4ACB-896A-FD2DC7F8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84" y="3962400"/>
            <a:ext cx="2118137" cy="17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6E8133B-14AF-402D-B508-9F9B90B9F48A}"/>
              </a:ext>
            </a:extLst>
          </p:cNvPr>
          <p:cNvSpPr/>
          <p:nvPr/>
        </p:nvSpPr>
        <p:spPr>
          <a:xfrm>
            <a:off x="3124200" y="4267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BA330-F822-4FCC-986B-2224699ABE21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C4F8AACE-EF6E-4986-8EDA-13B45FEC0489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C4217E7F-DB1B-4931-9ABB-3F743A96D17A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4A635-476F-484A-831E-795001DD8209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45">
            <a:extLst>
              <a:ext uri="{FF2B5EF4-FFF2-40B4-BE49-F238E27FC236}">
                <a16:creationId xmlns:a16="http://schemas.microsoft.com/office/drawing/2014/main" id="{42927A38-6D04-468C-B9C7-A10EB547E3CA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작업지시와 팔렛트를 마감할 수 있고 팔렛트 등급상세명을 수정할 수 있고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26124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66004E-2155-443E-9879-C2383E31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" y="1858338"/>
            <a:ext cx="7396230" cy="4552632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완제품입고리스트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완제품입고리스트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23783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D35D9B-36BF-47F3-B2F3-31DF099E6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494418"/>
            <a:ext cx="2575056" cy="2686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54712959-C57C-435F-BA3A-9FAD39DE4AD4}"/>
              </a:ext>
            </a:extLst>
          </p:cNvPr>
          <p:cNvSpPr/>
          <p:nvPr/>
        </p:nvSpPr>
        <p:spPr>
          <a:xfrm>
            <a:off x="4753895" y="360866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D4F51C5-3CD5-4433-A71E-4A7B57383063}"/>
              </a:ext>
            </a:extLst>
          </p:cNvPr>
          <p:cNvSpPr/>
          <p:nvPr/>
        </p:nvSpPr>
        <p:spPr>
          <a:xfrm>
            <a:off x="2484715" y="266530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ECF87-1D68-4B30-B00A-88650EE88F23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918F0885-C699-412D-9E5B-C09066DE0985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0E04F061-6009-4E9C-800A-9A880F8C5920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9017AF-AD01-4B15-BE78-F2DBC15248B8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45">
            <a:extLst>
              <a:ext uri="{FF2B5EF4-FFF2-40B4-BE49-F238E27FC236}">
                <a16:creationId xmlns:a16="http://schemas.microsoft.com/office/drawing/2014/main" id="{75F6F2E7-6A94-4C8A-A175-35801A69A917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작업이 끝난 품목을 확인하여 완제품 리스트를 확인하고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42518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GAS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사용량조회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GAS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23783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8811E2B-E7C8-4E16-9B29-209FFC1C35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038" y="1858338"/>
            <a:ext cx="7387922" cy="454336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76F6371-DA5E-4A40-BD91-DA6F5F15A5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3825" y="3853860"/>
            <a:ext cx="2038350" cy="21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DA51941-64FB-4FD2-8F23-14D9F94CE38F}"/>
              </a:ext>
            </a:extLst>
          </p:cNvPr>
          <p:cNvSpPr/>
          <p:nvPr/>
        </p:nvSpPr>
        <p:spPr>
          <a:xfrm>
            <a:off x="4964884" y="387413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5F8F6EF-7E9C-4D36-A053-A164DECC0BA4}"/>
              </a:ext>
            </a:extLst>
          </p:cNvPr>
          <p:cNvSpPr/>
          <p:nvPr/>
        </p:nvSpPr>
        <p:spPr>
          <a:xfrm>
            <a:off x="2484715" y="263080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1ED464-FA27-488C-A8A9-81560C83C9FA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C9854D7-5CA1-4FB3-97A9-EBDA0E9C16FF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D095EE37-2607-4908-A528-CBD92E0346A5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AE642-499E-4226-A521-54618AADA75C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12E360C-7002-4407-8012-E7EC818A8AE9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작업장에서 등록된 가스 사용량을 확인하고 조회하는 화면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대차현황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23783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대차그룹별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0AE7FA2-DC98-4529-AD6E-18CA1D3EDF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506" y="1884438"/>
            <a:ext cx="7395015" cy="45265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5D7702-5357-4CDF-9AD8-E43D49757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77" y="3891353"/>
            <a:ext cx="2201287" cy="229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5B0D346-2CF6-41C3-9307-CF65304C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293" y="3891353"/>
            <a:ext cx="2201287" cy="229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C672E7A4-8A67-4955-8804-4565C9DE8D8C}"/>
              </a:ext>
            </a:extLst>
          </p:cNvPr>
          <p:cNvSpPr/>
          <p:nvPr/>
        </p:nvSpPr>
        <p:spPr>
          <a:xfrm>
            <a:off x="5411729" y="396445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FF4132-06CF-4CD0-A3DB-E45C1354F976}"/>
              </a:ext>
            </a:extLst>
          </p:cNvPr>
          <p:cNvSpPr/>
          <p:nvPr/>
        </p:nvSpPr>
        <p:spPr>
          <a:xfrm>
            <a:off x="2959914" y="396445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5E484-E4D3-4BAD-AD3D-BF3CBD43A516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15E11835-2140-4863-A9F6-5FB6C7B485D2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6BB7A12F-1883-400A-B7D8-6BA4290866A9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961A5-7D9E-42C7-BE2F-5A25BF585BEB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2CD40FDF-3AD4-4630-8439-42B8F9DB4EFA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현재 사용하고 있거나 사용중이지 않은 대차를 확인하고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413568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5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실적관리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085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대차이력조회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대차이력조회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323783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D08EB2-4419-48C5-B4FB-A73823D400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188" y="1858338"/>
            <a:ext cx="7401123" cy="45464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D67BEC-58E7-434A-A53D-9C7787C5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259" y="3852087"/>
            <a:ext cx="2183271" cy="2277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E98629D-33A5-43B5-A5CF-FF8F67696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863" y="3833295"/>
            <a:ext cx="2201287" cy="229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68B0C3B0-212A-4AD9-A2F9-4789E78BEFC7}"/>
              </a:ext>
            </a:extLst>
          </p:cNvPr>
          <p:cNvSpPr/>
          <p:nvPr/>
        </p:nvSpPr>
        <p:spPr>
          <a:xfrm>
            <a:off x="2798030" y="388913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F2F7E48-BF44-4CF6-ACD3-1F35806139A2}"/>
              </a:ext>
            </a:extLst>
          </p:cNvPr>
          <p:cNvSpPr/>
          <p:nvPr/>
        </p:nvSpPr>
        <p:spPr>
          <a:xfrm>
            <a:off x="5233168" y="388913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9EB17F0-B4CD-49B2-815C-BB29D08FFC00}"/>
              </a:ext>
            </a:extLst>
          </p:cNvPr>
          <p:cNvSpPr/>
          <p:nvPr/>
        </p:nvSpPr>
        <p:spPr>
          <a:xfrm>
            <a:off x="2836130" y="266530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FA1808-4B69-48AE-AE4C-7BE4BAAEE627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오휘석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1C2D2BCA-6540-4F3A-B5B1-ABD395DC300A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DF8C396D-3EC9-427F-80F1-316221E7F8BE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58AF5-579B-4277-AEEA-9DB598FE1805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B9418645-1803-4EC4-A91C-F274D0E955EA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사용한 대차의 이력을 확인하고 조회하는 화면</a:t>
            </a: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</p:spTree>
    <p:extLst>
      <p:ext uri="{BB962C8B-B14F-4D97-AF65-F5344CB8AC3E}">
        <p14:creationId xmlns:p14="http://schemas.microsoft.com/office/powerpoint/2010/main" val="9692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1868</Words>
  <Application>Microsoft Office PowerPoint</Application>
  <PresentationFormat>A4 용지(210x297mm)</PresentationFormat>
  <Paragraphs>572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Microsoft GothicNeo</vt:lpstr>
      <vt:lpstr>Microsoft GothicNeo Light</vt:lpstr>
      <vt:lpstr>Noto Sans CJK JP Bold</vt:lpstr>
      <vt:lpstr>UnDinaru</vt:lpstr>
      <vt:lpstr>맑은 고딕</vt:lpstr>
      <vt:lpstr>Calibri</vt:lpstr>
      <vt:lpstr>Microsoft New Tai Lue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애리</dc:creator>
  <cp:lastModifiedBy>방찬석</cp:lastModifiedBy>
  <cp:revision>176</cp:revision>
  <dcterms:created xsi:type="dcterms:W3CDTF">2020-02-20T07:21:29Z</dcterms:created>
  <dcterms:modified xsi:type="dcterms:W3CDTF">2020-02-21T09:35:09Z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2020-02-20T00:00:00Z</vt:filetime>
  </property>
</Properties>
</file>