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3" r:id="rId3"/>
    <p:sldId id="286" r:id="rId4"/>
    <p:sldId id="287" r:id="rId5"/>
    <p:sldId id="298" r:id="rId6"/>
    <p:sldId id="299" r:id="rId7"/>
    <p:sldId id="300" r:id="rId8"/>
    <p:sldId id="301" r:id="rId9"/>
    <p:sldId id="302" r:id="rId10"/>
    <p:sldId id="303" r:id="rId11"/>
    <p:sldId id="312" r:id="rId12"/>
    <p:sldId id="311" r:id="rId13"/>
    <p:sldId id="310" r:id="rId14"/>
    <p:sldId id="319" r:id="rId15"/>
    <p:sldId id="309" r:id="rId16"/>
    <p:sldId id="308" r:id="rId17"/>
    <p:sldId id="307" r:id="rId18"/>
    <p:sldId id="306" r:id="rId19"/>
    <p:sldId id="318" r:id="rId20"/>
    <p:sldId id="266" r:id="rId21"/>
    <p:sldId id="264" r:id="rId22"/>
    <p:sldId id="265" r:id="rId23"/>
    <p:sldId id="273" r:id="rId24"/>
    <p:sldId id="271" r:id="rId25"/>
    <p:sldId id="272" r:id="rId26"/>
    <p:sldId id="282" r:id="rId27"/>
    <p:sldId id="285" r:id="rId28"/>
    <p:sldId id="284" r:id="rId29"/>
    <p:sldId id="281" r:id="rId30"/>
    <p:sldId id="274" r:id="rId31"/>
    <p:sldId id="288" r:id="rId32"/>
    <p:sldId id="283" r:id="rId33"/>
    <p:sldId id="262" r:id="rId34"/>
    <p:sldId id="260" r:id="rId35"/>
    <p:sldId id="263" r:id="rId36"/>
    <p:sldId id="296" r:id="rId37"/>
    <p:sldId id="295" r:id="rId38"/>
    <p:sldId id="261" r:id="rId39"/>
    <p:sldId id="268" r:id="rId40"/>
    <p:sldId id="269" r:id="rId41"/>
    <p:sldId id="267" r:id="rId42"/>
    <p:sldId id="270" r:id="rId43"/>
    <p:sldId id="297" r:id="rId44"/>
    <p:sldId id="289" r:id="rId45"/>
    <p:sldId id="294" r:id="rId46"/>
    <p:sldId id="290" r:id="rId47"/>
    <p:sldId id="291" r:id="rId48"/>
    <p:sldId id="292" r:id="rId49"/>
    <p:sldId id="259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D3BE76-9457-4DF7-8CA5-94C3C883ECA1}">
          <p14:sldIdLst>
            <p14:sldId id="257"/>
          </p14:sldIdLst>
        </p14:section>
        <p14:section name="메인" id="{26FA0B45-057B-42CB-900E-620A025975FB}">
          <p14:sldIdLst>
            <p14:sldId id="293"/>
          </p14:sldIdLst>
        </p14:section>
        <p14:section name="시스템관리" id="{62C55E7E-FF68-4C68-ABDE-2278649C1EF6}">
          <p14:sldIdLst>
            <p14:sldId id="286"/>
            <p14:sldId id="28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기준정보관리" id="{988150D8-562A-4EEF-8288-6A787147FEB0}">
          <p14:sldIdLst>
            <p14:sldId id="312"/>
            <p14:sldId id="311"/>
            <p14:sldId id="310"/>
            <p14:sldId id="319"/>
            <p14:sldId id="309"/>
            <p14:sldId id="308"/>
            <p14:sldId id="307"/>
            <p14:sldId id="306"/>
            <p14:sldId id="318"/>
          </p14:sldIdLst>
        </p14:section>
        <p14:section name="작업지시관리" id="{DD3204BB-580A-4107-9596-830FDF01A925}">
          <p14:sldIdLst>
            <p14:sldId id="266"/>
            <p14:sldId id="264"/>
            <p14:sldId id="265"/>
          </p14:sldIdLst>
        </p14:section>
        <p14:section name="실적관리" id="{9114347B-36A7-4811-B6A5-5AE66CB0E06F}">
          <p14:sldIdLst>
            <p14:sldId id="273"/>
            <p14:sldId id="271"/>
            <p14:sldId id="272"/>
            <p14:sldId id="282"/>
            <p14:sldId id="285"/>
            <p14:sldId id="284"/>
            <p14:sldId id="281"/>
            <p14:sldId id="274"/>
            <p14:sldId id="288"/>
            <p14:sldId id="283"/>
          </p14:sldIdLst>
        </p14:section>
        <p14:section name="품질관리" id="{CA1E9A23-A089-40C1-9A4E-FEEA38B19460}">
          <p14:sldIdLst>
            <p14:sldId id="262"/>
            <p14:sldId id="260"/>
            <p14:sldId id="263"/>
            <p14:sldId id="296"/>
            <p14:sldId id="295"/>
            <p14:sldId id="261"/>
          </p14:sldIdLst>
        </p14:section>
        <p14:section name="일지관리" id="{F95BBE89-D980-410C-9ED3-119ADE04C397}">
          <p14:sldIdLst>
            <p14:sldId id="268"/>
            <p14:sldId id="269"/>
            <p14:sldId id="267"/>
            <p14:sldId id="270"/>
            <p14:sldId id="297"/>
          </p14:sldIdLst>
        </p14:section>
        <p14:section name="분석관리" id="{036A8956-AC69-4FCE-9839-581783583C54}">
          <p14:sldIdLst>
            <p14:sldId id="289"/>
            <p14:sldId id="294"/>
            <p14:sldId id="290"/>
            <p14:sldId id="291"/>
          </p14:sldIdLst>
        </p14:section>
        <p14:section name="금형관리" id="{6D51E715-79F6-47DC-B3D6-E159F3E6597D}">
          <p14:sldIdLst>
            <p14:sldId id="29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7D7D"/>
    <a:srgbClr val="F0F0F0"/>
    <a:srgbClr val="475489"/>
    <a:srgbClr val="5463A2"/>
    <a:srgbClr val="4C77AA"/>
    <a:srgbClr val="5D8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7" autoAdjust="0"/>
    <p:restoredTop sz="96353" autoAdjust="0"/>
  </p:normalViewPr>
  <p:slideViewPr>
    <p:cSldViewPr snapToGrid="0">
      <p:cViewPr varScale="1">
        <p:scale>
          <a:sx n="82" d="100"/>
          <a:sy n="82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689C96B9-89FD-4086-86D9-5C5C0595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7489" y="3356992"/>
            <a:ext cx="682341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BCD8F54A-D75B-4356-B042-FD7CB04F8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6D9B22FC-F57B-42E3-B231-8AA54DC64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1847" y="4809222"/>
            <a:ext cx="5849052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kern="1200" dirty="0" smtClean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1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616135F-91A9-4E71-94BE-5D8F39E04D5B}"/>
              </a:ext>
            </a:extLst>
          </p:cNvPr>
          <p:cNvSpPr/>
          <p:nvPr userDrawn="1"/>
        </p:nvSpPr>
        <p:spPr>
          <a:xfrm>
            <a:off x="-9093" y="3717032"/>
            <a:ext cx="5310025" cy="72008"/>
          </a:xfrm>
          <a:prstGeom prst="rect">
            <a:avLst/>
          </a:prstGeom>
          <a:solidFill>
            <a:srgbClr val="475489"/>
          </a:solidFill>
          <a:ln>
            <a:solidFill>
              <a:srgbClr val="475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475489"/>
              </a:solidFill>
            </a:endParaRP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D1A4836-CBD2-4ACF-9B29-22A1889428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" y="3789040"/>
            <a:ext cx="5270329" cy="46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7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69244" y="144925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58110" y="430505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26158" y="6477828"/>
            <a:ext cx="1189503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6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560080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10572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248129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37837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8055807" y="189162"/>
            <a:ext cx="200809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ko-KR" altLang="en-US" sz="11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30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5"/>
            <a:ext cx="11698530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155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46735" y="436593"/>
            <a:ext cx="11698530" cy="6048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1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26158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0556404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7336754" y="381546"/>
            <a:ext cx="4600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46739" y="381546"/>
            <a:ext cx="67355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688499" y="189161"/>
            <a:ext cx="6205126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11107446" y="189161"/>
            <a:ext cx="1019257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9306604" y="6506189"/>
            <a:ext cx="2641142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lang="ko-KR" altLang="en-US" sz="11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9292933" y="437826"/>
            <a:ext cx="2658462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5511358" y="6574329"/>
            <a:ext cx="1169285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lang="ko-KR" altLang="en-US" sz="1100" kern="1200" noProof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100" kern="1200" noProof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41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33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87920FC-50B8-4DD6-9EB4-DD137A772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화면 설계서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12E1B53-D0AB-4D57-9ADE-03C305082F80}"/>
              </a:ext>
            </a:extLst>
          </p:cNvPr>
          <p:cNvSpPr txBox="1">
            <a:spLocks/>
          </p:cNvSpPr>
          <p:nvPr/>
        </p:nvSpPr>
        <p:spPr>
          <a:xfrm>
            <a:off x="2461847" y="4437064"/>
            <a:ext cx="5849052" cy="360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TEAM4 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6ABBEAAA-9507-47B5-86E9-5682E73ECE6E}"/>
              </a:ext>
            </a:extLst>
          </p:cNvPr>
          <p:cNvSpPr txBox="1">
            <a:spLocks/>
          </p:cNvSpPr>
          <p:nvPr/>
        </p:nvSpPr>
        <p:spPr>
          <a:xfrm>
            <a:off x="3256649" y="4797153"/>
            <a:ext cx="1097238" cy="1615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신소연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김상영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오휘석</a:t>
            </a:r>
            <a:endParaRPr lang="en-US" altLang="ko-KR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4754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박상인</a:t>
            </a:r>
            <a:endParaRPr lang="ko-KR" altLang="en-US" sz="1800" dirty="0">
              <a:solidFill>
                <a:srgbClr val="4754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29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8581869-ABBB-4D05-8C4E-15DEDEEFD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8448"/>
            <a:ext cx="8542051" cy="515268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3E3A8C-4666-4F1D-9F40-FE0DFC060B02}"/>
              </a:ext>
            </a:extLst>
          </p:cNvPr>
          <p:cNvSpPr/>
          <p:nvPr/>
        </p:nvSpPr>
        <p:spPr>
          <a:xfrm>
            <a:off x="1958994" y="5052646"/>
            <a:ext cx="6997437" cy="75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B822B3E2-8C17-4185-8353-4F0E8E7A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988" y="5291839"/>
            <a:ext cx="475297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26F9F814-7E3E-4F62-99B7-CE7040F26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085487"/>
            <a:ext cx="51117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대분류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170340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5B75547-CB86-4CB7-9F31-4A026DE1B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0302"/>
            <a:ext cx="8570326" cy="516974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B9DABB4F-ED70-4E15-BE75-6F2E9A830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221" y="2024429"/>
            <a:ext cx="51117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공정코드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명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공정그룹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219371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0D443F5-7B40-469A-8082-87B9EC831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0302"/>
            <a:ext cx="8570326" cy="5169740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69A95F1C-41AA-4110-BC03-832170812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053" y="2722658"/>
            <a:ext cx="6864594" cy="94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작업장 코드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작업장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작업장 유형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자동시작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여부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자동 생성 유무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비가동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시간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 실적 시각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Gas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실적등록유형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실적단위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팔레트생성유무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사용유무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금형장착여부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투입수량자동처리여부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작업지시이니셜</a:t>
            </a:r>
          </a:p>
        </p:txBody>
      </p:sp>
    </p:spTree>
    <p:extLst>
      <p:ext uri="{BB962C8B-B14F-4D97-AF65-F5344CB8AC3E}">
        <p14:creationId xmlns:p14="http://schemas.microsoft.com/office/powerpoint/2010/main" val="174119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F3C6C85-7E48-41DA-8192-81BDD46D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6902"/>
            <a:ext cx="8532626" cy="5146998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14439D59-68F8-410E-8BAA-29F0004C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2702781"/>
            <a:ext cx="56880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그룹코드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그룹명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P/L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BOX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소재량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69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F3C6C85-7E48-41DA-8192-81BDD46D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6902"/>
            <a:ext cx="8532626" cy="5146998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14439D59-68F8-410E-8BAA-29F0004C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2702781"/>
            <a:ext cx="56880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그룹코드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그룹명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P/L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BOX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소재량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5A31995-C3E1-4DC2-8F28-0B3A8DA1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3391"/>
            <a:ext cx="8532626" cy="5146998"/>
          </a:xfrm>
          <a:prstGeom prst="rect">
            <a:avLst/>
          </a:prstGeom>
        </p:spPr>
      </p:pic>
      <p:sp>
        <p:nvSpPr>
          <p:cNvPr id="11" name="Text Box 2">
            <a:extLst>
              <a:ext uri="{FF2B5EF4-FFF2-40B4-BE49-F238E27FC236}">
                <a16:creationId xmlns:a16="http://schemas.microsoft.com/office/drawing/2014/main" id="{F7B69B65-A0DE-4303-943B-26640347C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2745957"/>
            <a:ext cx="6730389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품목코드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약어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품목유형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캐비티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이론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횟수당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사용유무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한줄당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건조대차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소성대차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04DFCE-DC67-442A-8BB5-97B25D774C6B}"/>
              </a:ext>
            </a:extLst>
          </p:cNvPr>
          <p:cNvSpPr/>
          <p:nvPr/>
        </p:nvSpPr>
        <p:spPr>
          <a:xfrm>
            <a:off x="1958994" y="4899268"/>
            <a:ext cx="699743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B97B5516-645E-4D0A-9A1A-7E296C02E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96" y="5045378"/>
            <a:ext cx="673038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품목코드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품목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영문명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약어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품목유형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캐비티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이론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횟수당 생산량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사용유무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Level 1 / Level 2 / Level 3 / Level 4 / Level 5 / Level 6 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한줄당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건조대차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소성대차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수량 </a:t>
            </a:r>
          </a:p>
        </p:txBody>
      </p:sp>
    </p:spTree>
    <p:extLst>
      <p:ext uri="{BB962C8B-B14F-4D97-AF65-F5344CB8AC3E}">
        <p14:creationId xmlns:p14="http://schemas.microsoft.com/office/powerpoint/2010/main" val="380246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A556666-8F43-40CA-8D19-E28A917D5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3813"/>
            <a:ext cx="8542051" cy="515268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EB2FA8-3545-4E14-8412-2E096A9BB6F6}"/>
              </a:ext>
            </a:extLst>
          </p:cNvPr>
          <p:cNvSpPr/>
          <p:nvPr/>
        </p:nvSpPr>
        <p:spPr>
          <a:xfrm>
            <a:off x="1958994" y="4899268"/>
            <a:ext cx="699743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147460C9-6150-4726-8EE9-A2C926E23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2248407"/>
            <a:ext cx="8280400" cy="31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IPC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IPC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IP / SPEC 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62F7BB72-7EA5-457E-8992-8BD6D424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838" y="5059111"/>
            <a:ext cx="3798515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IPC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IPC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IP / SPEC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</p:spTree>
    <p:extLst>
      <p:ext uri="{BB962C8B-B14F-4D97-AF65-F5344CB8AC3E}">
        <p14:creationId xmlns:p14="http://schemas.microsoft.com/office/powerpoint/2010/main" val="186342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EB0A03F-FD58-4222-9149-B38DE067E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3813"/>
            <a:ext cx="8560901" cy="5164054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0CD0BB60-CF9C-4CF1-9909-879283D7F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164" y="2479168"/>
            <a:ext cx="8280400" cy="31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en-US" altLang="ko-KR" sz="11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IP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21C84C-EEF1-4578-A76C-02D61738D1D2}"/>
              </a:ext>
            </a:extLst>
          </p:cNvPr>
          <p:cNvSpPr/>
          <p:nvPr/>
        </p:nvSpPr>
        <p:spPr>
          <a:xfrm>
            <a:off x="1958994" y="4629637"/>
            <a:ext cx="711970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D5D5C0AA-B09A-49C5-8DD2-0905D7099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451" y="4719002"/>
            <a:ext cx="379851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en-US" altLang="ko-KR" sz="1000" b="0" dirty="0" err="1">
                <a:latin typeface="맑은 고딕" pitchFamily="50" charset="-127"/>
                <a:ea typeface="맑은 고딕" pitchFamily="50" charset="-127"/>
              </a:rPr>
              <a:t>EtherIO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IP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사용유무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비고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12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3696239-AAD4-40A0-9816-767082586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3813"/>
            <a:ext cx="8551476" cy="5158369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7DDF1A65-CACB-462D-A959-1F5CACE8A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514" y="2503405"/>
            <a:ext cx="5111750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불량현상 대분류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불량현상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대분류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511F6C-F66C-40B8-A4A0-E7D1549967A1}"/>
              </a:ext>
            </a:extLst>
          </p:cNvPr>
          <p:cNvSpPr/>
          <p:nvPr/>
        </p:nvSpPr>
        <p:spPr>
          <a:xfrm>
            <a:off x="1949569" y="4922714"/>
            <a:ext cx="7119707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79641D2C-7CEB-48E2-AE5D-52E72723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901" y="5086386"/>
            <a:ext cx="4752975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대분류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불량현상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80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3184A4D-A52D-4409-B1B3-B980B5AF6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58466"/>
            <a:ext cx="8551476" cy="5158369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4DE7C6E4-4C6D-4D78-95B5-887AF6743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746" y="2924372"/>
            <a:ext cx="2735207" cy="5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대분류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F17F92-8A06-47EE-85AB-BB931058DB84}"/>
              </a:ext>
            </a:extLst>
          </p:cNvPr>
          <p:cNvCxnSpPr>
            <a:cxnSpLocks/>
          </p:cNvCxnSpPr>
          <p:nvPr/>
        </p:nvCxnSpPr>
        <p:spPr>
          <a:xfrm>
            <a:off x="4829908" y="2250831"/>
            <a:ext cx="0" cy="3527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">
            <a:extLst>
              <a:ext uri="{FF2B5EF4-FFF2-40B4-BE49-F238E27FC236}">
                <a16:creationId xmlns:a16="http://schemas.microsoft.com/office/drawing/2014/main" id="{66C8CE3E-2309-40BB-A9BF-5CDEF6B5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864" y="2924372"/>
            <a:ext cx="2511760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불량현상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상세분류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불량현상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상세분류명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정렬순번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EBF80C-40C1-40E2-BD65-BC231166A8D9}"/>
              </a:ext>
            </a:extLst>
          </p:cNvPr>
          <p:cNvSpPr/>
          <p:nvPr/>
        </p:nvSpPr>
        <p:spPr>
          <a:xfrm>
            <a:off x="4867275" y="4874844"/>
            <a:ext cx="4202002" cy="90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A3E9ED0D-C379-49FA-AA69-A233B8DDA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971" y="5038516"/>
            <a:ext cx="3938952" cy="5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불량현상 상세분류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불량현상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상세분류명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정렬순번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 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35431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243B286-B4CB-49FB-9A62-86737C01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3813"/>
            <a:ext cx="8542051" cy="5152684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F52CCDE9-E874-4CAE-A1CF-E9741B514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852" y="2791561"/>
            <a:ext cx="5111750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대분류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C5C13D-4556-4A8B-AC44-0F05305481BA}"/>
              </a:ext>
            </a:extLst>
          </p:cNvPr>
          <p:cNvSpPr/>
          <p:nvPr/>
        </p:nvSpPr>
        <p:spPr>
          <a:xfrm>
            <a:off x="2016369" y="4922714"/>
            <a:ext cx="7034057" cy="739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FA6F5DA2-FC3B-40E1-ADAF-B0270D2D7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996" y="5148402"/>
            <a:ext cx="4752975" cy="28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대분류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비가동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대분류 명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사용유무</a:t>
            </a:r>
          </a:p>
        </p:txBody>
      </p:sp>
    </p:spTree>
    <p:extLst>
      <p:ext uri="{BB962C8B-B14F-4D97-AF65-F5344CB8AC3E}">
        <p14:creationId xmlns:p14="http://schemas.microsoft.com/office/powerpoint/2010/main" val="201343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A885FB1-2297-46D9-B92D-B2CF44D92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1" y="886008"/>
            <a:ext cx="8542052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9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BB08ACE-BF7C-4564-A208-03BF552E1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2" y="86575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17A228-B42F-4AC7-9C5E-ACC08B879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181" y="2741740"/>
            <a:ext cx="685151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생산시작시각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생산종료시각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투입 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산출 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생산의뢰번호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생산의뢰순번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프로젝트명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1F1995-4B7D-4B3B-97F0-6D97A1D6BA27}"/>
              </a:ext>
            </a:extLst>
          </p:cNvPr>
          <p:cNvSpPr/>
          <p:nvPr/>
        </p:nvSpPr>
        <p:spPr>
          <a:xfrm>
            <a:off x="2051181" y="4187209"/>
            <a:ext cx="6699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highlight>
                  <a:srgbClr val="FFFFFF"/>
                </a:highlight>
                <a:latin typeface="맑은 고딕" pitchFamily="50" charset="-127"/>
                <a:ea typeface="맑은 고딕" pitchFamily="50" charset="-127"/>
              </a:rPr>
              <a:t>작업장</a:t>
            </a:r>
            <a:endParaRPr lang="en-US" altLang="ko-KR" sz="1200" dirty="0"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solidFill>
                <a:srgbClr val="FFFFFF"/>
              </a:solidFill>
              <a:highlight>
                <a:srgbClr val="FFFFFF"/>
              </a:highligh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37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344B370-F88A-4EED-8B4A-5D12FBD6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65756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5D471A6A-82E8-4C74-823C-BFEDBE28D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931" y="2469698"/>
            <a:ext cx="6641429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생산시작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생산종료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C1810B-949F-4EBE-A8B7-DFD4C155EE31}"/>
              </a:ext>
            </a:extLst>
          </p:cNvPr>
          <p:cNvSpPr/>
          <p:nvPr/>
        </p:nvSpPr>
        <p:spPr>
          <a:xfrm>
            <a:off x="9459004" y="5187440"/>
            <a:ext cx="193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계획수량단위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작업장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495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4A2E0B2-7834-49CD-A02B-40B70188A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64929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7AFBA17F-1DA9-4B94-AF06-E24B8E849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49490"/>
            <a:ext cx="6638906" cy="75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계획수량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수량단위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생산시작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생산종료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21B77B84-96E0-419C-9F9B-DE2A75A7F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487" y="4426486"/>
            <a:ext cx="2008096" cy="5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CHART : 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작업지시의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 시간대별 실적 수량</a:t>
            </a:r>
          </a:p>
        </p:txBody>
      </p:sp>
    </p:spTree>
    <p:extLst>
      <p:ext uri="{BB962C8B-B14F-4D97-AF65-F5344CB8AC3E}">
        <p14:creationId xmlns:p14="http://schemas.microsoft.com/office/powerpoint/2010/main" val="2333818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DA97723-D535-46EF-AF41-F2DF3891E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8981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58B089C8-3263-4F84-9721-97B0FBC9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622875"/>
            <a:ext cx="782634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974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54EA7A9-F130-4D8C-A2CD-538B9A58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75469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E0A7E5F-E92F-4D76-A8B6-29F3EA8CF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183" y="2515940"/>
            <a:ext cx="381647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투입수량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산출수량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8FBBCAAC-F80D-4BB1-9C70-A9AB0A6B3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067" y="4214143"/>
            <a:ext cx="307607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팔렛트번호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등급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등급상세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코드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등급상세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명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수량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ERP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 여부</a:t>
            </a:r>
          </a:p>
        </p:txBody>
      </p:sp>
    </p:spTree>
    <p:extLst>
      <p:ext uri="{BB962C8B-B14F-4D97-AF65-F5344CB8AC3E}">
        <p14:creationId xmlns:p14="http://schemas.microsoft.com/office/powerpoint/2010/main" val="3694851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419D861-9C1B-47DA-84B7-F860CB47B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4931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B8327A7-8CD3-45E9-96EA-720A274F0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53659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팔레트번호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입고수량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마감시각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취소시각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/ERP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업로드여부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</a:p>
        </p:txBody>
      </p:sp>
    </p:spTree>
    <p:extLst>
      <p:ext uri="{BB962C8B-B14F-4D97-AF65-F5344CB8AC3E}">
        <p14:creationId xmlns:p14="http://schemas.microsoft.com/office/powerpoint/2010/main" val="3534997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50BFB09-E729-49A0-96E7-A6E4DC6FF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9249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D311C053-01F2-457B-8956-F1CDAAFF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33" y="2499173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/GAS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기숙사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GAS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2386033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CC25C19-7EAE-4D8E-B207-53F3C5E3F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005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F5F6EA4-33A0-4BA0-A966-9874C63F4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549538"/>
            <a:ext cx="664292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중간시간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요출시간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316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9EADE3DA-27B6-4A66-B464-4C6EAF42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0057"/>
            <a:ext cx="8531294" cy="5146195"/>
          </a:xfrm>
          <a:prstGeom prst="rect">
            <a:avLst/>
          </a:prstGeom>
        </p:spPr>
      </p:pic>
      <p:sp>
        <p:nvSpPr>
          <p:cNvPr id="15" name="Text Box 2">
            <a:extLst>
              <a:ext uri="{FF2B5EF4-FFF2-40B4-BE49-F238E27FC236}">
                <a16:creationId xmlns:a16="http://schemas.microsoft.com/office/drawing/2014/main" id="{5B9664B0-6009-4B0B-AF5A-CE37AB4E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474653"/>
            <a:ext cx="6511906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중간시간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요출시간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언로딩작업장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대상대차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대차비우기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대차비우기원인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대상작업장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대상작업장품목</a:t>
            </a:r>
          </a:p>
        </p:txBody>
      </p:sp>
    </p:spTree>
    <p:extLst>
      <p:ext uri="{BB962C8B-B14F-4D97-AF65-F5344CB8AC3E}">
        <p14:creationId xmlns:p14="http://schemas.microsoft.com/office/powerpoint/2010/main" val="417294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6346BDAE-8A85-4717-9BFF-03F77170D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79519"/>
            <a:ext cx="8520539" cy="51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846E1E4-9245-45B8-B019-6F27EF0FA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11A3FB99-F6CD-438A-8E59-FF6756862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872" y="2627425"/>
            <a:ext cx="543718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그룹코드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그룹 명 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17932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E347063-279C-412F-A3C1-315A30C58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9005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C85DF4CD-A71C-4C29-8663-4FBFB413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516392"/>
            <a:ext cx="6448406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비가동대분류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비가동상세분류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비가동발생시각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비가동종료시각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발생유형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236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F677883-72D3-4DB1-AF3D-0CAF748F9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2497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05817CF-E662-43B1-8695-3E72DBC5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53659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근무시간</a:t>
            </a:r>
          </a:p>
        </p:txBody>
      </p:sp>
    </p:spTree>
    <p:extLst>
      <p:ext uri="{BB962C8B-B14F-4D97-AF65-F5344CB8AC3E}">
        <p14:creationId xmlns:p14="http://schemas.microsoft.com/office/powerpoint/2010/main" val="252042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5C0BBD3-E7AD-4846-9D7E-95AFD08BF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8" y="890057"/>
            <a:ext cx="8531294" cy="514619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83D63A34-4451-450F-BF66-B48667B8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509154"/>
            <a:ext cx="8473591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작업자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근무일을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컬럼으로 생성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(Ex&gt;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/ 2018-01-01 / 2018-01-02 …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출력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DC25F5E2-5E06-4129-A69F-EF73F8653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6" y="4189391"/>
            <a:ext cx="6024631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작업지삭일시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작업종료일시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할당작업자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334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70B436B-32A8-4E19-9C53-96BACE4C1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" y="852536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636C28BF-6517-4D01-BC5C-2561F86D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불량이미지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등록건수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B729A14D-E63A-4D7E-81C6-F58867CB6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4131991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불량대분류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불량상세분류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발생일시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불량수량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불량사진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78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16A9D9FD-6AC2-44C0-A0BE-2FBA75E6C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5" y="838774"/>
            <a:ext cx="8604258" cy="5190208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9BAE615C-340D-40B8-96EE-9EDA94497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512" y="2419042"/>
            <a:ext cx="1534130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17AAD686-78E2-4419-B2AE-4D756528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07" y="2545339"/>
            <a:ext cx="774015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기준값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1C4C1696-34A9-40E7-93EF-200FB733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179" y="2734365"/>
            <a:ext cx="529398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GRID3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편차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측정횟수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1~28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934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C21844F-C7D6-4634-83DE-47107941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49312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43A3C384-2398-402B-A29D-437E4F41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19042"/>
            <a:ext cx="1478012" cy="87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GRID1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20A3E369-32C5-45B5-909E-38F41134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107" y="2520500"/>
            <a:ext cx="1024345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GRID2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1~27(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기준값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61A5CA35-EEED-40CA-9237-D84A97E55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917" y="2728256"/>
            <a:ext cx="5293983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GRID3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1~27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732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C21844F-C7D6-4634-83DE-47107941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49312"/>
            <a:ext cx="8574312" cy="517214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514141B-74C4-4FBE-B9DC-A7227A015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55453"/>
            <a:ext cx="8574312" cy="517214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94B5A2F-632B-434A-894E-6A6665C07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5" y="2512088"/>
            <a:ext cx="6524606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/USL/SL/LSL/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상세품목코드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상세품목명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측정회차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측정순번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</a:p>
        </p:txBody>
      </p:sp>
    </p:spTree>
    <p:extLst>
      <p:ext uri="{BB962C8B-B14F-4D97-AF65-F5344CB8AC3E}">
        <p14:creationId xmlns:p14="http://schemas.microsoft.com/office/powerpoint/2010/main" val="1812107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C76C852D-2513-4E13-8F2D-C05D83EC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1" y="855453"/>
            <a:ext cx="8574312" cy="517214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2932DEEE-817F-4D66-9B91-AD51C2D94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6206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측정항목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/USL/SL/LSL/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측정회차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측정값</a:t>
            </a:r>
          </a:p>
        </p:txBody>
      </p:sp>
    </p:spTree>
    <p:extLst>
      <p:ext uri="{BB962C8B-B14F-4D97-AF65-F5344CB8AC3E}">
        <p14:creationId xmlns:p14="http://schemas.microsoft.com/office/powerpoint/2010/main" val="1157607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8CDE992-B20F-42B0-889D-A81B4DD0C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3" y="852536"/>
            <a:ext cx="8585069" cy="5178633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72442C88-65D1-4199-A15B-9B92B064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6206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생산년도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레벨코드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레벨명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차수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원자재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LOT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2583312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5977203-D031-4418-AE3C-C35AB14AD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92497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8A34A0A2-EECB-4D89-8A56-14223704D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6982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적재 일지</a:t>
            </a:r>
          </a:p>
        </p:txBody>
      </p:sp>
    </p:spTree>
    <p:extLst>
      <p:ext uri="{BB962C8B-B14F-4D97-AF65-F5344CB8AC3E}">
        <p14:creationId xmlns:p14="http://schemas.microsoft.com/office/powerpoint/2010/main" val="227964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60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1A1F8BC-CFFB-4763-8140-028150FBF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" y="873858"/>
            <a:ext cx="8481554" cy="511619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954E2920-6AE6-4CDC-9E8D-F5DB65DE7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491" y="2428953"/>
            <a:ext cx="8473591" cy="2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성형 일지</a:t>
            </a:r>
          </a:p>
        </p:txBody>
      </p:sp>
    </p:spTree>
    <p:extLst>
      <p:ext uri="{BB962C8B-B14F-4D97-AF65-F5344CB8AC3E}">
        <p14:creationId xmlns:p14="http://schemas.microsoft.com/office/powerpoint/2010/main" val="252587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F7CEB55-BBD5-4023-B32C-2EACA4EAD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6" y="865758"/>
            <a:ext cx="8542047" cy="5152681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0E7118A1-1704-44E1-A45B-9139BF10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포장 일지</a:t>
            </a:r>
          </a:p>
        </p:txBody>
      </p:sp>
    </p:spTree>
    <p:extLst>
      <p:ext uri="{BB962C8B-B14F-4D97-AF65-F5344CB8AC3E}">
        <p14:creationId xmlns:p14="http://schemas.microsoft.com/office/powerpoint/2010/main" val="3081494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1A2EF3D-195D-4A4D-8DE9-73A77ED0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63320"/>
            <a:ext cx="8520539" cy="513970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FD4019B7-B53B-4592-87D2-ACC3C4474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선별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포장 일지</a:t>
            </a:r>
          </a:p>
        </p:txBody>
      </p:sp>
    </p:spTree>
    <p:extLst>
      <p:ext uri="{BB962C8B-B14F-4D97-AF65-F5344CB8AC3E}">
        <p14:creationId xmlns:p14="http://schemas.microsoft.com/office/powerpoint/2010/main" val="3306560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1A2EF3D-195D-4A4D-8DE9-73A77ED0F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" y="863320"/>
            <a:ext cx="8520539" cy="5139707"/>
          </a:xfrm>
          <a:prstGeom prst="rect">
            <a:avLst/>
          </a:prstGeom>
        </p:spPr>
      </p:pic>
      <p:sp>
        <p:nvSpPr>
          <p:cNvPr id="22" name="Text Box 2">
            <a:extLst>
              <a:ext uri="{FF2B5EF4-FFF2-40B4-BE49-F238E27FC236}">
                <a16:creationId xmlns:a16="http://schemas.microsoft.com/office/drawing/2014/main" id="{1C797B2A-CB26-4D95-99EA-672578806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94" y="2458775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REPORT :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소성 일지</a:t>
            </a:r>
          </a:p>
        </p:txBody>
      </p:sp>
    </p:spTree>
    <p:extLst>
      <p:ext uri="{BB962C8B-B14F-4D97-AF65-F5344CB8AC3E}">
        <p14:creationId xmlns:p14="http://schemas.microsoft.com/office/powerpoint/2010/main" val="3365059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6A62711-154E-4A4E-8225-1D38F2390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6008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D9393B18-6F24-4E9A-9F1F-D0D83EB0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50774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근무인원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제품명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가스사용량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비가동시간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952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FFD8641-BA73-4E4D-B694-3F8831BC9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FD6861FB-8812-4022-9092-1DC9950A3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87263"/>
            <a:ext cx="8473591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공정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당월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가동율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일일생산량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생산일수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      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달성율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가동율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일일생산량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생산일수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전월대비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증감량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017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6A7542D-46E6-4A07-9E8D-96CA10A49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6008"/>
            <a:ext cx="8531294" cy="5146195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C17DCDDC-AD30-4D4E-A7C9-5A3BBE6DF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73745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누계포장량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일부터 전일까지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포장량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329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7C76405-2229-43F6-86A6-3FD6DB165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79519"/>
            <a:ext cx="8531294" cy="5146195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CEE6477B-707D-47E7-BFEF-BDAB54534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476681"/>
            <a:ext cx="847359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기준일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생산단위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 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시간당생산량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목표생산시간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2922983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0D9E2AC-15DA-4F00-9FDD-F06EA72B4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2" y="879519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E08E122-E432-4BF3-90D2-7E481EF80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77" y="2655577"/>
            <a:ext cx="6192812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금형그룹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금형상태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금형누적사용시간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보장타수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구입금액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입고일자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최종장착일시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F2C51A2E-9E7C-4486-A1BF-3DA5B620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402" y="5146049"/>
            <a:ext cx="2473546" cy="72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금형그룹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보장타수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구입금액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입고일자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최종장착일시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1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0" dirty="0" err="1">
                <a:latin typeface="맑은 고딕" pitchFamily="50" charset="-127"/>
                <a:ea typeface="맑은 고딕" pitchFamily="50" charset="-127"/>
              </a:rPr>
              <a:t>사용유무</a:t>
            </a:r>
            <a:endParaRPr lang="ko-KR" altLang="en-US" sz="11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451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BE2817E2-9B04-4AE7-BDCB-386FE50E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481" y="2849778"/>
            <a:ext cx="6828619" cy="6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금형사용시간</a:t>
            </a:r>
          </a:p>
        </p:txBody>
      </p:sp>
      <p:pic>
        <p:nvPicPr>
          <p:cNvPr id="77" name="그림 76" descr="스크린샷이(가) 표시된 사진&#10;&#10;자동 생성된 설명">
            <a:extLst>
              <a:ext uri="{FF2B5EF4-FFF2-40B4-BE49-F238E27FC236}">
                <a16:creationId xmlns:a16="http://schemas.microsoft.com/office/drawing/2014/main" id="{D1745BD6-CD32-44D0-8302-601CF617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" y="880376"/>
            <a:ext cx="8542051" cy="5152684"/>
          </a:xfrm>
          <a:prstGeom prst="rect">
            <a:avLst/>
          </a:prstGeom>
        </p:spPr>
      </p:pic>
      <p:sp>
        <p:nvSpPr>
          <p:cNvPr id="78" name="Text Box 2">
            <a:extLst>
              <a:ext uri="{FF2B5EF4-FFF2-40B4-BE49-F238E27FC236}">
                <a16:creationId xmlns:a16="http://schemas.microsoft.com/office/drawing/2014/main" id="{34BC61AD-DFA7-40DF-8D96-91204234C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481" y="2736503"/>
            <a:ext cx="708737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lnSpc>
                <a:spcPct val="120000"/>
              </a:lnSpc>
              <a:spcBef>
                <a:spcPct val="70000"/>
              </a:spcBef>
              <a:buClr>
                <a:srgbClr val="969696"/>
              </a:buClr>
              <a:defRPr kumimoji="1" sz="1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Monotype Sorts" pitchFamily="2" charset="2"/>
              <a:buChar char="q"/>
              <a:defRPr kumimoji="1" sz="12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w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just" eaLnBrk="0" hangingPunct="0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latinLnBrk="0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GRID :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생산일자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작업지시번호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품목코드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품목명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작업장코드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작업장명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금형타수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금형생산량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금형사용시작시간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금형사용종료시간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금형사용시간</a:t>
            </a:r>
          </a:p>
        </p:txBody>
      </p:sp>
    </p:spTree>
    <p:extLst>
      <p:ext uri="{BB962C8B-B14F-4D97-AF65-F5344CB8AC3E}">
        <p14:creationId xmlns:p14="http://schemas.microsoft.com/office/powerpoint/2010/main" val="92113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2A81B2E-266D-4925-A2AB-ADDFC6B18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94937"/>
            <a:ext cx="8542051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2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2A5972BA-5EEE-49A8-AC23-7C013ED6C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94" y="2170851"/>
            <a:ext cx="4044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모듈 코드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모듈 명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4B81A332-E16D-4354-A456-DA923CEAA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406" y="3557384"/>
            <a:ext cx="40465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명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3CE80595-BDCD-4E7E-B0AC-73DD5B7EE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032" y="2169264"/>
            <a:ext cx="40449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메뉴 트리</a:t>
            </a:r>
          </a:p>
        </p:txBody>
      </p:sp>
    </p:spTree>
    <p:extLst>
      <p:ext uri="{BB962C8B-B14F-4D97-AF65-F5344CB8AC3E}">
        <p14:creationId xmlns:p14="http://schemas.microsoft.com/office/powerpoint/2010/main" val="248074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93608C3-2CAE-4EEA-8863-519509900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4937"/>
            <a:ext cx="8542051" cy="515268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2E9FE8EC-6DE2-42E3-89FD-3A7B53802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410" y="2036630"/>
            <a:ext cx="784701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명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C0F9E1-1130-4158-BD99-839CC8CA6B09}"/>
              </a:ext>
            </a:extLst>
          </p:cNvPr>
          <p:cNvSpPr/>
          <p:nvPr/>
        </p:nvSpPr>
        <p:spPr>
          <a:xfrm>
            <a:off x="1958994" y="5087815"/>
            <a:ext cx="6997437" cy="75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8F4DB107-97F3-4476-BCA1-BD2EA30C9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5301963"/>
            <a:ext cx="62642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경로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ContentDLL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모니터링화면여부</a:t>
            </a:r>
          </a:p>
        </p:txBody>
      </p:sp>
    </p:spTree>
    <p:extLst>
      <p:ext uri="{BB962C8B-B14F-4D97-AF65-F5344CB8AC3E}">
        <p14:creationId xmlns:p14="http://schemas.microsoft.com/office/powerpoint/2010/main" val="1386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088F7C0-9BE6-4755-B881-1A310D60F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94937"/>
            <a:ext cx="8551476" cy="5158369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D3093624-4CD9-4120-A4E0-6F7C3FD4D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592" y="2076415"/>
            <a:ext cx="5975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명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경로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ContentDLL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/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200607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60FC0-5E3D-4404-8558-F4ACD317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7" y="183044"/>
            <a:ext cx="6205126" cy="216000"/>
          </a:xfrm>
        </p:spPr>
        <p:txBody>
          <a:bodyPr/>
          <a:lstStyle/>
          <a:p>
            <a:r>
              <a:rPr lang="ko-KR" altLang="en-US" dirty="0"/>
              <a:t>기계 불량률 알람 </a:t>
            </a:r>
            <a:r>
              <a:rPr lang="en-US" altLang="ko-KR" dirty="0"/>
              <a:t>–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85509-9B95-4992-8F66-6FC814B67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AC1C-15A7-47FD-8508-C3CC2B82E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2019.10.30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224EF-7442-4586-9652-25AAB26E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신소연</a:t>
            </a:r>
          </a:p>
          <a:p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C2BE4C0-66ED-4D6A-8565-4C8D7BE1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27" y="1476022"/>
            <a:ext cx="3376462" cy="23385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49D96-80DE-412A-BDA2-6394791A8B71}"/>
              </a:ext>
            </a:extLst>
          </p:cNvPr>
          <p:cNvSpPr/>
          <p:nvPr/>
        </p:nvSpPr>
        <p:spPr>
          <a:xfrm>
            <a:off x="1666975" y="3171913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B38A3-C599-484D-A639-2B0C04F95318}"/>
              </a:ext>
            </a:extLst>
          </p:cNvPr>
          <p:cNvSpPr txBox="1"/>
          <p:nvPr/>
        </p:nvSpPr>
        <p:spPr>
          <a:xfrm>
            <a:off x="1594792" y="28648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956D2-D9AD-4FD2-82AC-3125144ED811}"/>
              </a:ext>
            </a:extLst>
          </p:cNvPr>
          <p:cNvSpPr txBox="1"/>
          <p:nvPr/>
        </p:nvSpPr>
        <p:spPr>
          <a:xfrm>
            <a:off x="9306604" y="440789"/>
            <a:ext cx="2641142" cy="2350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/>
              <a:t>① </a:t>
            </a:r>
            <a:r>
              <a:rPr lang="ko-KR" altLang="en-US" sz="900" dirty="0"/>
              <a:t>로그인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클릭 시 </a:t>
            </a:r>
            <a:r>
              <a:rPr lang="en-US" altLang="ko-KR" sz="900" dirty="0"/>
              <a:t>ID</a:t>
            </a:r>
            <a:r>
              <a:rPr lang="ko-KR" altLang="en-US" sz="900" dirty="0"/>
              <a:t>텍스트 박스의 문자열을 가져와서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</a:t>
            </a:r>
            <a:r>
              <a:rPr lang="ko-KR" altLang="en-US" sz="900" dirty="0"/>
              <a:t>비밀번호가 맞으면 로그인한다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② </a:t>
            </a:r>
            <a:r>
              <a:rPr lang="ko-KR" altLang="en-US" sz="900" dirty="0"/>
              <a:t>회원가입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회원 가입을 하는 윈도우를 연다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③ 취소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900" dirty="0"/>
              <a:t>로그인을 취소하고 어플리케이션을 종료한다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6FDC5-6300-4386-AA3F-B5CD435E3D96}"/>
              </a:ext>
            </a:extLst>
          </p:cNvPr>
          <p:cNvSpPr/>
          <p:nvPr/>
        </p:nvSpPr>
        <p:spPr>
          <a:xfrm>
            <a:off x="3737718" y="3507550"/>
            <a:ext cx="655404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08BEA-2B8F-4B1C-869F-2EF0DA2A112D}"/>
              </a:ext>
            </a:extLst>
          </p:cNvPr>
          <p:cNvSpPr txBox="1"/>
          <p:nvPr/>
        </p:nvSpPr>
        <p:spPr>
          <a:xfrm>
            <a:off x="3437006" y="343765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404EA4-F2A3-4EB1-AFF0-EF64796827FC}"/>
              </a:ext>
            </a:extLst>
          </p:cNvPr>
          <p:cNvSpPr txBox="1"/>
          <p:nvPr/>
        </p:nvSpPr>
        <p:spPr>
          <a:xfrm>
            <a:off x="3165440" y="286342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813956-9324-478C-8F2E-0A5201B923D4}"/>
              </a:ext>
            </a:extLst>
          </p:cNvPr>
          <p:cNvSpPr/>
          <p:nvPr/>
        </p:nvSpPr>
        <p:spPr>
          <a:xfrm>
            <a:off x="3167976" y="3162465"/>
            <a:ext cx="1266464" cy="33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8F1011E9-4E0F-4659-B490-29AF0A55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0" y="888448"/>
            <a:ext cx="8542051" cy="515268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111D08-3208-4E65-BE39-CF0CE5C7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9076"/>
            <a:ext cx="8542051" cy="515268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0A21849-C404-46B3-BD68-3DA37418B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" y="888448"/>
            <a:ext cx="8542051" cy="5152684"/>
          </a:xfrm>
          <a:prstGeom prst="rect">
            <a:avLst/>
          </a:prstGeom>
        </p:spPr>
      </p:pic>
      <p:sp>
        <p:nvSpPr>
          <p:cNvPr id="21" name="Text Box 2">
            <a:extLst>
              <a:ext uri="{FF2B5EF4-FFF2-40B4-BE49-F238E27FC236}">
                <a16:creationId xmlns:a16="http://schemas.microsoft.com/office/drawing/2014/main" id="{6E481A83-81D9-473D-BD6C-34EEB183B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106" y="2036630"/>
            <a:ext cx="51117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: IP Address,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허용여부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6E5613-7B76-4340-A4B6-D8E2E39F8828}"/>
              </a:ext>
            </a:extLst>
          </p:cNvPr>
          <p:cNvSpPr/>
          <p:nvPr/>
        </p:nvSpPr>
        <p:spPr>
          <a:xfrm>
            <a:off x="1958994" y="5064369"/>
            <a:ext cx="6997437" cy="75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3EC051E6-0B5D-4230-9200-A70927A5C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623" y="5295838"/>
            <a:ext cx="47529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Address,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허용여부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</a:p>
        </p:txBody>
      </p:sp>
    </p:spTree>
    <p:extLst>
      <p:ext uri="{BB962C8B-B14F-4D97-AF65-F5344CB8AC3E}">
        <p14:creationId xmlns:p14="http://schemas.microsoft.com/office/powerpoint/2010/main" val="405027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3375</Words>
  <Application>Microsoft Office PowerPoint</Application>
  <PresentationFormat>와이드스크린</PresentationFormat>
  <Paragraphs>817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나눔고딕</vt:lpstr>
      <vt:lpstr>맑은 고딕</vt:lpstr>
      <vt:lpstr>Arial</vt:lpstr>
      <vt:lpstr>Symbol</vt:lpstr>
      <vt:lpstr>Office 테마</vt:lpstr>
      <vt:lpstr>PowerPoint 프레젠테이션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  <vt:lpstr>기계 불량률 알람 – 로그인 (공통)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신소연 화면 설계서</dc:title>
  <dc:creator>신소연</dc:creator>
  <cp:lastModifiedBy>신소연</cp:lastModifiedBy>
  <cp:revision>44</cp:revision>
  <dcterms:created xsi:type="dcterms:W3CDTF">2019-10-30T04:49:23Z</dcterms:created>
  <dcterms:modified xsi:type="dcterms:W3CDTF">2020-01-14T04:12:29Z</dcterms:modified>
</cp:coreProperties>
</file>