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5" r:id="rId2"/>
    <p:sldId id="282" r:id="rId3"/>
    <p:sldId id="283" r:id="rId4"/>
    <p:sldId id="280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7" r:id="rId18"/>
    <p:sldId id="296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</p:sldIdLst>
  <p:sldSz cx="9906000" cy="6858000" type="A4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7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7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14" d="100"/>
          <a:sy n="114" d="100"/>
        </p:scale>
        <p:origin x="1254" y="84"/>
      </p:cViewPr>
      <p:guideLst>
        <p:guide orient="horz" pos="2880"/>
        <p:guide pos="17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252AF8-5CCA-440C-9B2E-FB7DC38445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AB2625-9573-466E-9802-1FE25D35EC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0C602-CBA1-4602-9EFD-2EF545426A5E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AF66BD-61F0-412A-AC4A-196E5B830A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7E558D-94B9-4128-9B27-4656A7A94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80C60-C92B-4458-BB99-16520A62B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98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B9A2-3CBF-4B9E-B8C0-718B0DFA73B7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24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325B1-A87F-4334-9D63-D20CE20260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94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325B1-A87F-4334-9D63-D20CE20260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78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325B1-A87F-4334-9D63-D20CE20260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6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325B1-A87F-4334-9D63-D20CE20260C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6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325B1-A87F-4334-9D63-D20CE20260C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4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325B1-A87F-4334-9D63-D20CE20260C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325B1-A87F-4334-9D63-D20CE20260C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0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325B1-A87F-4334-9D63-D20CE20260C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3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325B1-A87F-4334-9D63-D20CE20260C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1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6267" y="1259585"/>
            <a:ext cx="2934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038C-3BE3-4B99-BDA1-B4AB54D35564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5034" y="818388"/>
            <a:ext cx="278606" cy="86995"/>
          </a:xfrm>
          <a:custGeom>
            <a:avLst/>
            <a:gdLst/>
            <a:ahLst/>
            <a:cxnLst/>
            <a:rect l="l" t="t" r="r" b="b"/>
            <a:pathLst>
              <a:path w="342900" h="86994">
                <a:moveTo>
                  <a:pt x="342899" y="0"/>
                </a:moveTo>
                <a:lnTo>
                  <a:pt x="0" y="0"/>
                </a:lnTo>
                <a:lnTo>
                  <a:pt x="0" y="86867"/>
                </a:lnTo>
                <a:lnTo>
                  <a:pt x="342899" y="86867"/>
                </a:lnTo>
                <a:lnTo>
                  <a:pt x="342899" y="0"/>
                </a:lnTo>
                <a:close/>
              </a:path>
            </a:pathLst>
          </a:custGeom>
          <a:solidFill>
            <a:srgbClr val="F6D257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7" name="bg object 17"/>
          <p:cNvSpPr/>
          <p:nvPr/>
        </p:nvSpPr>
        <p:spPr>
          <a:xfrm>
            <a:off x="655034" y="818388"/>
            <a:ext cx="278606" cy="86995"/>
          </a:xfrm>
          <a:custGeom>
            <a:avLst/>
            <a:gdLst/>
            <a:ahLst/>
            <a:cxnLst/>
            <a:rect l="l" t="t" r="r" b="b"/>
            <a:pathLst>
              <a:path w="342900" h="86994">
                <a:moveTo>
                  <a:pt x="0" y="86867"/>
                </a:moveTo>
                <a:lnTo>
                  <a:pt x="342899" y="86867"/>
                </a:lnTo>
                <a:lnTo>
                  <a:pt x="342899" y="0"/>
                </a:lnTo>
                <a:lnTo>
                  <a:pt x="0" y="0"/>
                </a:lnTo>
                <a:lnTo>
                  <a:pt x="0" y="86867"/>
                </a:lnTo>
                <a:close/>
              </a:path>
            </a:pathLst>
          </a:custGeom>
          <a:ln w="12192">
            <a:solidFill>
              <a:srgbClr val="F6D257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E4F5-A9D4-4B1A-9F86-40FAA710A1A3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5572-D386-465B-A244-3BD4E194A25F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66" y="6858000"/>
            <a:ext cx="9904968" cy="1270"/>
          </a:xfrm>
          <a:custGeom>
            <a:avLst/>
            <a:gdLst/>
            <a:ahLst/>
            <a:cxnLst/>
            <a:rect l="l" t="t" r="r" b="b"/>
            <a:pathLst>
              <a:path w="12190730" h="1270">
                <a:moveTo>
                  <a:pt x="0" y="1270"/>
                </a:moveTo>
                <a:lnTo>
                  <a:pt x="12190684" y="1270"/>
                </a:lnTo>
                <a:lnTo>
                  <a:pt x="12190684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2C4A9E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7" name="bg object 17"/>
          <p:cNvSpPr/>
          <p:nvPr/>
        </p:nvSpPr>
        <p:spPr>
          <a:xfrm>
            <a:off x="618" y="6350"/>
            <a:ext cx="9906000" cy="6851650"/>
          </a:xfrm>
          <a:custGeom>
            <a:avLst/>
            <a:gdLst/>
            <a:ahLst/>
            <a:cxnLst/>
            <a:rect l="l" t="t" r="r" b="b"/>
            <a:pathLst>
              <a:path w="12192000" h="6851650">
                <a:moveTo>
                  <a:pt x="0" y="6851650"/>
                </a:moveTo>
                <a:lnTo>
                  <a:pt x="12192000" y="6851650"/>
                </a:lnTo>
                <a:lnTo>
                  <a:pt x="12192000" y="0"/>
                </a:lnTo>
                <a:lnTo>
                  <a:pt x="0" y="0"/>
                </a:lnTo>
                <a:lnTo>
                  <a:pt x="0" y="6851650"/>
                </a:lnTo>
                <a:close/>
              </a:path>
            </a:pathLst>
          </a:custGeom>
          <a:solidFill>
            <a:srgbClr val="2C4A9E"/>
          </a:solidFill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18" name="bg object 18"/>
          <p:cNvSpPr/>
          <p:nvPr/>
        </p:nvSpPr>
        <p:spPr>
          <a:xfrm>
            <a:off x="618" y="5334"/>
            <a:ext cx="9906000" cy="6853555"/>
          </a:xfrm>
          <a:custGeom>
            <a:avLst/>
            <a:gdLst/>
            <a:ahLst/>
            <a:cxnLst/>
            <a:rect l="l" t="t" r="r" b="b"/>
            <a:pathLst>
              <a:path w="12192000" h="6853555">
                <a:moveTo>
                  <a:pt x="0" y="1777"/>
                </a:moveTo>
                <a:lnTo>
                  <a:pt x="0" y="762"/>
                </a:lnTo>
                <a:lnTo>
                  <a:pt x="799" y="0"/>
                </a:lnTo>
                <a:lnTo>
                  <a:pt x="1786" y="0"/>
                </a:lnTo>
                <a:lnTo>
                  <a:pt x="12190222" y="0"/>
                </a:lnTo>
                <a:lnTo>
                  <a:pt x="12191238" y="0"/>
                </a:lnTo>
                <a:lnTo>
                  <a:pt x="12192000" y="762"/>
                </a:lnTo>
                <a:lnTo>
                  <a:pt x="12192000" y="1777"/>
                </a:lnTo>
                <a:lnTo>
                  <a:pt x="12192000" y="6851641"/>
                </a:lnTo>
                <a:lnTo>
                  <a:pt x="12192000" y="6852627"/>
                </a:lnTo>
                <a:lnTo>
                  <a:pt x="12191238" y="6853427"/>
                </a:lnTo>
                <a:lnTo>
                  <a:pt x="12190222" y="6853427"/>
                </a:lnTo>
                <a:lnTo>
                  <a:pt x="1786" y="6853427"/>
                </a:lnTo>
                <a:lnTo>
                  <a:pt x="799" y="6853427"/>
                </a:lnTo>
                <a:lnTo>
                  <a:pt x="0" y="6852627"/>
                </a:lnTo>
                <a:lnTo>
                  <a:pt x="0" y="6851641"/>
                </a:lnTo>
                <a:lnTo>
                  <a:pt x="0" y="1777"/>
                </a:lnTo>
                <a:close/>
              </a:path>
            </a:pathLst>
          </a:custGeom>
          <a:ln w="1981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00110"/>
          </a:xfrm>
        </p:spPr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007D-E079-4A59-B430-7C36D9E12AF8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579B6-6567-4A44-A2AE-05E16ADE5FA6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951" y="1641094"/>
            <a:ext cx="345409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UnDinaru"/>
                <a:cs typeface="UnDinar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F687E-29D7-4B69-99A5-EB96F12EBE65}" type="datetime1">
              <a:rPr lang="en-US" altLang="ko-KR" smtClean="0"/>
              <a:t>2/21/2020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734" y="6636451"/>
            <a:ext cx="163552" cy="1000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888888"/>
                </a:solidFill>
                <a:latin typeface="Noto Sans CJK JP Bold"/>
                <a:cs typeface="Noto Sans CJK JP Bold"/>
              </a:defRPr>
            </a:lvl1pPr>
          </a:lstStyle>
          <a:p>
            <a:pPr marL="30956">
              <a:spcBef>
                <a:spcPts val="33"/>
              </a:spcBef>
            </a:pPr>
            <a:fld id="{81D60167-4931-47E6-BA6A-407CBD079E47}" type="slidenum">
              <a:rPr lang="en-US" altLang="ko-KR" spc="12" smtClean="0"/>
              <a:pPr marL="30956">
                <a:spcBef>
                  <a:spcPts val="33"/>
                </a:spcBef>
              </a:pPr>
              <a:t>‹#›</a:t>
            </a:fld>
            <a:endParaRPr lang="en-US" altLang="ko-KR" spc="12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메인 화면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 화면 로그인 전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8742C11-AE8A-426C-B75D-29BC145461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867" y="1410410"/>
            <a:ext cx="7410926" cy="4988199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C7E2369B-31C8-4F19-83AB-638047AE7DA9}"/>
              </a:ext>
            </a:extLst>
          </p:cNvPr>
          <p:cNvSpPr/>
          <p:nvPr/>
        </p:nvSpPr>
        <p:spPr>
          <a:xfrm>
            <a:off x="6705600" y="19050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203635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프로그램 실행 시 최초로 보여지는 화면이다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로그인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: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로그인 화면이 생성된다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0F448-E591-49E3-A891-9F74D20A11B9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시스템 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사용자관리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관리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357440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저장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사용자그룹목록에 선택된 그룹에 선택된 사용자에게 그룹권한을 부여하거나 해제합니다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사용자를 추가할 수 있습니다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사용자명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코드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1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940923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사용자를 추가하거나 사용자에게 사용자그룹 권한을 부여하는 공간입니다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B2EADE-52CE-4215-A9BC-105E4B1D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" y="1947653"/>
            <a:ext cx="7424773" cy="4463317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FAA5DF97-222F-4437-830A-790DD4D141F3}"/>
              </a:ext>
            </a:extLst>
          </p:cNvPr>
          <p:cNvSpPr/>
          <p:nvPr/>
        </p:nvSpPr>
        <p:spPr>
          <a:xfrm>
            <a:off x="4892842" y="256051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3B4A31B-37B6-4B41-95ED-EEE098827353}"/>
              </a:ext>
            </a:extLst>
          </p:cNvPr>
          <p:cNvSpPr/>
          <p:nvPr/>
        </p:nvSpPr>
        <p:spPr>
          <a:xfrm>
            <a:off x="6477000" y="273611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65E333-973C-42E2-A35B-806EBDC4D944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49913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02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시스템 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6744950" y="880052"/>
              <a:ext cx="5447049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1544361" cy="516207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en-US" altLang="ko-KR" sz="1600" spc="16" dirty="0">
                <a:latin typeface="Noto Sans CJK JP Bold"/>
                <a:cs typeface="Noto Sans CJK JP Bold"/>
              </a:rPr>
              <a:t>#</a:t>
            </a:r>
            <a:r>
              <a:rPr lang="ko-KR" altLang="en-US"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사용자관리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>
              <a:spcBef>
                <a:spcPts val="85"/>
              </a:spcBef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5336068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5341890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관리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사용자등록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826D2-D8F0-4F92-A0A0-ECF60C4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34532"/>
              </p:ext>
            </p:extLst>
          </p:nvPr>
        </p:nvGraphicFramePr>
        <p:xfrm>
          <a:off x="5466051" y="577866"/>
          <a:ext cx="4425726" cy="583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49">
                  <a:extLst>
                    <a:ext uri="{9D8B030D-6E8A-4147-A177-3AD203B41FA5}">
                      <a16:colId xmlns:a16="http://schemas.microsoft.com/office/drawing/2014/main" val="258487136"/>
                    </a:ext>
                  </a:extLst>
                </a:gridCol>
                <a:gridCol w="1904738">
                  <a:extLst>
                    <a:ext uri="{9D8B030D-6E8A-4147-A177-3AD203B41FA5}">
                      <a16:colId xmlns:a16="http://schemas.microsoft.com/office/drawing/2014/main" val="2879822528"/>
                    </a:ext>
                  </a:extLst>
                </a:gridCol>
                <a:gridCol w="1433839">
                  <a:extLst>
                    <a:ext uri="{9D8B030D-6E8A-4147-A177-3AD203B41FA5}">
                      <a16:colId xmlns:a16="http://schemas.microsoft.com/office/drawing/2014/main" val="564198954"/>
                    </a:ext>
                  </a:extLst>
                </a:gridCol>
              </a:tblGrid>
              <a:tr h="47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715"/>
                  </a:ext>
                </a:extLst>
              </a:tr>
              <a:tr h="4738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사용자의 이름을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81356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아이디를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6272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비밀번호를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49490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기본공정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사용자의 기본공정을 등록합니다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2777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6246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957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48150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21692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275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49532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highlight>
                          <a:srgbClr val="FFFF00"/>
                        </a:highlight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60680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0E24934D-1960-4017-A8F7-DF962BBA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377" y="1357120"/>
            <a:ext cx="3200400" cy="4981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205D1B-F727-4C7A-BD43-B9F190CD8D50}"/>
              </a:ext>
            </a:extLst>
          </p:cNvPr>
          <p:cNvSpPr txBox="1"/>
          <p:nvPr/>
        </p:nvSpPr>
        <p:spPr>
          <a:xfrm>
            <a:off x="62803" y="1325714"/>
            <a:ext cx="148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표시는 필수로 입력해야 되는 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396C6A-6A17-4EC1-A533-2CF0A40AF9A2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119023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시스템 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화면관리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화면관리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320250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사용여부 변경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사용자그룹의 사용유무를 변경한다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(Y,N)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화면명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코드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1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692137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등록된 화면의 사용여부를 변경 할 수 있습니다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6ED48C-A094-4B9A-A84D-2BE5F54D1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" y="1957541"/>
            <a:ext cx="7455367" cy="4450340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280CA467-2CF9-44B2-A5BB-D563AB67C915}"/>
              </a:ext>
            </a:extLst>
          </p:cNvPr>
          <p:cNvSpPr/>
          <p:nvPr/>
        </p:nvSpPr>
        <p:spPr>
          <a:xfrm>
            <a:off x="4744828" y="2550186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60A97A9-D0A5-480B-9D6D-FB12613CC724}"/>
              </a:ext>
            </a:extLst>
          </p:cNvPr>
          <p:cNvSpPr/>
          <p:nvPr/>
        </p:nvSpPr>
        <p:spPr>
          <a:xfrm>
            <a:off x="6629400" y="3667633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231E4-1D3C-46DD-99CF-93BA4984FC6A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05276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시스템 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 err="1">
                <a:latin typeface="Noto Sans CJK JP Bold"/>
                <a:cs typeface="Noto Sans CJK JP Bold"/>
              </a:rPr>
              <a:t>로그인이력정보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로그인이력정보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35769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내용을 설정 및 입력 후 ‘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조회’를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클릭하면 검색한 내용과 유사한 항목순으로 아래 화면에 조회된다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9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시작일</a:t>
            </a:r>
            <a:endParaRPr lang="en-US" altLang="ko-KR" sz="9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9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종료일</a:t>
            </a:r>
            <a:endParaRPr lang="en-US" altLang="ko-KR" sz="9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9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사용자명</a:t>
            </a:r>
            <a:endParaRPr lang="en-US" altLang="ko-KR" sz="9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9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명</a:t>
            </a:r>
            <a:endParaRPr lang="en-US" altLang="ko-KR" sz="8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1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44335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사용자가 사용한 화면의 이력을 조회할 수 있습니다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71AE14-6209-4680-9635-3797BE105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" y="1931120"/>
            <a:ext cx="7441458" cy="447985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8D8A8D05-9B94-4EE5-BDF9-A052186435D8}"/>
              </a:ext>
            </a:extLst>
          </p:cNvPr>
          <p:cNvSpPr/>
          <p:nvPr/>
        </p:nvSpPr>
        <p:spPr>
          <a:xfrm>
            <a:off x="5638800" y="2561823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25C60E-C88E-407D-BBF7-A0BE8DFD0929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169479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시스템 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메뉴관리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메뉴관리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239459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 메뉴를 추가하거나 자식메뉴를 추가합니다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 메뉴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해당 대메뉴에 속한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자식메뉴모두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삭제되며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자식메뉴만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해당 자식메뉴만 삭제됩니다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트리뷰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자식메뉴를 다른 부모에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DROP DOWN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으로 위치를 변경 할 수 있습니다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1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628017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대 메뉴 및 자식메뉴를 추가하거나 삭제 할 수 있으며 메뉴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트리뷰에서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DROP DOWN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사용하여    자식 메뉴를 이동시킬 수 있습니다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DEE1940-C46D-4996-8327-B793A0A0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" y="1928366"/>
            <a:ext cx="7438836" cy="45018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E7411A4-4612-4969-B2B3-561B23F56E43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102410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02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시스템 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6744950" y="880052"/>
              <a:ext cx="5447049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1544361" cy="516207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en-US" altLang="ko-KR" sz="1600" spc="16" dirty="0">
                <a:latin typeface="Noto Sans CJK JP Bold"/>
                <a:cs typeface="Noto Sans CJK JP Bold"/>
              </a:rPr>
              <a:t>#</a:t>
            </a:r>
            <a:r>
              <a:rPr lang="ko-KR" altLang="en-US"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사용자관리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>
              <a:spcBef>
                <a:spcPts val="85"/>
              </a:spcBef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5336068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5341890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메뉴관리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826D2-D8F0-4F92-A0A0-ECF60C4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38360"/>
              </p:ext>
            </p:extLst>
          </p:nvPr>
        </p:nvGraphicFramePr>
        <p:xfrm>
          <a:off x="5466051" y="577866"/>
          <a:ext cx="4425726" cy="5890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49">
                  <a:extLst>
                    <a:ext uri="{9D8B030D-6E8A-4147-A177-3AD203B41FA5}">
                      <a16:colId xmlns:a16="http://schemas.microsoft.com/office/drawing/2014/main" val="258487136"/>
                    </a:ext>
                  </a:extLst>
                </a:gridCol>
                <a:gridCol w="1904738">
                  <a:extLst>
                    <a:ext uri="{9D8B030D-6E8A-4147-A177-3AD203B41FA5}">
                      <a16:colId xmlns:a16="http://schemas.microsoft.com/office/drawing/2014/main" val="2879822528"/>
                    </a:ext>
                  </a:extLst>
                </a:gridCol>
                <a:gridCol w="1433839">
                  <a:extLst>
                    <a:ext uri="{9D8B030D-6E8A-4147-A177-3AD203B41FA5}">
                      <a16:colId xmlns:a16="http://schemas.microsoft.com/office/drawing/2014/main" val="564198954"/>
                    </a:ext>
                  </a:extLst>
                </a:gridCol>
              </a:tblGrid>
              <a:tr h="47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715"/>
                  </a:ext>
                </a:extLst>
              </a:tr>
              <a:tr h="4738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부모메뉴코드</a:t>
                      </a:r>
                      <a:endParaRPr lang="ko-KR" altLang="en-US" sz="1200" b="1" dirty="0">
                        <a:highlight>
                          <a:srgbClr val="FFFF00"/>
                        </a:highlight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메뉴의 코드를 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81356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부모메뉴명</a:t>
                      </a:r>
                      <a:endParaRPr lang="ko-KR" altLang="en-US" sz="1200" b="1" dirty="0">
                        <a:highlight>
                          <a:srgbClr val="FFFF00"/>
                        </a:highlight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아이디를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6272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현제 사용자의 이름이 표시됩니다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49490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입력날짜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현제 날짜가 표시됩니다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2777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6246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부모이름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자식메뉴가 속할 부모이름을 선택합니다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957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부모코드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자식메뉴가 속할 부모이름 </a:t>
                      </a:r>
                      <a:r>
                        <a:rPr lang="ko-KR" altLang="en-US" sz="10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선택시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자동으로 코드가 입력됩니다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48150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SCREEN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자식메뉴에 화면을 연결합니다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21692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SCREEN</a:t>
                      </a:r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자식메뉴의 이름 </a:t>
                      </a:r>
                      <a:r>
                        <a:rPr lang="ko-KR" altLang="en-US" sz="10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선택시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자동으로 코드가 입력됩니다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275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현제 사용자의 이름이 표시됩니다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49532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입력날짜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현제 날짜가 표시됩니다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6068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205D1B-F727-4C7A-BD43-B9F190CD8D50}"/>
              </a:ext>
            </a:extLst>
          </p:cNvPr>
          <p:cNvSpPr txBox="1"/>
          <p:nvPr/>
        </p:nvSpPr>
        <p:spPr>
          <a:xfrm>
            <a:off x="62803" y="1325714"/>
            <a:ext cx="148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표시는 필수로 입력해야 되는 값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8E51FE4-459B-47D4-8D03-4D2EDE04F6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2038" y="2156832"/>
            <a:ext cx="2586033" cy="29137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463C2FB-A98B-4984-85B4-37FA739557D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20453" y="2156833"/>
            <a:ext cx="2586033" cy="28723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DAE2DB-3727-48AE-9EE6-A2891495A3E9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412053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시스템 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메뉴관리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메뉴관리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메뉴추가 및 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dropdown)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214125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메뉴버튼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앞에서 추가한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부모메뉴인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Test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가 동적으로 생성되며 추가한 자식메뉴도 동적으로 생성되며 삭제시에도 버튼 삭제가 바로 적용 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트리뷰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–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테스트메뉴위에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있는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금형관리메뉴의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자식메뉴인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금형사용현황을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DROPDOWN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으로 테스트 메뉴로 이동 시킨 모습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1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메뉴추가시 좌측의 메뉴버튼이 동적으로 생성됩니다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EEAEE8-8D52-4F57-B8B8-EC29A694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" y="1870254"/>
            <a:ext cx="7455366" cy="4540716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AE5BFFC9-7496-46EE-BE88-2783F5636DCD}"/>
              </a:ext>
            </a:extLst>
          </p:cNvPr>
          <p:cNvSpPr/>
          <p:nvPr/>
        </p:nvSpPr>
        <p:spPr>
          <a:xfrm>
            <a:off x="151612" y="402631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828B55-C0C6-4429-8318-ED3B97C570B2}"/>
              </a:ext>
            </a:extLst>
          </p:cNvPr>
          <p:cNvSpPr/>
          <p:nvPr/>
        </p:nvSpPr>
        <p:spPr>
          <a:xfrm>
            <a:off x="3842806" y="610822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732288-2BC3-474B-A1E7-FD5B00CF6687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72655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시스템 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공지사항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공지사항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2861962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상세내용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공지사항을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더블클릭시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상세내용을 확인할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8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시작일</a:t>
            </a:r>
            <a:endParaRPr lang="en-US" altLang="ko-KR" sz="8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8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종료일</a:t>
            </a:r>
            <a:endParaRPr lang="en-US" altLang="ko-KR" sz="8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1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웹에서 등록한 공지를 확인 할 수 있습니다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44CB50-5E60-45BE-AC13-5DC742C3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3" y="1897512"/>
            <a:ext cx="7455366" cy="4455704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75D459F4-0C9C-4A1E-84AF-EA8284EEA48C}"/>
              </a:ext>
            </a:extLst>
          </p:cNvPr>
          <p:cNvSpPr/>
          <p:nvPr/>
        </p:nvSpPr>
        <p:spPr>
          <a:xfrm>
            <a:off x="5791200" y="2413608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C89C79-EBBF-4630-8581-79E6B1B5B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054" y="3760794"/>
            <a:ext cx="2468966" cy="2730490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4FBECEB9-D7DC-458B-8A5D-A5092A8C58A1}"/>
              </a:ext>
            </a:extLst>
          </p:cNvPr>
          <p:cNvSpPr/>
          <p:nvPr/>
        </p:nvSpPr>
        <p:spPr>
          <a:xfrm>
            <a:off x="1676400" y="51816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84D2C4-287D-470D-A1ED-53A98BE6BFF9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30494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공정정보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공정정보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4488048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사용여부 변경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공정의 사용유무를 변경한다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(Y,N)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추가와 수정을 이용할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고침시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최신 정보로 업데이트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내용을 입력하지 않으면 저장을 할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 그룹 명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 그룹 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1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공정정보를 확인하거나 공정을 추가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삭제를 할 수 있고 사용여부를 변경할 수 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9F0B9F-15CC-4A8C-830B-A546BED05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" y="1909055"/>
            <a:ext cx="7458583" cy="4496541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F7869DD6-03E0-4503-98CB-18EF0253E429}"/>
              </a:ext>
            </a:extLst>
          </p:cNvPr>
          <p:cNvSpPr/>
          <p:nvPr/>
        </p:nvSpPr>
        <p:spPr>
          <a:xfrm>
            <a:off x="4694988" y="2504821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1649F2-88D4-45E2-A068-AF75D088E9EF}"/>
              </a:ext>
            </a:extLst>
          </p:cNvPr>
          <p:cNvSpPr/>
          <p:nvPr/>
        </p:nvSpPr>
        <p:spPr>
          <a:xfrm>
            <a:off x="6629400" y="314080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FA3B25D-8AA2-4A8F-AF65-1CEEB8183F53}"/>
              </a:ext>
            </a:extLst>
          </p:cNvPr>
          <p:cNvSpPr/>
          <p:nvPr/>
        </p:nvSpPr>
        <p:spPr>
          <a:xfrm>
            <a:off x="1905000" y="562566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EA0203-F891-4529-B904-88A958B0AF7C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16885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작업장정보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작업장정보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19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458038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사용여부 변경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작업장의 사용유무를 변경한다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(Y,N)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추가와 수정을 이용할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작업장에 적용되는 공정을 연결해준다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고침시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최신 정보로 업데이트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내용을 입력하지 않으면 저장을 할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공정으로 찾기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1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작업장의 정보를 확인 할 수 있으며 작업장을 추가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및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사용여부를 제어 할 수 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82BC11-7018-4167-8897-D6F548D7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5" y="1928847"/>
            <a:ext cx="7455367" cy="44821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A8DD8C-7DA1-4A98-8BD7-13F750DDD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581400"/>
            <a:ext cx="2214563" cy="2314575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467E9B69-65FE-4036-B9C2-4BE77F6984CF}"/>
              </a:ext>
            </a:extLst>
          </p:cNvPr>
          <p:cNvSpPr/>
          <p:nvPr/>
        </p:nvSpPr>
        <p:spPr>
          <a:xfrm>
            <a:off x="5943600" y="2536281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829E827-E37C-430C-9DFA-A9726FBDD8AF}"/>
              </a:ext>
            </a:extLst>
          </p:cNvPr>
          <p:cNvSpPr/>
          <p:nvPr/>
        </p:nvSpPr>
        <p:spPr>
          <a:xfrm>
            <a:off x="6705600" y="332653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29F90A-1A02-4235-9F74-AD5491596BF5}"/>
              </a:ext>
            </a:extLst>
          </p:cNvPr>
          <p:cNvSpPr/>
          <p:nvPr/>
        </p:nvSpPr>
        <p:spPr>
          <a:xfrm>
            <a:off x="4886417" y="473868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BEBFCF-CFF0-4495-B6F8-F55CEB314FDF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82483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메인 화면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로그인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로그인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2382023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아이디 입력 창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입력 창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로그인 버튼</a:t>
            </a: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아이디와 비밀 번호가 틀릴 경우 로그인 할 수 없다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63A178-102B-459A-B4D1-3350F9FF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21640"/>
            <a:ext cx="7455364" cy="498933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7C728C4A-1A74-4871-843D-46D86714C1F0}"/>
              </a:ext>
            </a:extLst>
          </p:cNvPr>
          <p:cNvSpPr/>
          <p:nvPr/>
        </p:nvSpPr>
        <p:spPr>
          <a:xfrm>
            <a:off x="2743200" y="374624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2127B2A-D8A7-4BE6-82AC-12ADCCAD1586}"/>
              </a:ext>
            </a:extLst>
          </p:cNvPr>
          <p:cNvSpPr/>
          <p:nvPr/>
        </p:nvSpPr>
        <p:spPr>
          <a:xfrm>
            <a:off x="2743200" y="4070761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98B6F0E-9CF2-4127-8F51-900B8F71A6BF}"/>
              </a:ext>
            </a:extLst>
          </p:cNvPr>
          <p:cNvSpPr/>
          <p:nvPr/>
        </p:nvSpPr>
        <p:spPr>
          <a:xfrm>
            <a:off x="2743200" y="471303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EB4CC8-957A-4932-A241-650282AEB1AA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1921834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2098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03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6744950" y="880052"/>
              <a:ext cx="5447049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1544361" cy="516207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en-US" altLang="ko-KR" sz="1600" spc="16" dirty="0">
                <a:latin typeface="Noto Sans CJK JP Bold"/>
                <a:cs typeface="Noto Sans CJK JP Bold"/>
              </a:rPr>
              <a:t>#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작업장추가</a:t>
            </a:r>
            <a:r>
              <a:rPr lang="ko-KR" altLang="en-US"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>
              <a:spcBef>
                <a:spcPts val="85"/>
              </a:spcBef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5336068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5341890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작업장정보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작업장추가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826D2-D8F0-4F92-A0A0-ECF60C4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71519"/>
              </p:ext>
            </p:extLst>
          </p:nvPr>
        </p:nvGraphicFramePr>
        <p:xfrm>
          <a:off x="5466051" y="577866"/>
          <a:ext cx="4425726" cy="583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49">
                  <a:extLst>
                    <a:ext uri="{9D8B030D-6E8A-4147-A177-3AD203B41FA5}">
                      <a16:colId xmlns:a16="http://schemas.microsoft.com/office/drawing/2014/main" val="258487136"/>
                    </a:ext>
                  </a:extLst>
                </a:gridCol>
                <a:gridCol w="1904738">
                  <a:extLst>
                    <a:ext uri="{9D8B030D-6E8A-4147-A177-3AD203B41FA5}">
                      <a16:colId xmlns:a16="http://schemas.microsoft.com/office/drawing/2014/main" val="2879822528"/>
                    </a:ext>
                  </a:extLst>
                </a:gridCol>
                <a:gridCol w="1433839">
                  <a:extLst>
                    <a:ext uri="{9D8B030D-6E8A-4147-A177-3AD203B41FA5}">
                      <a16:colId xmlns:a16="http://schemas.microsoft.com/office/drawing/2014/main" val="564198954"/>
                    </a:ext>
                  </a:extLst>
                </a:gridCol>
              </a:tblGrid>
              <a:tr h="47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715"/>
                  </a:ext>
                </a:extLst>
              </a:tr>
              <a:tr h="4738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작업장코드를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81356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 명을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6272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공정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공정 명을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49490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공정 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공정 코드를 등록합니다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2777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6246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957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48150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21692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275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49532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highlight>
                          <a:srgbClr val="FFFF00"/>
                        </a:highlight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6068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205D1B-F727-4C7A-BD43-B9F190CD8D50}"/>
              </a:ext>
            </a:extLst>
          </p:cNvPr>
          <p:cNvSpPr txBox="1"/>
          <p:nvPr/>
        </p:nvSpPr>
        <p:spPr>
          <a:xfrm>
            <a:off x="62803" y="1325714"/>
            <a:ext cx="148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표시는 필수로 입력해야 되는 값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AA72A7-BA04-4FB3-B4D2-F1176C7F6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15" y="1805555"/>
            <a:ext cx="3012367" cy="24983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FE20B1-9987-4162-B07C-B99CCB5B0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509" y="3756100"/>
            <a:ext cx="3205976" cy="27102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139A1F7-B328-435A-8D6A-9097AD24B9DF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83957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품목분류정보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품목분류정보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4888157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사용여부 변경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품목분류정보의 사용유무를 변경한다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(Y,N)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추가와 수정을 이용할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level1~level5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중 하나를 선택해야한다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고침시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최신 정보로 업데이트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내용을 입력하지 않으면 저장을 할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 그룹 명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 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0"/>
            <a:ext cx="7455366" cy="561119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59994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563897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품목분류의 정보를 확인하며 추가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새로고침이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가능하며 사용여부를 제어합니다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품목은 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5level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까지 있으며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적제토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성형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건조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소성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포장으로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팔렛당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박스수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박스당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pcs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 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pcs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당소재량을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취급합니다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68CEED-630A-4305-A6EC-2E2A4869C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" y="1917581"/>
            <a:ext cx="7440667" cy="4491104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0CB71746-C92B-43EC-82A5-D8EC4B677184}"/>
              </a:ext>
            </a:extLst>
          </p:cNvPr>
          <p:cNvSpPr/>
          <p:nvPr/>
        </p:nvSpPr>
        <p:spPr>
          <a:xfrm>
            <a:off x="4088201" y="250504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69DB4DA-F4B6-45A6-B262-0FB94B9FBD14}"/>
              </a:ext>
            </a:extLst>
          </p:cNvPr>
          <p:cNvSpPr/>
          <p:nvPr/>
        </p:nvSpPr>
        <p:spPr>
          <a:xfrm>
            <a:off x="6781800" y="315722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A54C6E3-486E-45C1-B057-9A125E1D7E58}"/>
              </a:ext>
            </a:extLst>
          </p:cNvPr>
          <p:cNvSpPr/>
          <p:nvPr/>
        </p:nvSpPr>
        <p:spPr>
          <a:xfrm>
            <a:off x="2107756" y="5561528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230D63-018A-40E2-885C-A19121D0FB6E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488186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품목정보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품목정보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405459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품목을 수정 할 수 있습니다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고침시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최신 정보로 업데이트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내용을 입력하지 않으면 저장을 할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품목유형 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0"/>
            <a:ext cx="7455366" cy="561119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59994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563897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품목의 정보를 확인 할 수 있으며 추가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고침을 할 수 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추가시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앞에서 등록한 품목분류정보의 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5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개의 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level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입력한다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모든 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level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은 반드시 등록할 필 요는 없으며 품목은 완제품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(PR),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자재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(PT),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반제품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(SA)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에 따라서 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level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을 등록한다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5341DC-A85E-4C27-BE2B-ADFCFB235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" y="1945045"/>
            <a:ext cx="7455367" cy="4074755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7269EE36-7720-4247-BCAD-D50472B0A1B9}"/>
              </a:ext>
            </a:extLst>
          </p:cNvPr>
          <p:cNvSpPr/>
          <p:nvPr/>
        </p:nvSpPr>
        <p:spPr>
          <a:xfrm>
            <a:off x="5791200" y="250247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FF41BBA-3622-46DF-8931-3F76E91A1F30}"/>
              </a:ext>
            </a:extLst>
          </p:cNvPr>
          <p:cNvSpPr/>
          <p:nvPr/>
        </p:nvSpPr>
        <p:spPr>
          <a:xfrm>
            <a:off x="3765865" y="311887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62685B-11B7-48F1-AD02-050A5F2352D0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333771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2098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03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sp>
        <p:nvSpPr>
          <p:cNvPr id="21" name="object 21"/>
          <p:cNvSpPr/>
          <p:nvPr/>
        </p:nvSpPr>
        <p:spPr>
          <a:xfrm>
            <a:off x="-14223" y="566061"/>
            <a:ext cx="9906000" cy="3089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0"/>
                </a:moveTo>
                <a:lnTo>
                  <a:pt x="12192000" y="0"/>
                </a:lnTo>
              </a:path>
              <a:path w="12192000" h="3175">
                <a:moveTo>
                  <a:pt x="0" y="3048"/>
                </a:moveTo>
                <a:lnTo>
                  <a:pt x="12192000" y="3048"/>
                </a:lnTo>
              </a:path>
            </a:pathLst>
          </a:custGeom>
          <a:ln w="4572"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5" name="object 25"/>
          <p:cNvSpPr txBox="1"/>
          <p:nvPr/>
        </p:nvSpPr>
        <p:spPr>
          <a:xfrm>
            <a:off x="132038" y="703368"/>
            <a:ext cx="1544361" cy="516207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en-US" altLang="ko-KR" sz="1600" spc="16" dirty="0">
                <a:latin typeface="Noto Sans CJK JP Bold"/>
                <a:cs typeface="Noto Sans CJK JP Bold"/>
              </a:rPr>
              <a:t>#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작업장추가</a:t>
            </a:r>
            <a:r>
              <a:rPr lang="ko-KR" altLang="en-US"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>
              <a:spcBef>
                <a:spcPts val="85"/>
              </a:spcBef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5336068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5341890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작업장정보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작업장추가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826D2-D8F0-4F92-A0A0-ECF60C4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96714"/>
              </p:ext>
            </p:extLst>
          </p:nvPr>
        </p:nvGraphicFramePr>
        <p:xfrm>
          <a:off x="5480274" y="577867"/>
          <a:ext cx="4425726" cy="6152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49">
                  <a:extLst>
                    <a:ext uri="{9D8B030D-6E8A-4147-A177-3AD203B41FA5}">
                      <a16:colId xmlns:a16="http://schemas.microsoft.com/office/drawing/2014/main" val="258487136"/>
                    </a:ext>
                  </a:extLst>
                </a:gridCol>
                <a:gridCol w="1904738">
                  <a:extLst>
                    <a:ext uri="{9D8B030D-6E8A-4147-A177-3AD203B41FA5}">
                      <a16:colId xmlns:a16="http://schemas.microsoft.com/office/drawing/2014/main" val="2879822528"/>
                    </a:ext>
                  </a:extLst>
                </a:gridCol>
                <a:gridCol w="1433839">
                  <a:extLst>
                    <a:ext uri="{9D8B030D-6E8A-4147-A177-3AD203B41FA5}">
                      <a16:colId xmlns:a16="http://schemas.microsoft.com/office/drawing/2014/main" val="564198954"/>
                    </a:ext>
                  </a:extLst>
                </a:gridCol>
              </a:tblGrid>
              <a:tr h="323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715"/>
                  </a:ext>
                </a:extLst>
              </a:tr>
              <a:tr h="31439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품목코드를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81356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 명을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62728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영문명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품목의 영문명을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49490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약어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품목의 약어를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2777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품목유형을 선택합니다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6246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규격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 규격을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9578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 단위를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48150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안전재고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 </a:t>
                      </a:r>
                      <a:r>
                        <a:rPr lang="ko-KR" altLang="en-US" sz="10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안전재고량을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21692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시간당생산수</a:t>
                      </a:r>
                      <a:endParaRPr lang="ko-KR" altLang="en-US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시간당생산수를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2758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배치당생산수</a:t>
                      </a:r>
                      <a:endParaRPr lang="ko-KR" altLang="en-US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배치당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생산수를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49532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캐비티수</a:t>
                      </a:r>
                      <a:endParaRPr lang="ko-KR" altLang="en-US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캐비티의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수를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606808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성형줄당</a:t>
                      </a:r>
                      <a:r>
                        <a:rPr lang="en-US" altLang="ko-KR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PCS</a:t>
                      </a:r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성형줄당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PCS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063562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포장</a:t>
                      </a:r>
                      <a:r>
                        <a:rPr lang="en-US" altLang="ko-KR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SHOT</a:t>
                      </a:r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당</a:t>
                      </a:r>
                      <a:r>
                        <a:rPr lang="en-US" altLang="ko-KR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PCS</a:t>
                      </a:r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포장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SHOT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당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PCS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431351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건조대차기본수량</a:t>
                      </a:r>
                      <a:endParaRPr lang="ko-KR" altLang="en-US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건조대차기본수량을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260664"/>
                  </a:ext>
                </a:extLst>
              </a:tr>
              <a:tr h="3239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소성대차기본수량</a:t>
                      </a:r>
                      <a:endParaRPr lang="ko-KR" altLang="en-US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소성대차기본수량을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82912"/>
                  </a:ext>
                </a:extLst>
              </a:tr>
              <a:tr h="647838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품목분류정보에서 등록한 </a:t>
                      </a:r>
                      <a:r>
                        <a:rPr lang="en-US" altLang="ko-KR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LEVEL</a:t>
                      </a:r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을 선택합니다</a:t>
                      </a:r>
                      <a:r>
                        <a:rPr lang="en-US" altLang="ko-KR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6837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205D1B-F727-4C7A-BD43-B9F190CD8D50}"/>
              </a:ext>
            </a:extLst>
          </p:cNvPr>
          <p:cNvSpPr txBox="1"/>
          <p:nvPr/>
        </p:nvSpPr>
        <p:spPr>
          <a:xfrm>
            <a:off x="62803" y="1325714"/>
            <a:ext cx="148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표시는 필수로 입력해야 되는 값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86C4DDA-0C14-47F7-950C-7F2FD5048F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2037" y="1881976"/>
            <a:ext cx="5009195" cy="42140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1A6C76-F04D-40A2-AC5F-F0670EF3CD26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957576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품질규격설정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품질규격설정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2720897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품질규격복사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품목의 규격설정에 해당하는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공정을 선택하여 다른 품목에 복사할 수 있습니다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추가와 수정을 이용할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고침시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최신 정보로 업데이트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내용을 입력하지 않으면 저장을 할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0"/>
            <a:ext cx="7455366" cy="561119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59994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563897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품목을 공정에서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작업시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규격을 설정하는 화면으로 좌측에는 품목의 목록이 있으며 우측에는 선택한 품목의 설정된 규격이 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품질규격을 추가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삭제가 가능하며 사용여부 변경 및 품질규격 복사가 가능합니다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269EE36-7720-4247-BCAD-D50472B0A1B9}"/>
              </a:ext>
            </a:extLst>
          </p:cNvPr>
          <p:cNvSpPr/>
          <p:nvPr/>
        </p:nvSpPr>
        <p:spPr>
          <a:xfrm>
            <a:off x="5791200" y="250247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FF41BBA-3622-46DF-8931-3F76E91A1F30}"/>
              </a:ext>
            </a:extLst>
          </p:cNvPr>
          <p:cNvSpPr/>
          <p:nvPr/>
        </p:nvSpPr>
        <p:spPr>
          <a:xfrm>
            <a:off x="3765865" y="311887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047D3C-F6AC-4A94-80E4-32C93841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3" y="1946630"/>
            <a:ext cx="7455366" cy="4301770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852CAFEB-07D1-4C05-98E8-21393EBC5DF4}"/>
              </a:ext>
            </a:extLst>
          </p:cNvPr>
          <p:cNvSpPr/>
          <p:nvPr/>
        </p:nvSpPr>
        <p:spPr>
          <a:xfrm>
            <a:off x="5911710" y="246158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D68D51-0695-47EA-88F8-C6F18E3D2BCA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800319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품질규격설정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품질규격설정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품질규격복사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175909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복사할 품목을 선택한다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이때 검색했던 품목명은 제외된다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품질규격 설정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복사할 품질 규격을 선택합니다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0"/>
            <a:ext cx="7455366" cy="561119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59994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37923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복사하고자 하는 품목의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품질규격중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복사하고 싶은 공정을 선택하여 조회하면 품질규격 설정이 나온다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6A35BC-28E2-4FB2-9B05-4D8AF817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" y="1956949"/>
            <a:ext cx="7440666" cy="4454021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5D020615-F783-4256-9C11-6DE236F420F9}"/>
              </a:ext>
            </a:extLst>
          </p:cNvPr>
          <p:cNvSpPr/>
          <p:nvPr/>
        </p:nvSpPr>
        <p:spPr>
          <a:xfrm>
            <a:off x="2687932" y="252113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D841DE2-90CD-4B7E-8D7E-7E6A0C609F8D}"/>
              </a:ext>
            </a:extLst>
          </p:cNvPr>
          <p:cNvSpPr/>
          <p:nvPr/>
        </p:nvSpPr>
        <p:spPr>
          <a:xfrm>
            <a:off x="1905000" y="3341891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7FB350-258E-4A64-8E54-DBA6BE89A003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1962352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2098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03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sp>
        <p:nvSpPr>
          <p:cNvPr id="21" name="object 21"/>
          <p:cNvSpPr/>
          <p:nvPr/>
        </p:nvSpPr>
        <p:spPr>
          <a:xfrm>
            <a:off x="-14223" y="566061"/>
            <a:ext cx="9906000" cy="3089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0"/>
                </a:moveTo>
                <a:lnTo>
                  <a:pt x="12192000" y="0"/>
                </a:lnTo>
              </a:path>
              <a:path w="12192000" h="3175">
                <a:moveTo>
                  <a:pt x="0" y="3048"/>
                </a:moveTo>
                <a:lnTo>
                  <a:pt x="12192000" y="3048"/>
                </a:lnTo>
              </a:path>
            </a:pathLst>
          </a:custGeom>
          <a:ln w="4572"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5" name="object 25"/>
          <p:cNvSpPr txBox="1"/>
          <p:nvPr/>
        </p:nvSpPr>
        <p:spPr>
          <a:xfrm>
            <a:off x="132038" y="703368"/>
            <a:ext cx="1544361" cy="516207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en-US" altLang="ko-KR" sz="1600" spc="16" dirty="0">
                <a:latin typeface="Noto Sans CJK JP Bold"/>
                <a:cs typeface="Noto Sans CJK JP Bold"/>
              </a:rPr>
              <a:t>#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 품질규격설정</a:t>
            </a:r>
            <a:r>
              <a:rPr lang="ko-KR" altLang="en-US"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>
              <a:spcBef>
                <a:spcPts val="85"/>
              </a:spcBef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5336068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5341890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품질규격설정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품질규격추가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826D2-D8F0-4F92-A0A0-ECF60C4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52323"/>
              </p:ext>
            </p:extLst>
          </p:nvPr>
        </p:nvGraphicFramePr>
        <p:xfrm>
          <a:off x="5466051" y="577867"/>
          <a:ext cx="4425726" cy="568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49">
                  <a:extLst>
                    <a:ext uri="{9D8B030D-6E8A-4147-A177-3AD203B41FA5}">
                      <a16:colId xmlns:a16="http://schemas.microsoft.com/office/drawing/2014/main" val="258487136"/>
                    </a:ext>
                  </a:extLst>
                </a:gridCol>
                <a:gridCol w="1904738">
                  <a:extLst>
                    <a:ext uri="{9D8B030D-6E8A-4147-A177-3AD203B41FA5}">
                      <a16:colId xmlns:a16="http://schemas.microsoft.com/office/drawing/2014/main" val="2879822528"/>
                    </a:ext>
                  </a:extLst>
                </a:gridCol>
                <a:gridCol w="1433839">
                  <a:extLst>
                    <a:ext uri="{9D8B030D-6E8A-4147-A177-3AD203B41FA5}">
                      <a16:colId xmlns:a16="http://schemas.microsoft.com/office/drawing/2014/main" val="564198954"/>
                    </a:ext>
                  </a:extLst>
                </a:gridCol>
              </a:tblGrid>
              <a:tr h="4912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715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검사코드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검사코드를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81356"/>
                  </a:ext>
                </a:extLst>
              </a:tr>
              <a:tr h="4502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검사항목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검사항목 명을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62728"/>
                  </a:ext>
                </a:extLst>
              </a:tr>
              <a:tr h="435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품목명을 선택합니다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49490"/>
                  </a:ext>
                </a:extLst>
              </a:tr>
              <a:tr h="435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품목명을 선택하면 자동으로 코드가 등록됩니다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2777"/>
                  </a:ext>
                </a:extLst>
              </a:tr>
              <a:tr h="435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공정명</a:t>
                      </a:r>
                      <a:endParaRPr lang="ko-KR" altLang="en-US" sz="1000" b="1" dirty="0">
                        <a:highlight>
                          <a:srgbClr val="FFFF00"/>
                        </a:highlight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공정명을 선택합니다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6246"/>
                  </a:ext>
                </a:extLst>
              </a:tr>
              <a:tr h="41088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공정코드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공정명을 선택하면 자동으로 코드가 등록됩니다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9578"/>
                  </a:ext>
                </a:extLst>
              </a:tr>
              <a:tr h="435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규격상한값</a:t>
                      </a:r>
                      <a:r>
                        <a:rPr lang="en-US" altLang="ko-KR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USL</a:t>
                      </a:r>
                      <a:endParaRPr lang="ko-KR" altLang="en-US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규격상한값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USL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을 입력합니다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48150"/>
                  </a:ext>
                </a:extLst>
              </a:tr>
              <a:tr h="435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규격기준값</a:t>
                      </a:r>
                      <a:r>
                        <a:rPr lang="en-US" altLang="ko-KR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SL</a:t>
                      </a:r>
                      <a:endParaRPr lang="ko-KR" altLang="en-US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규격기준값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SL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을 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21692"/>
                  </a:ext>
                </a:extLst>
              </a:tr>
              <a:tr h="435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규격하한값</a:t>
                      </a:r>
                      <a:r>
                        <a:rPr lang="en-US" altLang="ko-KR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LSL</a:t>
                      </a:r>
                      <a:endParaRPr lang="ko-KR" altLang="en-US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규격하한값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LSL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를 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2758"/>
                  </a:ext>
                </a:extLst>
              </a:tr>
              <a:tr h="435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샘플크기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샘플크기를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49532"/>
                  </a:ext>
                </a:extLst>
              </a:tr>
              <a:tr h="435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606808"/>
                  </a:ext>
                </a:extLst>
              </a:tr>
              <a:tr h="435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06356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205D1B-F727-4C7A-BD43-B9F190CD8D50}"/>
              </a:ext>
            </a:extLst>
          </p:cNvPr>
          <p:cNvSpPr txBox="1"/>
          <p:nvPr/>
        </p:nvSpPr>
        <p:spPr>
          <a:xfrm>
            <a:off x="62803" y="1325714"/>
            <a:ext cx="148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표시는 필수로 입력해야 되는 값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3719DD-B104-4EDC-A5CC-6C2279D8A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39" y="1740284"/>
            <a:ext cx="3839478" cy="47118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AC98285-06E2-4AC8-BA58-8D5BD6CFA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2219196"/>
            <a:ext cx="2932602" cy="37244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9F6AC2-0B9D-4D48-9634-DD737E843F39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90454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공정조건설정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공정조건설정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2720897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공정조건복사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설비시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설비에 등록된 공정의조건을 다른 품목에 복사할 수 있습니다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추가와 수정을 이용할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고침시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최신 정보로 업데이트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내용을 입력하지 않으면 저장을 할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0"/>
            <a:ext cx="7455366" cy="561119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59994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563897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품목을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설비시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공정조건을 설정하는 화면으로 좌측에는 품목의 목록이 있으며 우측에는 선택한 품목의 공정조건이 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공정조건을 추가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삭제가 가능하며 사용여부 변경 및 공정조건 복사가 가능합니다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D99011-8844-4869-BDC9-89777F94F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" y="1967894"/>
            <a:ext cx="7440667" cy="4443076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FC130067-B744-4E08-9B9D-20727D3FB4A2}"/>
              </a:ext>
            </a:extLst>
          </p:cNvPr>
          <p:cNvSpPr/>
          <p:nvPr/>
        </p:nvSpPr>
        <p:spPr>
          <a:xfrm>
            <a:off x="5715000" y="249037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752205-0560-498B-AD88-FB5FDAA99A31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205596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공정조건설정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공정조건설정 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공정조건복사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175909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품목명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복사할 품목을 선택한다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이때 검색했던 품목명은 제외된다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공정조건설정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복사할 공정 조건을 선택합니다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0"/>
            <a:ext cx="7455366" cy="561119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59994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37923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복사하고자 하는 품목의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품질규격중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복사하고 싶은 공정을 선택하여 조회하면 공정조건 설정이 나온다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 </a:t>
            </a: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5DF003-5457-4262-9ABE-E9571CAD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" y="2024777"/>
            <a:ext cx="7472917" cy="4380015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DBC0838-9798-4B16-B7BF-71A938D5482C}"/>
              </a:ext>
            </a:extLst>
          </p:cNvPr>
          <p:cNvSpPr/>
          <p:nvPr/>
        </p:nvSpPr>
        <p:spPr>
          <a:xfrm>
            <a:off x="3177006" y="398618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0BA8F4A-83B2-4928-B508-FDF4E9EF7099}"/>
              </a:ext>
            </a:extLst>
          </p:cNvPr>
          <p:cNvSpPr/>
          <p:nvPr/>
        </p:nvSpPr>
        <p:spPr>
          <a:xfrm>
            <a:off x="3048000" y="3363858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B391AD-B125-4393-BD61-826184A9967D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897028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2209800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03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sp>
        <p:nvSpPr>
          <p:cNvPr id="21" name="object 21"/>
          <p:cNvSpPr/>
          <p:nvPr/>
        </p:nvSpPr>
        <p:spPr>
          <a:xfrm>
            <a:off x="-14223" y="566061"/>
            <a:ext cx="9906000" cy="3089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0"/>
                </a:moveTo>
                <a:lnTo>
                  <a:pt x="12192000" y="0"/>
                </a:lnTo>
              </a:path>
              <a:path w="12192000" h="3175">
                <a:moveTo>
                  <a:pt x="0" y="3048"/>
                </a:moveTo>
                <a:lnTo>
                  <a:pt x="12192000" y="3048"/>
                </a:lnTo>
              </a:path>
            </a:pathLst>
          </a:custGeom>
          <a:ln w="4572"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/>
          </a:p>
        </p:txBody>
      </p:sp>
      <p:sp>
        <p:nvSpPr>
          <p:cNvPr id="25" name="object 25"/>
          <p:cNvSpPr txBox="1"/>
          <p:nvPr/>
        </p:nvSpPr>
        <p:spPr>
          <a:xfrm>
            <a:off x="132038" y="703368"/>
            <a:ext cx="1544361" cy="516207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en-US" altLang="ko-KR" sz="1600" spc="16" dirty="0">
                <a:latin typeface="Noto Sans CJK JP Bold"/>
                <a:cs typeface="Noto Sans CJK JP Bold"/>
              </a:rPr>
              <a:t>#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 공정조건설정</a:t>
            </a:r>
            <a:r>
              <a:rPr lang="ko-KR" altLang="en-US"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>
              <a:spcBef>
                <a:spcPts val="85"/>
              </a:spcBef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5336068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5341890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공정조건설정 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공정조건 저장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29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826D2-D8F0-4F92-A0A0-ECF60C4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76103"/>
              </p:ext>
            </p:extLst>
          </p:nvPr>
        </p:nvGraphicFramePr>
        <p:xfrm>
          <a:off x="5619092" y="577867"/>
          <a:ext cx="4272685" cy="557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308">
                  <a:extLst>
                    <a:ext uri="{9D8B030D-6E8A-4147-A177-3AD203B41FA5}">
                      <a16:colId xmlns:a16="http://schemas.microsoft.com/office/drawing/2014/main" val="258487136"/>
                    </a:ext>
                  </a:extLst>
                </a:gridCol>
                <a:gridCol w="1544957">
                  <a:extLst>
                    <a:ext uri="{9D8B030D-6E8A-4147-A177-3AD203B41FA5}">
                      <a16:colId xmlns:a16="http://schemas.microsoft.com/office/drawing/2014/main" val="2879822528"/>
                    </a:ext>
                  </a:extLst>
                </a:gridCol>
                <a:gridCol w="1717420">
                  <a:extLst>
                    <a:ext uri="{9D8B030D-6E8A-4147-A177-3AD203B41FA5}">
                      <a16:colId xmlns:a16="http://schemas.microsoft.com/office/drawing/2014/main" val="564198954"/>
                    </a:ext>
                  </a:extLst>
                </a:gridCol>
              </a:tblGrid>
              <a:tr h="521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715"/>
                  </a:ext>
                </a:extLst>
              </a:tr>
              <a:tr h="4478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검사코드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검사코드를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81356"/>
                  </a:ext>
                </a:extLst>
              </a:tr>
              <a:tr h="4776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검사항목명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검사항목 명을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62728"/>
                  </a:ext>
                </a:extLst>
              </a:tr>
              <a:tr h="4614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품목명을 선택합니다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49490"/>
                  </a:ext>
                </a:extLst>
              </a:tr>
              <a:tr h="4614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품목명을 선택하면 자동으로 코드가 등록됩니다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2777"/>
                  </a:ext>
                </a:extLst>
              </a:tr>
              <a:tr h="4614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작업장명을 선택합니다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6246"/>
                  </a:ext>
                </a:extLst>
              </a:tr>
              <a:tr h="4358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highlight>
                            <a:srgbClr val="FFFF00"/>
                          </a:highlight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작업장명을 선택하면 자동으로 코드가 등록됩니다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수정불가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9578"/>
                  </a:ext>
                </a:extLst>
              </a:tr>
              <a:tr h="4614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규격상한값</a:t>
                      </a:r>
                      <a:r>
                        <a:rPr lang="en-US" altLang="ko-KR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USL</a:t>
                      </a:r>
                      <a:endParaRPr lang="ko-KR" altLang="en-US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규격상한값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USL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을 입력합니다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48150"/>
                  </a:ext>
                </a:extLst>
              </a:tr>
              <a:tr h="4614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규격기준값</a:t>
                      </a:r>
                      <a:r>
                        <a:rPr lang="en-US" altLang="ko-KR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SL</a:t>
                      </a:r>
                      <a:endParaRPr lang="ko-KR" altLang="en-US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규격기준값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SL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을 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21692"/>
                  </a:ext>
                </a:extLst>
              </a:tr>
              <a:tr h="4614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규격하한값</a:t>
                      </a:r>
                      <a:r>
                        <a:rPr lang="en-US" altLang="ko-KR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LSL</a:t>
                      </a:r>
                      <a:endParaRPr lang="ko-KR" altLang="en-US" sz="10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규격하한값</a:t>
                      </a:r>
                      <a:r>
                        <a:rPr lang="en-US" altLang="ko-KR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LSL</a:t>
                      </a:r>
                      <a:r>
                        <a:rPr lang="ko-KR" altLang="en-US" sz="1000" b="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를 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2758"/>
                  </a:ext>
                </a:extLst>
              </a:tr>
              <a:tr h="4614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단위를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606808"/>
                  </a:ext>
                </a:extLst>
              </a:tr>
              <a:tr h="4614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비고를 입력합니다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06356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9205D1B-F727-4C7A-BD43-B9F190CD8D50}"/>
              </a:ext>
            </a:extLst>
          </p:cNvPr>
          <p:cNvSpPr txBox="1"/>
          <p:nvPr/>
        </p:nvSpPr>
        <p:spPr>
          <a:xfrm>
            <a:off x="62803" y="1325714"/>
            <a:ext cx="1489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※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 표시는 필수로 입력해야 되는 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27A479-BFF2-4EC2-B4A7-6332C7CCB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90" y="1787379"/>
            <a:ext cx="3644104" cy="43672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52636B-C7C8-413C-B190-200BBD226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348" y="2286000"/>
            <a:ext cx="3003465" cy="35959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7D37B5-6A76-4018-A931-C631F1936374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105078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메인 화면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 화면 로그인 후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417084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메모장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계산기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그림판의 응용 프로그램을 열어준다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공통 컨트롤로 권한을 부여 받은 자식화면에 해당하는 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이벤트를 발생시킨다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환경설정 화면을 보여준다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 메뉴로 클릭 시 하위 메뉴들이 진열 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메뉴에서 선택한 화면이 열리면 해당 화면의 이름정보와 삭제를 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사용자가 등록한 즐겨찾기 목록이 보여진다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현제화면의 위치정보가 보여진다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사용자의 이름이 보여진다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1FD3D87-AE80-4E00-907A-CAF52E5974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292" y="1410411"/>
            <a:ext cx="7440668" cy="4948279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C583FED4-B866-4B32-980A-0E1B6BB8CDC4}"/>
              </a:ext>
            </a:extLst>
          </p:cNvPr>
          <p:cNvSpPr/>
          <p:nvPr/>
        </p:nvSpPr>
        <p:spPr>
          <a:xfrm>
            <a:off x="7234684" y="208214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34ECADA-4DD1-439C-BEF8-7D88AF5B7B70}"/>
              </a:ext>
            </a:extLst>
          </p:cNvPr>
          <p:cNvSpPr/>
          <p:nvPr/>
        </p:nvSpPr>
        <p:spPr>
          <a:xfrm>
            <a:off x="2226703" y="185065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8B9EE00-456E-4B8B-8A55-433F65D9A233}"/>
              </a:ext>
            </a:extLst>
          </p:cNvPr>
          <p:cNvSpPr/>
          <p:nvPr/>
        </p:nvSpPr>
        <p:spPr>
          <a:xfrm>
            <a:off x="985960" y="613009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EFD9B35-3752-4DC2-ABCA-13D527F91866}"/>
              </a:ext>
            </a:extLst>
          </p:cNvPr>
          <p:cNvSpPr/>
          <p:nvPr/>
        </p:nvSpPr>
        <p:spPr>
          <a:xfrm>
            <a:off x="2819400" y="6113546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E1643D7-D039-4A0A-A774-A3CE0995128E}"/>
              </a:ext>
            </a:extLst>
          </p:cNvPr>
          <p:cNvSpPr/>
          <p:nvPr/>
        </p:nvSpPr>
        <p:spPr>
          <a:xfrm>
            <a:off x="7326834" y="611960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3205E6E-7F04-4892-9E51-6A2F8B51346A}"/>
              </a:ext>
            </a:extLst>
          </p:cNvPr>
          <p:cNvSpPr/>
          <p:nvPr/>
        </p:nvSpPr>
        <p:spPr>
          <a:xfrm>
            <a:off x="1740008" y="219644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3832908-770F-47A6-88AB-AC50FA17DA27}"/>
              </a:ext>
            </a:extLst>
          </p:cNvPr>
          <p:cNvSpPr/>
          <p:nvPr/>
        </p:nvSpPr>
        <p:spPr>
          <a:xfrm>
            <a:off x="814200" y="219644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ABD9BB3-400B-4DE4-86E8-BDC68851153F}"/>
              </a:ext>
            </a:extLst>
          </p:cNvPr>
          <p:cNvSpPr/>
          <p:nvPr/>
        </p:nvSpPr>
        <p:spPr>
          <a:xfrm>
            <a:off x="73179" y="1701994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DC88B0-0AF7-4D33-BDE8-85FE04E1FB9B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1328488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 err="1">
                <a:latin typeface="Noto Sans CJK JP Bold"/>
                <a:cs typeface="Noto Sans CJK JP Bold"/>
              </a:rPr>
              <a:t>불량현상대분류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불량현상대분류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30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458038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사용여부 변경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불량현상대분류의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사용유무를 변경한다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(Y,N)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추가와 수정을 이용할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고침시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최신 정보로 업데이트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내용을 입력하지 않으면 저장을 할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불량현상대분류명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불량현상대분류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1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37923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불량현상대분류를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확인하거나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불량현상대분류를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추가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삭제를 할 수 있고 사용여부를 변경할 수 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A15D14-9350-4DFE-B4F4-E9019EC13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3" y="1941471"/>
            <a:ext cx="7466067" cy="4467214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6E63C15D-B68C-4501-BD96-E2C7E6D7F037}"/>
              </a:ext>
            </a:extLst>
          </p:cNvPr>
          <p:cNvSpPr/>
          <p:nvPr/>
        </p:nvSpPr>
        <p:spPr>
          <a:xfrm>
            <a:off x="4938777" y="2593883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F32881C-C422-4C4E-8949-E6BDB8B81348}"/>
              </a:ext>
            </a:extLst>
          </p:cNvPr>
          <p:cNvSpPr/>
          <p:nvPr/>
        </p:nvSpPr>
        <p:spPr>
          <a:xfrm>
            <a:off x="6705600" y="347275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C85072F-A82F-40C5-B057-73421A38BC96}"/>
              </a:ext>
            </a:extLst>
          </p:cNvPr>
          <p:cNvSpPr/>
          <p:nvPr/>
        </p:nvSpPr>
        <p:spPr>
          <a:xfrm>
            <a:off x="2687932" y="572466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FC88F3-3685-462F-AF21-A6BC6D9C5D91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2506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불량현상상세분류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불량현상상세분류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31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4734269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이때 불량현상 대분류 목록창이 출력된다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사용여부 변경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불량현상상세분류의 사용유무를 변경한다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(Y,N)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추가와 수정을 이용할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고침시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최신 정보로 업데이트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내용을 입력하지 않으면 저장을 할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불량현상대분류명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불량현상대분류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0"/>
            <a:ext cx="7455366" cy="583069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63084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563897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불량현상상세분류를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확인하거나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불량현상상세분류를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추가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삭제를 할 수 있고 사용여부를       변경할 수 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좌측에는 불량현상 대분류가 표시되고 우측에는 선택한 대분류에 포함되는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불량현상상세분류가 표시된다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B5760F-30F2-4783-A3DC-94514A29F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" y="1904999"/>
            <a:ext cx="7480915" cy="45459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527C1D1-B6FA-40E8-A019-4E3868C6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849" y="3507455"/>
            <a:ext cx="2159926" cy="2233612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D0EEE460-7D9E-4899-A34E-A21B61152DFD}"/>
              </a:ext>
            </a:extLst>
          </p:cNvPr>
          <p:cNvSpPr/>
          <p:nvPr/>
        </p:nvSpPr>
        <p:spPr>
          <a:xfrm>
            <a:off x="4572000" y="35814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4B73893-03FC-4BD7-8439-52848AFD9B33}"/>
              </a:ext>
            </a:extLst>
          </p:cNvPr>
          <p:cNvSpPr/>
          <p:nvPr/>
        </p:nvSpPr>
        <p:spPr>
          <a:xfrm>
            <a:off x="6348463" y="329922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53642D4-014D-46EF-965C-0DF170AC6A73}"/>
              </a:ext>
            </a:extLst>
          </p:cNvPr>
          <p:cNvSpPr/>
          <p:nvPr/>
        </p:nvSpPr>
        <p:spPr>
          <a:xfrm>
            <a:off x="6781800" y="5931553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A61ED7-EFF5-463A-8B9E-3C643ADC01CB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2205402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 err="1">
                <a:latin typeface="Noto Sans CJK JP Bold"/>
                <a:cs typeface="Noto Sans CJK JP Bold"/>
              </a:rPr>
              <a:t>비가동대분류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비가동대분류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32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458038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사용여부 변경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비가동대분류의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사용유무를 변경한다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(Y,N)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추가와 수정을 이용할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고침시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최신 정보로 업데이트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내용을 입력하지 않으면 저장을 할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비가동대분류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명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비가동대분류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C2D224-C2B0-4991-98BE-B688D06B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7" y="1924709"/>
            <a:ext cx="7455366" cy="4483975"/>
          </a:xfrm>
          <a:prstGeom prst="rect">
            <a:avLst/>
          </a:prstGeom>
        </p:spPr>
      </p:pic>
      <p:sp>
        <p:nvSpPr>
          <p:cNvPr id="39" name="object 19">
            <a:extLst>
              <a:ext uri="{FF2B5EF4-FFF2-40B4-BE49-F238E27FC236}">
                <a16:creationId xmlns:a16="http://schemas.microsoft.com/office/drawing/2014/main" id="{6F542CBF-6FBB-449E-9640-5594EF185C80}"/>
              </a:ext>
            </a:extLst>
          </p:cNvPr>
          <p:cNvSpPr/>
          <p:nvPr/>
        </p:nvSpPr>
        <p:spPr>
          <a:xfrm>
            <a:off x="64593" y="1296161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40" name="object 22">
            <a:extLst>
              <a:ext uri="{FF2B5EF4-FFF2-40B4-BE49-F238E27FC236}">
                <a16:creationId xmlns:a16="http://schemas.microsoft.com/office/drawing/2014/main" id="{7B6770BC-4B2B-4669-BB9A-4BDACC9428BA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AD806A-C484-4918-B707-988DC71B3C1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277AE887-B2D3-4CBE-8531-2C78EFC25835}"/>
              </a:ext>
            </a:extLst>
          </p:cNvPr>
          <p:cNvSpPr txBox="1"/>
          <p:nvPr/>
        </p:nvSpPr>
        <p:spPr>
          <a:xfrm>
            <a:off x="1304771" y="1296472"/>
            <a:ext cx="6291302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비가동대분류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확인하거나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비가동대분류를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추가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삭제를 할 수 있고 사용여부를 변경할 수 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441BC9D-F37A-4848-88FC-C3FE834795F3}"/>
              </a:ext>
            </a:extLst>
          </p:cNvPr>
          <p:cNvSpPr/>
          <p:nvPr/>
        </p:nvSpPr>
        <p:spPr>
          <a:xfrm>
            <a:off x="4710572" y="255726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42B48D1-886C-4822-94C2-1B7BBDC79BB5}"/>
              </a:ext>
            </a:extLst>
          </p:cNvPr>
          <p:cNvSpPr/>
          <p:nvPr/>
        </p:nvSpPr>
        <p:spPr>
          <a:xfrm>
            <a:off x="6629400" y="333569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F87F576-B1DA-429E-862C-092010433379}"/>
              </a:ext>
            </a:extLst>
          </p:cNvPr>
          <p:cNvSpPr/>
          <p:nvPr/>
        </p:nvSpPr>
        <p:spPr>
          <a:xfrm>
            <a:off x="2558926" y="571344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C84ED-7BC1-4F55-8C96-32B97ED88C12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289949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비가동상세분류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latin typeface="Noto Sans CJK JP Bold"/>
                <a:cs typeface="Noto Sans CJK JP Bold"/>
              </a:rPr>
              <a:t>비가동상세분류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33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4795824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이때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대분류 목록창이 출력된다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사용여부 변경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</a:t>
            </a:r>
            <a:r>
              <a:rPr lang="ko-KR" altLang="en-US" sz="1000" spc="16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비가동상세분류를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사용유무를 변경한다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(Y,N)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추가와 수정을 이용할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고침시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최신 정보로 업데이트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내용을 입력하지 않으면 저장을 할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16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비가동상세분류 명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16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비가동상세분류를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0"/>
            <a:ext cx="7455366" cy="583069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63084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563897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비가동상세분류를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확인하거나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비가동상세분류를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추가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삭제를 할 수 있고 사용여부를       변경할 수 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좌측에는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대분류가 표시되고 우측에는 선택한 대분류에 포함되는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비가동상세분류가 표시된다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A6AD91-445D-4765-ADEA-07D51EB84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3" y="1974635"/>
            <a:ext cx="7455366" cy="4436335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243C15E1-0D85-4B9E-BCA6-8318CFD3E9C9}"/>
              </a:ext>
            </a:extLst>
          </p:cNvPr>
          <p:cNvSpPr/>
          <p:nvPr/>
        </p:nvSpPr>
        <p:spPr>
          <a:xfrm>
            <a:off x="4572000" y="35814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5A5A394-9B37-4DB2-9B8D-794AE01C80A2}"/>
              </a:ext>
            </a:extLst>
          </p:cNvPr>
          <p:cNvSpPr/>
          <p:nvPr/>
        </p:nvSpPr>
        <p:spPr>
          <a:xfrm>
            <a:off x="6629400" y="317243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FDC4A5B-2C0A-4F05-AF4C-BD800E9B5558}"/>
              </a:ext>
            </a:extLst>
          </p:cNvPr>
          <p:cNvSpPr/>
          <p:nvPr/>
        </p:nvSpPr>
        <p:spPr>
          <a:xfrm>
            <a:off x="2489962" y="5447228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328A98-808A-49E7-B6AC-643E2A9081AC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1783771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포장등급상세정의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포장등급상세정의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4734269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이때 포장등급상세정의 의 등급이 출력된다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사용여부 변경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</a:t>
            </a:r>
            <a:r>
              <a:rPr lang="ko-KR" altLang="en-US" sz="1000" spc="16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포장등급상세정의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사용유무를 변경한다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(Y,N)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추가와 수정을 이용할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고침시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최신 정보로 업데이트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내용을 입력하지 않으면 저장을 할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불량현상대분류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1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37923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포장등급상세정의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확인하거나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포장등급상세정의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추가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삭제를 할 수 있고 사용여부를 변경할 수 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F7CEB8-F304-448E-A4A9-796A109F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" y="1884651"/>
            <a:ext cx="7420915" cy="4524033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91930399-121B-496B-821C-9F8F1C0EBAB9}"/>
              </a:ext>
            </a:extLst>
          </p:cNvPr>
          <p:cNvSpPr/>
          <p:nvPr/>
        </p:nvSpPr>
        <p:spPr>
          <a:xfrm>
            <a:off x="3856788" y="35814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A051605-DAC7-4629-871C-2F643F83AF71}"/>
              </a:ext>
            </a:extLst>
          </p:cNvPr>
          <p:cNvSpPr/>
          <p:nvPr/>
        </p:nvSpPr>
        <p:spPr>
          <a:xfrm>
            <a:off x="6629400" y="349421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65DA2AD-5BA1-4E84-94EF-AC8D0381B639}"/>
              </a:ext>
            </a:extLst>
          </p:cNvPr>
          <p:cNvSpPr/>
          <p:nvPr/>
        </p:nvSpPr>
        <p:spPr>
          <a:xfrm>
            <a:off x="6324600" y="5816308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A97C1A-E90A-49F9-B5AF-A7CA5C6C712A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1426373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435698" y="225185"/>
            <a:ext cx="2312276" cy="318196"/>
            <a:chOff x="399288" y="295939"/>
            <a:chExt cx="2401619" cy="398049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8049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3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기준 정보관리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대차정보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기준 정보관리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대차정보 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35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4734269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이때 포장등급상세정의 의 등급이 출력된다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사용여부 변경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선택한 </a:t>
            </a:r>
            <a:r>
              <a:rPr lang="ko-KR" altLang="en-US" sz="1000" spc="16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포장등급상세정의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사용유무를 변경한다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(Y,N)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추가와 수정을 이용할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고침시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최신 정보로 업데이트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내용을 입력하지 않으면 저장을 할 수 없다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100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불량현상대분류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3" y="1296161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379231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포장등급상세정의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확인하거나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포장등급상세정의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추가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삭제를 할 수 있고 사용여부를 변경할 수 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749D3D-71DE-41A1-BB36-242F3E126879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8167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01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메인 화면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6744950" y="880052"/>
              <a:ext cx="5447049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1544361" cy="516207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en-US" altLang="ko-KR" sz="1600" spc="16" dirty="0">
                <a:latin typeface="Noto Sans CJK JP Bold"/>
                <a:cs typeface="Noto Sans CJK JP Bold"/>
              </a:rPr>
              <a:t>#</a:t>
            </a:r>
            <a:r>
              <a:rPr lang="ko-KR" altLang="en-US"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환경설정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>
              <a:spcBef>
                <a:spcPts val="85"/>
              </a:spcBef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5336068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5341890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환경설정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기본정보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4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826D2-D8F0-4F92-A0A0-ECF60C4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638221"/>
              </p:ext>
            </p:extLst>
          </p:nvPr>
        </p:nvGraphicFramePr>
        <p:xfrm>
          <a:off x="5466051" y="577866"/>
          <a:ext cx="4425726" cy="6057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49">
                  <a:extLst>
                    <a:ext uri="{9D8B030D-6E8A-4147-A177-3AD203B41FA5}">
                      <a16:colId xmlns:a16="http://schemas.microsoft.com/office/drawing/2014/main" val="258487136"/>
                    </a:ext>
                  </a:extLst>
                </a:gridCol>
                <a:gridCol w="1904738">
                  <a:extLst>
                    <a:ext uri="{9D8B030D-6E8A-4147-A177-3AD203B41FA5}">
                      <a16:colId xmlns:a16="http://schemas.microsoft.com/office/drawing/2014/main" val="2879822528"/>
                    </a:ext>
                  </a:extLst>
                </a:gridCol>
                <a:gridCol w="1433839">
                  <a:extLst>
                    <a:ext uri="{9D8B030D-6E8A-4147-A177-3AD203B41FA5}">
                      <a16:colId xmlns:a16="http://schemas.microsoft.com/office/drawing/2014/main" val="564198954"/>
                    </a:ext>
                  </a:extLst>
                </a:gridCol>
              </a:tblGrid>
              <a:tr h="47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715"/>
                  </a:ext>
                </a:extLst>
              </a:tr>
              <a:tr h="4738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기본화면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로그인시</a:t>
                      </a: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 최초를 보여지는 자식화면을 선택할 수 있으며 이때 기본화면에는 사용자가 권한을 부여 받은 화면만이 보여진다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81356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추가단축키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메인 상단에 추가 이벤트를 단축키로 등록할 수 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 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6272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수정단축키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메인 상단에 수정 이벤트를 단축키로 등록할 수 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49490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삭제단축키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메인 상단에 삭제 이벤트를 단축키로 등록할 수 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2777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새로 고침단축키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메인 상단에 새로 고침 이벤트를 단축키로 등록할 수 있다</a:t>
                      </a:r>
                      <a:r>
                        <a:rPr lang="en-US" altLang="ko-KR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.</a:t>
                      </a:r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6246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957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48150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21692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275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49532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highlight>
                          <a:srgbClr val="FFFF00"/>
                        </a:highlight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606808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3C721767-ADBA-45B7-8D13-DC876251460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332" y="1629617"/>
            <a:ext cx="3666686" cy="393680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631CE9D-B62F-4B02-A834-36125DB6A0B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24712" y="2819400"/>
            <a:ext cx="1702467" cy="26602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384752-46DC-413C-84A0-8CFD494655DF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6684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01</a:t>
              </a:r>
              <a:r>
                <a:rPr lang="ko-KR" altLang="en-US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메인 화면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6744950" y="880052"/>
              <a:ext cx="5447049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1544361" cy="516207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en-US" altLang="ko-KR" sz="1600" spc="16" dirty="0">
                <a:latin typeface="Noto Sans CJK JP Bold"/>
                <a:cs typeface="Noto Sans CJK JP Bold"/>
              </a:rPr>
              <a:t>#</a:t>
            </a:r>
            <a:r>
              <a:rPr lang="ko-KR" altLang="en-US"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환경설정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>
              <a:spcBef>
                <a:spcPts val="85"/>
              </a:spcBef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2" y="1013872"/>
            <a:ext cx="5336068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5341890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환경설정 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비밀번호 변경</a:t>
            </a:r>
            <a:endParaRPr lang="ko-KR" altLang="en-US"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5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5826D2-D8F0-4F92-A0A0-ECF60C4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66942"/>
              </p:ext>
            </p:extLst>
          </p:nvPr>
        </p:nvGraphicFramePr>
        <p:xfrm>
          <a:off x="5466051" y="577866"/>
          <a:ext cx="4425726" cy="583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49">
                  <a:extLst>
                    <a:ext uri="{9D8B030D-6E8A-4147-A177-3AD203B41FA5}">
                      <a16:colId xmlns:a16="http://schemas.microsoft.com/office/drawing/2014/main" val="258487136"/>
                    </a:ext>
                  </a:extLst>
                </a:gridCol>
                <a:gridCol w="1904738">
                  <a:extLst>
                    <a:ext uri="{9D8B030D-6E8A-4147-A177-3AD203B41FA5}">
                      <a16:colId xmlns:a16="http://schemas.microsoft.com/office/drawing/2014/main" val="2879822528"/>
                    </a:ext>
                  </a:extLst>
                </a:gridCol>
                <a:gridCol w="1433839">
                  <a:extLst>
                    <a:ext uri="{9D8B030D-6E8A-4147-A177-3AD203B41FA5}">
                      <a16:colId xmlns:a16="http://schemas.microsoft.com/office/drawing/2014/main" val="564198954"/>
                    </a:ext>
                  </a:extLst>
                </a:gridCol>
              </a:tblGrid>
              <a:tr h="4738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02715"/>
                  </a:ext>
                </a:extLst>
              </a:tr>
              <a:tr h="4738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새로운 비밀번호를 입력란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781356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비밀번호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새로운 비밀번호 확인란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수정가능</a:t>
                      </a:r>
                    </a:p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6272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949490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2777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026246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2957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48150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721692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62758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249532"/>
                  </a:ext>
                </a:extLst>
              </a:tr>
              <a:tr h="488227">
                <a:tc>
                  <a:txBody>
                    <a:bodyPr/>
                    <a:lstStyle/>
                    <a:p>
                      <a:pPr algn="l" latinLnBrk="1"/>
                      <a:endParaRPr lang="ko-KR" altLang="en-US" sz="1200" b="1" dirty="0">
                        <a:highlight>
                          <a:srgbClr val="FFFF00"/>
                        </a:highlight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606808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B5EFA090-046B-4237-BA60-F472BEB6719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310" y="1680685"/>
            <a:ext cx="5341890" cy="43689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61C27D-47DA-4755-9306-8BD5B99BB948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154795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1</a:t>
              </a:r>
              <a:r>
                <a:rPr lang="en-US" altLang="ko-KR" sz="1400" b="1" spc="37" dirty="0">
                  <a:solidFill>
                    <a:srgbClr val="2C4A9E"/>
                  </a:solidFill>
                  <a:latin typeface="Microsoft New Tai Lue" panose="020B0502040204020203" pitchFamily="34" charset="0"/>
                  <a:ea typeface="Meiryo UI" panose="020B0400000000000000" pitchFamily="34" charset="-128"/>
                  <a:cs typeface="Microsoft New Tai Lue" panose="020B0502040204020203" pitchFamily="34" charset="0"/>
                </a:rPr>
                <a:t> </a:t>
              </a:r>
              <a:r>
                <a:rPr lang="ko-KR" altLang="en-US" sz="2000" b="1" spc="-8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New Tai Lue" panose="020B0502040204020203" pitchFamily="34" charset="0"/>
                  <a:ea typeface="Microsoft GothicNeo" panose="020B0503020000020004" pitchFamily="34" charset="-127"/>
                  <a:cs typeface="Microsoft New Tai Lue" panose="020B0502040204020203" pitchFamily="34" charset="0"/>
                </a:rPr>
                <a:t>메인 화면</a:t>
              </a:r>
              <a:endPara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즐겨찾기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메인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즐겨찾기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6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2726283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즐겨찾기 추가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즐겨찾기를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추가 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즐겨찾기 목록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사용자가 등록한 즐겨찾기 목록이 보여진다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9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9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이미 </a:t>
            </a:r>
            <a:r>
              <a:rPr lang="ko-KR" altLang="en-US" sz="9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즐겨찾기된</a:t>
            </a:r>
            <a:r>
              <a:rPr lang="ko-KR" altLang="en-US" sz="9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 내용을 입력할 수 없다</a:t>
            </a:r>
            <a:r>
              <a:rPr lang="en-US" altLang="ko-KR" sz="9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E3F5F66-8609-40EE-8BB7-6563DF6807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66049" y="1544851"/>
            <a:ext cx="1943100" cy="39243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9F5E8D9-1EB1-41D9-B432-1D5A2C9301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29659" y="1544851"/>
            <a:ext cx="3458885" cy="39243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07224BE0-C4B8-4763-B0F3-430D5D89632E}"/>
              </a:ext>
            </a:extLst>
          </p:cNvPr>
          <p:cNvSpPr/>
          <p:nvPr/>
        </p:nvSpPr>
        <p:spPr>
          <a:xfrm>
            <a:off x="2373539" y="2113327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8D65F38-FA71-4EBE-9947-A9ADC43C1D27}"/>
              </a:ext>
            </a:extLst>
          </p:cNvPr>
          <p:cNvSpPr/>
          <p:nvPr/>
        </p:nvSpPr>
        <p:spPr>
          <a:xfrm>
            <a:off x="3704388" y="508454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FD96C-6391-46D2-BD72-70F025C0EE2F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94648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시스템 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153961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>
                <a:latin typeface="Noto Sans CJK JP Bold"/>
                <a:cs typeface="Noto Sans CJK JP Bold"/>
              </a:rPr>
              <a:t>사용자 그룹관리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관리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그룹관리</a:t>
            </a:r>
            <a:r>
              <a:rPr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sz="12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7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4857059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사용여부 변경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선택 사용자그룹의 사용유무를 변경한다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(Y,N)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추가와 수정을 이용할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고침시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최신 정보로 업데이트 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Exception</a:t>
            </a: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1. </a:t>
            </a:r>
            <a:r>
              <a:rPr lang="ko-KR" altLang="en-US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내용을 입력하지 않으면 저장을 할 수 없다</a:t>
            </a:r>
            <a:r>
              <a:rPr lang="en-US" altLang="ko-KR" sz="813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JP Bold"/>
                <a:cs typeface="Noto Sans CJK JP Bold"/>
              </a:rPr>
              <a:t>.   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그룹명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그룹명코드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1039796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저장된 </a:t>
            </a:r>
            <a:r>
              <a:rPr lang="ko-KR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그룹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 보여지며 추가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</a:t>
            </a:r>
            <a:r>
              <a:rPr lang="ko-KR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수정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</a:t>
            </a:r>
            <a:r>
              <a:rPr lang="ko-KR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및 사용여부를 변경할 수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ko-KR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256A7F-7F78-42F8-B20D-5128FEF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" y="1874397"/>
            <a:ext cx="7473725" cy="4536573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E738281E-BDB9-45EF-9646-96340F298607}"/>
              </a:ext>
            </a:extLst>
          </p:cNvPr>
          <p:cNvSpPr/>
          <p:nvPr/>
        </p:nvSpPr>
        <p:spPr>
          <a:xfrm>
            <a:off x="4720155" y="250659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DDC15D1-2D5F-47C3-812C-0F5C6E24C17C}"/>
              </a:ext>
            </a:extLst>
          </p:cNvPr>
          <p:cNvSpPr/>
          <p:nvPr/>
        </p:nvSpPr>
        <p:spPr>
          <a:xfrm>
            <a:off x="6705600" y="32004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17DE1E-E403-4733-B298-FE20BC82FAB2}"/>
              </a:ext>
            </a:extLst>
          </p:cNvPr>
          <p:cNvSpPr/>
          <p:nvPr/>
        </p:nvSpPr>
        <p:spPr>
          <a:xfrm>
            <a:off x="2027987" y="561036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550732-229F-4E5D-A3EA-E2CDB407B885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97875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시스템 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 err="1">
                <a:latin typeface="Noto Sans CJK JP Bold"/>
                <a:cs typeface="Noto Sans CJK JP Bold"/>
              </a:rPr>
              <a:t>사용자그룹별권한설정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사용자그룹별권한설정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8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3427053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추가와 수정을 이용할 수 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그룹명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그룹명코드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137437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사용자 그룹목록과 선택한 사용자그룹목록에 해당하는 권한을 </a:t>
            </a:r>
            <a:r>
              <a:rPr lang="ko-KR" altLang="en-US" sz="1200" spc="8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부여받은</a:t>
            </a:r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화면이 보여진다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latinLnBrk="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새로고침을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이용할 수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  <a:endParaRPr lang="ko-KR" altLang="ko-KR"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2BC1ED-9E0F-410A-A808-083E628F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" y="1837346"/>
            <a:ext cx="7455366" cy="4564357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DD19838A-AA42-471B-A377-EEA00581B087}"/>
              </a:ext>
            </a:extLst>
          </p:cNvPr>
          <p:cNvSpPr/>
          <p:nvPr/>
        </p:nvSpPr>
        <p:spPr>
          <a:xfrm>
            <a:off x="4720155" y="250659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8BDFB0-3584-492C-B8F1-0622EAC5C832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77778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5804E59C-E34C-43BE-98A1-7818316C50F5}"/>
              </a:ext>
            </a:extLst>
          </p:cNvPr>
          <p:cNvGrpSpPr/>
          <p:nvPr/>
        </p:nvGrpSpPr>
        <p:grpSpPr>
          <a:xfrm>
            <a:off x="533400" y="259671"/>
            <a:ext cx="1951315" cy="318196"/>
            <a:chOff x="399288" y="295939"/>
            <a:chExt cx="2401619" cy="391626"/>
          </a:xfrm>
        </p:grpSpPr>
        <p:sp>
          <p:nvSpPr>
            <p:cNvPr id="14" name="object 14"/>
            <p:cNvSpPr txBox="1"/>
            <p:nvPr/>
          </p:nvSpPr>
          <p:spPr>
            <a:xfrm>
              <a:off x="680642" y="295939"/>
              <a:ext cx="2120265" cy="391626"/>
            </a:xfrm>
            <a:prstGeom prst="rect">
              <a:avLst/>
            </a:prstGeom>
          </p:spPr>
          <p:txBody>
            <a:bodyPr vert="horz" wrap="square" lIns="0" tIns="10319" rIns="0" bIns="0" rtlCol="0">
              <a:spAutoFit/>
            </a:bodyPr>
            <a:lstStyle/>
            <a:p>
              <a:pPr marL="10319">
                <a:spcBef>
                  <a:spcPts val="81"/>
                </a:spcBef>
              </a:pPr>
              <a:r>
                <a:rPr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0</a:t>
              </a:r>
              <a:r>
                <a:rPr lang="en-US" altLang="ko-KR" sz="2000" b="1" spc="37" dirty="0">
                  <a:solidFill>
                    <a:srgbClr val="2C4A9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2 </a:t>
              </a:r>
              <a:r>
                <a:rPr lang="ko-KR" altLang="en-US" sz="2000" b="1" spc="37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시스템 관리</a:t>
              </a:r>
              <a:endParaRPr sz="2000" b="1" dirty="0">
                <a:latin typeface="Microsoft New Tai Lue" panose="020B0502040204020203" pitchFamily="34" charset="0"/>
                <a:ea typeface="Meiryo UI" panose="020B0400000000000000" pitchFamily="34" charset="-128"/>
                <a:cs typeface="Microsoft New Tai Lue" panose="020B0502040204020203" pitchFamily="34" charset="0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399288" y="460248"/>
              <a:ext cx="55244" cy="56515"/>
              <a:chOff x="399288" y="460248"/>
              <a:chExt cx="55244" cy="56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D257"/>
              </a:solidFill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03860" y="464820"/>
                <a:ext cx="4572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45720" h="47625">
                    <a:moveTo>
                      <a:pt x="0" y="0"/>
                    </a:moveTo>
                    <a:lnTo>
                      <a:pt x="45707" y="0"/>
                    </a:lnTo>
                    <a:lnTo>
                      <a:pt x="45719" y="47243"/>
                    </a:lnTo>
                    <a:lnTo>
                      <a:pt x="12" y="47243"/>
                    </a:lnTo>
                    <a:lnTo>
                      <a:pt x="0" y="0"/>
                    </a:lnTo>
                    <a:close/>
                  </a:path>
                </a:pathLst>
              </a:custGeom>
              <a:ln w="9144">
                <a:solidFill>
                  <a:srgbClr val="F6D257"/>
                </a:solidFill>
              </a:ln>
            </p:spPr>
            <p:txBody>
              <a:bodyPr wrap="square" lIns="0" tIns="0" rIns="0" bIns="0" rtlCol="0"/>
              <a:lstStyle/>
              <a:p>
                <a:endParaRPr sz="1463"/>
              </a:p>
            </p:txBody>
          </p:sp>
        </p:grpSp>
      </p:grpSp>
      <p:grpSp>
        <p:nvGrpSpPr>
          <p:cNvPr id="18" name="object 18"/>
          <p:cNvGrpSpPr/>
          <p:nvPr/>
        </p:nvGrpSpPr>
        <p:grpSpPr>
          <a:xfrm>
            <a:off x="-14223" y="566061"/>
            <a:ext cx="9906000" cy="5844909"/>
            <a:chOff x="0" y="867918"/>
            <a:chExt cx="12192000" cy="6007358"/>
          </a:xfrm>
        </p:grpSpPr>
        <p:sp>
          <p:nvSpPr>
            <p:cNvPr id="19" name="object 19"/>
            <p:cNvSpPr/>
            <p:nvPr/>
          </p:nvSpPr>
          <p:spPr>
            <a:xfrm>
              <a:off x="9372490" y="880052"/>
              <a:ext cx="2819510" cy="5995224"/>
            </a:xfrm>
            <a:custGeom>
              <a:avLst/>
              <a:gdLst/>
              <a:ahLst/>
              <a:cxnLst/>
              <a:rect l="l" t="t" r="r" b="b"/>
              <a:pathLst>
                <a:path w="2801620" h="5991225">
                  <a:moveTo>
                    <a:pt x="2801111" y="0"/>
                  </a:moveTo>
                  <a:lnTo>
                    <a:pt x="0" y="0"/>
                  </a:lnTo>
                  <a:lnTo>
                    <a:pt x="0" y="5990844"/>
                  </a:lnTo>
                  <a:lnTo>
                    <a:pt x="2801111" y="5990844"/>
                  </a:lnTo>
                  <a:lnTo>
                    <a:pt x="2801111" y="0"/>
                  </a:lnTo>
                  <a:close/>
                </a:path>
              </a:pathLst>
            </a:custGeom>
            <a:ln w="3175">
              <a:solidFill>
                <a:srgbClr val="4B77C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 sz="1463" dirty="0">
                <a:highlight>
                  <a:srgbClr val="000000"/>
                </a:highlight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867918"/>
              <a:ext cx="12192000" cy="3175"/>
            </a:xfrm>
            <a:custGeom>
              <a:avLst/>
              <a:gdLst/>
              <a:ahLst/>
              <a:cxnLst/>
              <a:rect l="l" t="t" r="r" b="b"/>
              <a:pathLst>
                <a:path w="12192000" h="3175">
                  <a:moveTo>
                    <a:pt x="0" y="0"/>
                  </a:moveTo>
                  <a:lnTo>
                    <a:pt x="12192000" y="0"/>
                  </a:lnTo>
                </a:path>
                <a:path w="12192000" h="3175">
                  <a:moveTo>
                    <a:pt x="0" y="3048"/>
                  </a:moveTo>
                  <a:lnTo>
                    <a:pt x="12192000" y="3048"/>
                  </a:lnTo>
                </a:path>
              </a:pathLst>
            </a:custGeom>
            <a:ln w="4572"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22" name="object 22"/>
            <p:cNvSpPr/>
            <p:nvPr/>
          </p:nvSpPr>
          <p:spPr>
            <a:xfrm>
              <a:off x="9519160" y="1080826"/>
              <a:ext cx="2510330" cy="303874"/>
            </a:xfrm>
            <a:custGeom>
              <a:avLst/>
              <a:gdLst/>
              <a:ahLst/>
              <a:cxnLst/>
              <a:rect l="l" t="t" r="r" b="b"/>
              <a:pathLst>
                <a:path w="698500" h="260984">
                  <a:moveTo>
                    <a:pt x="697992" y="0"/>
                  </a:moveTo>
                  <a:lnTo>
                    <a:pt x="0" y="0"/>
                  </a:lnTo>
                  <a:lnTo>
                    <a:pt x="0" y="260603"/>
                  </a:lnTo>
                  <a:lnTo>
                    <a:pt x="697992" y="260603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4B77C6"/>
            </a:solidFill>
            <a:ln>
              <a:solidFill>
                <a:srgbClr val="4B77C6"/>
              </a:solidFill>
            </a:ln>
          </p:spPr>
          <p:txBody>
            <a:bodyPr wrap="square" lIns="0" tIns="0" rIns="0" bIns="0" rtlCol="0"/>
            <a:lstStyle/>
            <a:p>
              <a:endParaRPr sz="1463" dirty="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2038" y="703368"/>
            <a:ext cx="2555894" cy="257162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600" spc="16" dirty="0">
                <a:latin typeface="Noto Sans CJK JP Bold"/>
                <a:cs typeface="Noto Sans CJK JP Bold"/>
              </a:rPr>
              <a:t>#</a:t>
            </a:r>
            <a:r>
              <a:rPr sz="1600" spc="16" dirty="0">
                <a:solidFill>
                  <a:srgbClr val="BEBEBE"/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600" spc="16" dirty="0" err="1">
                <a:latin typeface="Noto Sans CJK JP Bold"/>
                <a:cs typeface="Noto Sans CJK JP Bold"/>
              </a:rPr>
              <a:t>사용자그룹별권한설정</a:t>
            </a:r>
            <a:endParaRPr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18069" y="1163828"/>
            <a:ext cx="257453" cy="14219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853" spc="8" dirty="0">
                <a:solidFill>
                  <a:srgbClr val="FFFFFF"/>
                </a:solidFill>
                <a:latin typeface="Noto Sans CJK JP Bold"/>
                <a:cs typeface="Noto Sans CJK JP Bold"/>
              </a:rPr>
              <a:t>A</a:t>
            </a:r>
            <a:r>
              <a:rPr sz="853" dirty="0">
                <a:solidFill>
                  <a:srgbClr val="FFFFFF"/>
                </a:solidFill>
                <a:latin typeface="Noto Sans CJK JP Bold"/>
                <a:cs typeface="Noto Sans CJK JP Bold"/>
              </a:rPr>
              <a:t>s</a:t>
            </a:r>
            <a:r>
              <a:rPr sz="853" spc="-8" dirty="0">
                <a:solidFill>
                  <a:srgbClr val="FFFFFF"/>
                </a:solidFill>
                <a:latin typeface="Noto Sans CJK JP Bold"/>
                <a:cs typeface="Noto Sans CJK JP Bold"/>
              </a:rPr>
              <a:t>-</a:t>
            </a:r>
            <a:r>
              <a:rPr sz="853" spc="-61" dirty="0">
                <a:solidFill>
                  <a:srgbClr val="FFFFFF"/>
                </a:solidFill>
                <a:latin typeface="Noto Sans CJK JP Bold"/>
                <a:cs typeface="Noto Sans CJK JP Bold"/>
              </a:rPr>
              <a:t>is</a:t>
            </a:r>
            <a:endParaRPr sz="853">
              <a:latin typeface="Noto Sans CJK JP Bold"/>
              <a:cs typeface="Noto Sans CJK JP Bold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4133" y="1013872"/>
            <a:ext cx="7411442" cy="232172"/>
            <a:chOff x="152145" y="1391158"/>
            <a:chExt cx="9121775" cy="285750"/>
          </a:xfrm>
        </p:grpSpPr>
        <p:sp>
          <p:nvSpPr>
            <p:cNvPr id="32" name="object 32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9108948" y="0"/>
                  </a:moveTo>
                  <a:lnTo>
                    <a:pt x="0" y="0"/>
                  </a:lnTo>
                  <a:lnTo>
                    <a:pt x="0" y="272796"/>
                  </a:lnTo>
                  <a:lnTo>
                    <a:pt x="9108948" y="272796"/>
                  </a:lnTo>
                  <a:lnTo>
                    <a:pt x="91089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sz="1463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495" y="1397508"/>
              <a:ext cx="9109075" cy="273050"/>
            </a:xfrm>
            <a:custGeom>
              <a:avLst/>
              <a:gdLst/>
              <a:ahLst/>
              <a:cxnLst/>
              <a:rect l="l" t="t" r="r" b="b"/>
              <a:pathLst>
                <a:path w="9109075" h="273050">
                  <a:moveTo>
                    <a:pt x="0" y="272796"/>
                  </a:moveTo>
                  <a:lnTo>
                    <a:pt x="9108948" y="272796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272796"/>
                  </a:lnTo>
                  <a:close/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 sz="1463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596" y="1030260"/>
            <a:ext cx="7410926" cy="194565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533479">
              <a:spcBef>
                <a:spcPts val="77"/>
              </a:spcBef>
            </a:pP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메뉴</a:t>
            </a:r>
            <a:r>
              <a:rPr lang="en-US" altLang="ko-KR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-37" dirty="0">
                <a:solidFill>
                  <a:srgbClr val="7E7E7E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시스템 관리</a:t>
            </a:r>
            <a:r>
              <a:rPr lang="en-US" altLang="ko-KR" sz="1200" spc="-37" dirty="0">
                <a:solidFill>
                  <a:schemeClr val="bg1">
                    <a:lumMod val="7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</a:t>
            </a:r>
            <a:r>
              <a:rPr lang="ko-KR" altLang="en-US" sz="1200" spc="16" dirty="0">
                <a:solidFill>
                  <a:schemeClr val="bg1">
                    <a:lumMod val="75000"/>
                  </a:schemeClr>
                </a:solidFill>
                <a:latin typeface="Noto Sans CJK JP Bold"/>
                <a:cs typeface="Noto Sans CJK JP Bold"/>
              </a:rPr>
              <a:t> </a:t>
            </a:r>
            <a:r>
              <a:rPr lang="ko-KR" altLang="en-US" sz="1200" spc="16" dirty="0" err="1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사용자그룹별권한설정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&gt;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200" spc="16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</a:t>
            </a: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0BAEA7-F336-478F-9AFD-ACF5B3285108}"/>
              </a:ext>
            </a:extLst>
          </p:cNvPr>
          <p:cNvSpPr txBox="1"/>
          <p:nvPr/>
        </p:nvSpPr>
        <p:spPr>
          <a:xfrm>
            <a:off x="7877839" y="761972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Description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DB40C00A-A56F-4FFA-A6B2-6530292A6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764767" y="6491284"/>
            <a:ext cx="376466" cy="307777"/>
          </a:xfrm>
        </p:spPr>
        <p:txBody>
          <a:bodyPr/>
          <a:lstStyle/>
          <a:p>
            <a:pPr marL="30956" algn="ctr">
              <a:spcBef>
                <a:spcPts val="33"/>
              </a:spcBef>
            </a:pPr>
            <a:fld id="{81D60167-4931-47E6-BA6A-407CBD079E47}" type="slidenum">
              <a:rPr lang="en-US" altLang="ko-KR" sz="2000" spc="12" smtClean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pPr marL="30956" algn="ctr">
                <a:spcBef>
                  <a:spcPts val="33"/>
                </a:spcBef>
              </a:pPr>
              <a:t>9</a:t>
            </a:fld>
            <a:endParaRPr lang="en-US" altLang="ko-KR" sz="2000" spc="12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D279214-056C-43DB-BB29-6A5C5BD8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1" y="6466373"/>
            <a:ext cx="974311" cy="319087"/>
          </a:xfrm>
          <a:prstGeom prst="rect">
            <a:avLst/>
          </a:prstGeom>
        </p:spPr>
      </p:pic>
      <p:sp>
        <p:nvSpPr>
          <p:cNvPr id="36" name="object 45">
            <a:extLst>
              <a:ext uri="{FF2B5EF4-FFF2-40B4-BE49-F238E27FC236}">
                <a16:creationId xmlns:a16="http://schemas.microsoft.com/office/drawing/2014/main" id="{E706B2B8-E9EB-4428-885C-B1895149E277}"/>
              </a:ext>
            </a:extLst>
          </p:cNvPr>
          <p:cNvSpPr txBox="1"/>
          <p:nvPr/>
        </p:nvSpPr>
        <p:spPr>
          <a:xfrm>
            <a:off x="7751189" y="1160686"/>
            <a:ext cx="2059623" cy="5466072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238919" marR="82034" indent="-228600">
              <a:spcBef>
                <a:spcPts val="488"/>
              </a:spcBef>
              <a:buFont typeface="+mj-lt"/>
              <a:buAutoNum type="arabicParenR"/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이벤트처리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버튼을 누르면 다음과 같은 이벤트가 가능하다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그룹조회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그룹조회시 해당 그룹의 좌측에는 권한을 받지 않은 화면이 우측에는 권한을 받은 화면이 표시됩니다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화면조회 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지정한 조건으로 내용을 조회한다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 화면 목록에 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조회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삭제의 체크박스를 체크 할 경우 메인 화면에 있는 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수정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새로 고침을 이용할 수 있습니다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추가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–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화면목록에서 선택한 화면을 추가합니다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삭제 추가 화면목록에서 선택한 화면을 제거합니다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2) </a:t>
            </a: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검색조건</a:t>
            </a:r>
            <a:endParaRPr lang="en-US" altLang="ko-KR" sz="12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tabLst>
                <a:tab pos="132080" algn="l"/>
              </a:tabLst>
            </a:pPr>
            <a:r>
              <a:rPr lang="ko-KR" altLang="en-US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해당 항목의 빈 칸에 자신이 찾고 싶은 조건을 설정 후 클릭하면 검색한 내용이 아래 화면에 조회</a:t>
            </a:r>
            <a:r>
              <a:rPr lang="en-US" altLang="ko-KR" sz="12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 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그룹 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사용자 그룹 </a:t>
            </a:r>
            <a:r>
              <a:rPr lang="ko-KR" altLang="en-US" sz="1000" spc="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명코드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 명</a:t>
            </a:r>
            <a:r>
              <a:rPr lang="en-US" altLang="ko-KR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 </a:t>
            </a:r>
            <a:r>
              <a:rPr lang="ko-KR" altLang="en-US" sz="1000" spc="8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화면코드</a:t>
            </a:r>
            <a:endParaRPr lang="en-US" altLang="ko-KR" sz="1000" spc="8" dirty="0">
              <a:solidFill>
                <a:schemeClr val="tx1">
                  <a:lumMod val="75000"/>
                  <a:lumOff val="25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813" spc="8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813" dirty="0">
              <a:solidFill>
                <a:schemeClr val="tx1">
                  <a:lumMod val="75000"/>
                  <a:lumOff val="25000"/>
                </a:schemeClr>
              </a:solidFill>
              <a:latin typeface="Noto Sans CJK JP Bold"/>
              <a:cs typeface="Noto Sans CJK JP Bold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D28B80A-272E-4F93-B084-0629B03172A8}"/>
              </a:ext>
            </a:extLst>
          </p:cNvPr>
          <p:cNvSpPr/>
          <p:nvPr/>
        </p:nvSpPr>
        <p:spPr>
          <a:xfrm>
            <a:off x="4114800" y="1434229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4A4B2D36-C9DE-431A-A83A-BB44EF48765C}"/>
              </a:ext>
            </a:extLst>
          </p:cNvPr>
          <p:cNvSpPr/>
          <p:nvPr/>
        </p:nvSpPr>
        <p:spPr>
          <a:xfrm>
            <a:off x="64595" y="1297243"/>
            <a:ext cx="7455366" cy="504736"/>
          </a:xfrm>
          <a:custGeom>
            <a:avLst/>
            <a:gdLst/>
            <a:ahLst/>
            <a:cxnLst/>
            <a:rect l="l" t="t" r="r" b="b"/>
            <a:pathLst>
              <a:path w="2801620" h="5991225">
                <a:moveTo>
                  <a:pt x="2801111" y="0"/>
                </a:moveTo>
                <a:lnTo>
                  <a:pt x="0" y="0"/>
                </a:lnTo>
                <a:lnTo>
                  <a:pt x="0" y="5990844"/>
                </a:lnTo>
                <a:lnTo>
                  <a:pt x="2801111" y="5990844"/>
                </a:lnTo>
                <a:lnTo>
                  <a:pt x="2801111" y="0"/>
                </a:lnTo>
                <a:close/>
              </a:path>
            </a:pathLst>
          </a:custGeom>
          <a:ln w="3175">
            <a:solidFill>
              <a:srgbClr val="4B77C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sz="1463" dirty="0">
              <a:highlight>
                <a:srgbClr val="000000"/>
              </a:highlight>
            </a:endParaRPr>
          </a:p>
        </p:txBody>
      </p:sp>
      <p:sp>
        <p:nvSpPr>
          <p:cNvPr id="35" name="object 22">
            <a:extLst>
              <a:ext uri="{FF2B5EF4-FFF2-40B4-BE49-F238E27FC236}">
                <a16:creationId xmlns:a16="http://schemas.microsoft.com/office/drawing/2014/main" id="{37602588-E152-41FC-B008-E5059A214F4C}"/>
              </a:ext>
            </a:extLst>
          </p:cNvPr>
          <p:cNvSpPr/>
          <p:nvPr/>
        </p:nvSpPr>
        <p:spPr>
          <a:xfrm>
            <a:off x="64595" y="1297285"/>
            <a:ext cx="1240175" cy="507825"/>
          </a:xfrm>
          <a:custGeom>
            <a:avLst/>
            <a:gdLst/>
            <a:ahLst/>
            <a:cxnLst/>
            <a:rect l="l" t="t" r="r" b="b"/>
            <a:pathLst>
              <a:path w="698500" h="260984">
                <a:moveTo>
                  <a:pt x="697992" y="0"/>
                </a:moveTo>
                <a:lnTo>
                  <a:pt x="0" y="0"/>
                </a:lnTo>
                <a:lnTo>
                  <a:pt x="0" y="260603"/>
                </a:lnTo>
                <a:lnTo>
                  <a:pt x="697992" y="260603"/>
                </a:lnTo>
                <a:lnTo>
                  <a:pt x="697992" y="0"/>
                </a:lnTo>
                <a:close/>
              </a:path>
            </a:pathLst>
          </a:custGeom>
          <a:solidFill>
            <a:srgbClr val="4B77C6"/>
          </a:solidFill>
          <a:ln>
            <a:solidFill>
              <a:srgbClr val="4B77C6"/>
            </a:solidFill>
          </a:ln>
        </p:spPr>
        <p:txBody>
          <a:bodyPr wrap="square" lIns="0" tIns="0" rIns="0" bIns="0" rtlCol="0"/>
          <a:lstStyle/>
          <a:p>
            <a:endParaRPr sz="146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D14136-301B-424D-B820-870416BC8506}"/>
              </a:ext>
            </a:extLst>
          </p:cNvPr>
          <p:cNvSpPr txBox="1"/>
          <p:nvPr/>
        </p:nvSpPr>
        <p:spPr>
          <a:xfrm>
            <a:off x="95187" y="1379744"/>
            <a:ext cx="1181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Purpose</a:t>
            </a:r>
            <a:endParaRPr lang="ko-KR" altLang="en-US" sz="1600" dirty="0">
              <a:solidFill>
                <a:schemeClr val="bg1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8" name="object 45">
            <a:extLst>
              <a:ext uri="{FF2B5EF4-FFF2-40B4-BE49-F238E27FC236}">
                <a16:creationId xmlns:a16="http://schemas.microsoft.com/office/drawing/2014/main" id="{5747BC9B-0AD4-4CE5-8CF3-E93BC0A5C1FD}"/>
              </a:ext>
            </a:extLst>
          </p:cNvPr>
          <p:cNvSpPr txBox="1"/>
          <p:nvPr/>
        </p:nvSpPr>
        <p:spPr>
          <a:xfrm>
            <a:off x="1304771" y="1296472"/>
            <a:ext cx="6291302" cy="940923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latinLnBrk="0"/>
            <a:r>
              <a:rPr lang="ko-KR" altLang="en-US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그룹에게 화면권한을 추가하거나 삭제할 수 있습니다</a:t>
            </a:r>
            <a:r>
              <a:rPr lang="en-US" altLang="ko-KR" sz="1200" spc="8" dirty="0">
                <a:solidFill>
                  <a:schemeClr val="bg1">
                    <a:lumMod val="50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</a:t>
            </a:r>
          </a:p>
          <a:p>
            <a:pPr marL="238919" marR="82034" indent="-228600">
              <a:spcBef>
                <a:spcPts val="488"/>
              </a:spcBef>
              <a:buFont typeface="+mj-ea"/>
              <a:buAutoNum type="circleNumDbPlain"/>
              <a:tabLst>
                <a:tab pos="132080" algn="l"/>
              </a:tabLst>
            </a:pP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lang="en-US" altLang="ko-KR" sz="1200" spc="8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pPr marL="10319" marR="82034">
              <a:spcBef>
                <a:spcPts val="488"/>
              </a:spcBef>
              <a:buAutoNum type="alphaLcPeriod"/>
              <a:tabLst>
                <a:tab pos="132080" algn="l"/>
              </a:tabLst>
            </a:pPr>
            <a:endParaRPr sz="1200" dirty="0">
              <a:solidFill>
                <a:schemeClr val="bg1">
                  <a:lumMod val="50000"/>
                </a:schemeClr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4275AD-9071-44FA-B3F5-5B3006545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0" y="1923514"/>
            <a:ext cx="7436940" cy="4487456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74C7EC2A-62AA-4F9C-A537-F4B1C2CFCEBC}"/>
              </a:ext>
            </a:extLst>
          </p:cNvPr>
          <p:cNvSpPr/>
          <p:nvPr/>
        </p:nvSpPr>
        <p:spPr>
          <a:xfrm>
            <a:off x="3985794" y="2375373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1E548F7-B654-44F6-888E-E192F7125E76}"/>
              </a:ext>
            </a:extLst>
          </p:cNvPr>
          <p:cNvSpPr/>
          <p:nvPr/>
        </p:nvSpPr>
        <p:spPr>
          <a:xfrm>
            <a:off x="3985794" y="2665885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AAC7E62-ACD4-4690-9434-7F15BEC5825E}"/>
              </a:ext>
            </a:extLst>
          </p:cNvPr>
          <p:cNvSpPr/>
          <p:nvPr/>
        </p:nvSpPr>
        <p:spPr>
          <a:xfrm>
            <a:off x="3048000" y="37338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62A60E3-6A7D-49DF-8704-B4C10E4F2097}"/>
              </a:ext>
            </a:extLst>
          </p:cNvPr>
          <p:cNvSpPr/>
          <p:nvPr/>
        </p:nvSpPr>
        <p:spPr>
          <a:xfrm>
            <a:off x="3048000" y="4267200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39BAE01-55C6-45E7-99DD-ADA3A31C0EEE}"/>
              </a:ext>
            </a:extLst>
          </p:cNvPr>
          <p:cNvSpPr/>
          <p:nvPr/>
        </p:nvSpPr>
        <p:spPr>
          <a:xfrm>
            <a:off x="5334000" y="2968712"/>
            <a:ext cx="258012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E903A4-AADA-4BE9-87F7-7C79706FF7D4}"/>
              </a:ext>
            </a:extLst>
          </p:cNvPr>
          <p:cNvSpPr txBox="1"/>
          <p:nvPr/>
        </p:nvSpPr>
        <p:spPr>
          <a:xfrm>
            <a:off x="8781000" y="228902"/>
            <a:ext cx="119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작업자</a:t>
            </a:r>
            <a:r>
              <a:rPr lang="en-US" altLang="ko-KR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: </a:t>
            </a:r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박상인</a:t>
            </a:r>
          </a:p>
        </p:txBody>
      </p:sp>
    </p:spTree>
    <p:extLst>
      <p:ext uri="{BB962C8B-B14F-4D97-AF65-F5344CB8AC3E}">
        <p14:creationId xmlns:p14="http://schemas.microsoft.com/office/powerpoint/2010/main" val="37979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3481</Words>
  <Application>Microsoft Office PowerPoint</Application>
  <PresentationFormat>A4 용지(210x297mm)</PresentationFormat>
  <Paragraphs>872</Paragraphs>
  <Slides>35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Microsoft GothicNeo</vt:lpstr>
      <vt:lpstr>Noto Sans CJK JP Bold</vt:lpstr>
      <vt:lpstr>UnDinaru</vt:lpstr>
      <vt:lpstr>맑은 고딕</vt:lpstr>
      <vt:lpstr>Calibri</vt:lpstr>
      <vt:lpstr>Microsoft New Tai Lue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애리</dc:creator>
  <cp:lastModifiedBy>박상인</cp:lastModifiedBy>
  <cp:revision>52</cp:revision>
  <dcterms:created xsi:type="dcterms:W3CDTF">2020-02-20T07:21:29Z</dcterms:created>
  <dcterms:modified xsi:type="dcterms:W3CDTF">2020-02-21T08:34:13Z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2018-11-13T00:00:00Z</vt:filetime>
  </property>
  <property fmtid="{D5CDD505-2E9C-101B-9397-08002B2CF9AE}" pid="3" name="Creator">
    <vt:lpwstr>Office 365용 Microsoft® PowerPoint®</vt:lpwstr>
  </property>
  <property fmtid="{D5CDD505-2E9C-101B-9397-08002B2CF9AE}" pid="4" name="LastSaved">
    <vt:filetime>2020-02-20T00:00:00Z</vt:filetime>
  </property>
</Properties>
</file>