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11" r:id="rId13"/>
    <p:sldId id="310" r:id="rId14"/>
    <p:sldId id="319" r:id="rId15"/>
    <p:sldId id="309" r:id="rId16"/>
    <p:sldId id="308" r:id="rId17"/>
    <p:sldId id="307" r:id="rId18"/>
    <p:sldId id="306" r:id="rId19"/>
    <p:sldId id="318" r:id="rId20"/>
    <p:sldId id="266" r:id="rId21"/>
    <p:sldId id="264" r:id="rId22"/>
    <p:sldId id="265" r:id="rId23"/>
    <p:sldId id="273" r:id="rId24"/>
    <p:sldId id="271" r:id="rId25"/>
    <p:sldId id="272" r:id="rId26"/>
    <p:sldId id="282" r:id="rId27"/>
    <p:sldId id="285" r:id="rId28"/>
    <p:sldId id="284" r:id="rId29"/>
    <p:sldId id="281" r:id="rId30"/>
    <p:sldId id="274" r:id="rId31"/>
    <p:sldId id="288" r:id="rId32"/>
    <p:sldId id="283" r:id="rId33"/>
    <p:sldId id="262" r:id="rId34"/>
    <p:sldId id="260" r:id="rId35"/>
    <p:sldId id="263" r:id="rId36"/>
    <p:sldId id="296" r:id="rId37"/>
    <p:sldId id="295" r:id="rId38"/>
    <p:sldId id="261" r:id="rId39"/>
    <p:sldId id="268" r:id="rId40"/>
    <p:sldId id="269" r:id="rId41"/>
    <p:sldId id="267" r:id="rId42"/>
    <p:sldId id="270" r:id="rId43"/>
    <p:sldId id="297" r:id="rId44"/>
    <p:sldId id="289" r:id="rId45"/>
    <p:sldId id="294" r:id="rId46"/>
    <p:sldId id="290" r:id="rId47"/>
    <p:sldId id="291" r:id="rId48"/>
    <p:sldId id="292" r:id="rId49"/>
    <p:sldId id="25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17" r:id="rId59"/>
    <p:sldId id="329" r:id="rId60"/>
    <p:sldId id="330" r:id="rId61"/>
    <p:sldId id="331" r:id="rId62"/>
    <p:sldId id="316" r:id="rId63"/>
    <p:sldId id="315" r:id="rId64"/>
    <p:sldId id="332" r:id="rId65"/>
    <p:sldId id="314" r:id="rId66"/>
    <p:sldId id="313" r:id="rId67"/>
    <p:sldId id="33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기준정보관리" id="{988150D8-562A-4EEF-8288-6A787147FEB0}">
          <p14:sldIdLst>
            <p14:sldId id="312"/>
            <p14:sldId id="311"/>
            <p14:sldId id="310"/>
            <p14:sldId id="319"/>
            <p14:sldId id="309"/>
            <p14:sldId id="308"/>
            <p14:sldId id="307"/>
            <p14:sldId id="306"/>
            <p14:sldId id="318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  <p14:section name="피오피" id="{85E84F03-63E0-4803-91CD-AA9331FD0D4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17"/>
            <p14:sldId id="329"/>
            <p14:sldId id="330"/>
            <p14:sldId id="331"/>
            <p14:sldId id="316"/>
            <p14:sldId id="315"/>
            <p14:sldId id="332"/>
            <p14:sldId id="314"/>
            <p14:sldId id="31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9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19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8581869-ABBB-4D05-8C4E-15DEDEEF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3E3A8C-4666-4F1D-9F40-FE0DFC060B02}"/>
              </a:ext>
            </a:extLst>
          </p:cNvPr>
          <p:cNvSpPr/>
          <p:nvPr/>
        </p:nvSpPr>
        <p:spPr>
          <a:xfrm>
            <a:off x="1958994" y="5052646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822B3E2-8C17-4185-8353-4F0E8E7A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988" y="5291839"/>
            <a:ext cx="47529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6F9F814-7E3E-4F62-99B7-CE7040F2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085487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703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B75547-CB86-4CB7-9F31-4A026DE1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9DABB4F-ED70-4E15-BE75-6F2E9A8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21" y="2024429"/>
            <a:ext cx="511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공정그룹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1937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D443F5-7B40-469A-8082-87B9EC8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9A95F1C-41AA-4110-BC03-8321708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53" y="2722658"/>
            <a:ext cx="6864594" cy="9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자동시작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자동 생성 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실적 시각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Gas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실적단위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팔레트생성유무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금형장착여부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투입수량자동처리여부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작업지시이니셜</a:t>
            </a:r>
          </a:p>
        </p:txBody>
      </p:sp>
    </p:spTree>
    <p:extLst>
      <p:ext uri="{BB962C8B-B14F-4D97-AF65-F5344CB8AC3E}">
        <p14:creationId xmlns:p14="http://schemas.microsoft.com/office/powerpoint/2010/main" val="1741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5A31995-C3E1-4DC2-8F28-0B3A8DA1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391"/>
            <a:ext cx="8532626" cy="514699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F7B69B65-A0DE-4303-943B-2664034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45957"/>
            <a:ext cx="6730389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04DFCE-DC67-442A-8BB5-97B25D774C6B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97B5516-645E-4D0A-9A1A-7E296C02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5045378"/>
            <a:ext cx="673038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</p:spTree>
    <p:extLst>
      <p:ext uri="{BB962C8B-B14F-4D97-AF65-F5344CB8AC3E}">
        <p14:creationId xmlns:p14="http://schemas.microsoft.com/office/powerpoint/2010/main" val="38024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556666-8F43-40CA-8D19-E28A917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EB2FA8-3545-4E14-8412-2E096A9BB6F6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7460C9-6150-4726-8EE9-A2C926E2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248407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F7BB72-7EA5-457E-8992-8BD6D424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38" y="5059111"/>
            <a:ext cx="3798515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186342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B0A03F-FD58-4222-9149-B38DE067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60901" cy="5164054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0CD0BB60-CF9C-4CF1-9909-879283D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64" y="2479168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1C84C-EEF1-4578-A76C-02D61738D1D2}"/>
              </a:ext>
            </a:extLst>
          </p:cNvPr>
          <p:cNvSpPr/>
          <p:nvPr/>
        </p:nvSpPr>
        <p:spPr>
          <a:xfrm>
            <a:off x="1958994" y="4629637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D5C0AA-B09A-49C5-8DD2-0905D70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51" y="4719002"/>
            <a:ext cx="37985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696239-AAD4-40A0-9816-76708258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51476" cy="51583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7DDF1A65-CACB-462D-A959-1F5CACE8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14" y="2503405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11F6C-F66C-40B8-A4A0-E7D1549967A1}"/>
              </a:ext>
            </a:extLst>
          </p:cNvPr>
          <p:cNvSpPr/>
          <p:nvPr/>
        </p:nvSpPr>
        <p:spPr>
          <a:xfrm>
            <a:off x="1949569" y="4922714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9641D2C-7CEB-48E2-AE5D-52E7272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1" y="5086386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84A4D-A52D-4409-B1B3-B980B5A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58466"/>
            <a:ext cx="8551476" cy="5158369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DE7C6E4-4C6D-4D78-95B5-887AF674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6" y="2924372"/>
            <a:ext cx="2735207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F17F92-8A06-47EE-85AB-BB931058DB84}"/>
              </a:ext>
            </a:extLst>
          </p:cNvPr>
          <p:cNvCxnSpPr>
            <a:cxnSpLocks/>
          </p:cNvCxnSpPr>
          <p:nvPr/>
        </p:nvCxnSpPr>
        <p:spPr>
          <a:xfrm>
            <a:off x="4829908" y="2250831"/>
            <a:ext cx="0" cy="3527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6C8CE3E-2309-40BB-A9BF-5CDEF6B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864" y="2924372"/>
            <a:ext cx="2511760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상세분류명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BF80C-40C1-40E2-BD65-BC231166A8D9}"/>
              </a:ext>
            </a:extLst>
          </p:cNvPr>
          <p:cNvSpPr/>
          <p:nvPr/>
        </p:nvSpPr>
        <p:spPr>
          <a:xfrm>
            <a:off x="4867275" y="4874844"/>
            <a:ext cx="4202002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3E9ED0D-C379-49FA-AA69-A233B8D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971" y="5038516"/>
            <a:ext cx="3938952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상세분류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상세분류명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3543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43B286-B4CB-49FB-9A62-86737C01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F52CCDE9-E874-4CAE-A1CF-E9741B51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2" y="2791561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5C13D-4556-4A8B-AC44-0F05305481BA}"/>
              </a:ext>
            </a:extLst>
          </p:cNvPr>
          <p:cNvSpPr/>
          <p:nvPr/>
        </p:nvSpPr>
        <p:spPr>
          <a:xfrm>
            <a:off x="2016369" y="4922714"/>
            <a:ext cx="7034057" cy="739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6F5DA2-FC3B-40E1-ADAF-B0270D2D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996" y="5148402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20134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1A3FB99-F6CD-438A-8E59-FF67568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72" y="2627425"/>
            <a:ext cx="5437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그룹코드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명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A81B2E-266D-4925-A2AB-ADDFC6B1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4937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1A6B7A4-7510-467A-88C6-05BC8A66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9263"/>
            <a:ext cx="7784708" cy="5286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작업지시 현황</a:t>
            </a:r>
            <a:r>
              <a:rPr lang="en-US" altLang="ko-KR" dirty="0"/>
              <a:t>(</a:t>
            </a:r>
            <a:r>
              <a:rPr lang="ko-KR" altLang="en-US" dirty="0"/>
              <a:t>성형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281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8000" lvl="0" indent="-108000">
              <a:buFont typeface="Wingdings" pitchFamily="2" charset="2"/>
              <a:buChar char="§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① 작업시작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선택된 작업지시를 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② 작업지시 생성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신규 작업지시 생성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③ 작업자 할당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포장 공정에 작업자를 할당</a:t>
            </a:r>
            <a:r>
              <a:rPr kumimoji="1" lang="en-US" altLang="ko-KR" sz="900" dirty="0">
                <a:latin typeface="맑은 고딕" pitchFamily="50" charset="-127"/>
              </a:rPr>
              <a:t> 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④ 금형 장착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탈착</a:t>
            </a:r>
            <a:r>
              <a:rPr kumimoji="1" lang="ko-KR" altLang="en-US" sz="900" dirty="0">
                <a:latin typeface="맑은 고딕" pitchFamily="50" charset="-127"/>
              </a:rPr>
              <a:t>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금형 장착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탈착</a:t>
            </a:r>
            <a:r>
              <a:rPr kumimoji="1" lang="ko-KR" altLang="en-US" sz="900" dirty="0">
                <a:latin typeface="맑은 고딕" pitchFamily="50" charset="-127"/>
              </a:rPr>
              <a:t> 기능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해당 화면의 하단 버튼은 공정에 따라 변경됨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D34B8-7F1B-49B0-BDD6-59D920D30BB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68197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31125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8000" lvl="0" indent="-108000">
              <a:buFont typeface="Wingdings" pitchFamily="2" charset="2"/>
              <a:buChar char="§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① 작업시작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선택된 작업지시를 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</a:t>
            </a: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② 적재 실적 등록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건조대차에서 소성대차로 </a:t>
            </a:r>
            <a:r>
              <a:rPr kumimoji="1" lang="ko-KR" altLang="en-US" sz="900" dirty="0" err="1">
                <a:latin typeface="맑은 고딕" pitchFamily="50" charset="-127"/>
              </a:rPr>
              <a:t>옮겨타기한</a:t>
            </a:r>
            <a:r>
              <a:rPr kumimoji="1" lang="ko-KR" altLang="en-US" sz="900" dirty="0">
                <a:latin typeface="맑은 고딕" pitchFamily="50" charset="-127"/>
              </a:rPr>
              <a:t> 실적으로 처리한다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lvl="0"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③ 작업지시 생성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신규 작업지시 생성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④ 작업자 할당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포장 공정에 작업자를 할당</a:t>
            </a:r>
            <a:r>
              <a:rPr kumimoji="1" lang="en-US" altLang="ko-KR" sz="900" dirty="0">
                <a:latin typeface="맑은 고딕" pitchFamily="50" charset="-127"/>
              </a:rPr>
              <a:t> 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⑤ </a:t>
            </a:r>
            <a:r>
              <a:rPr kumimoji="1" lang="ko-KR" altLang="en-US" sz="900" dirty="0" err="1">
                <a:latin typeface="맑은 고딕" pitchFamily="50" charset="-127"/>
              </a:rPr>
              <a:t>요입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요출</a:t>
            </a:r>
            <a:r>
              <a:rPr kumimoji="1" lang="ko-KR" altLang="en-US" sz="900" dirty="0">
                <a:latin typeface="맑은 고딕" pitchFamily="50" charset="-127"/>
              </a:rPr>
              <a:t>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소성 </a:t>
            </a:r>
            <a:r>
              <a:rPr kumimoji="1" lang="ko-KR" altLang="en-US" sz="900" dirty="0" err="1">
                <a:latin typeface="맑은 고딕" pitchFamily="50" charset="-127"/>
              </a:rPr>
              <a:t>요입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요출</a:t>
            </a:r>
            <a:r>
              <a:rPr kumimoji="1" lang="ko-KR" altLang="en-US" sz="900" dirty="0">
                <a:latin typeface="맑은 고딕" pitchFamily="50" charset="-127"/>
              </a:rPr>
              <a:t> 관리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해당 화면의 하단 버튼은 공정에 따라 변경됨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B74F3-7B29-47B5-8572-9F425D2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9591-12FC-49FF-8408-D2F703B7452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51E58C6-AFEB-4846-B3AF-FF8B7EF9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88913"/>
            <a:ext cx="6205538" cy="2159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작업지시 현황</a:t>
            </a:r>
            <a:r>
              <a:rPr lang="en-US" altLang="ko-KR" dirty="0"/>
              <a:t>(</a:t>
            </a:r>
            <a:r>
              <a:rPr lang="ko-KR" altLang="en-US" dirty="0"/>
              <a:t>적재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96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974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8000" lvl="0" indent="-108000">
              <a:buFont typeface="Wingdings" pitchFamily="2" charset="2"/>
              <a:buChar char="§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① 작업시작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선택된 작업지시를 시작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종료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마감</a:t>
            </a: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② 팔레트 생성</a:t>
            </a:r>
            <a:r>
              <a:rPr kumimoji="1" lang="en-US" altLang="ko-KR" sz="900" dirty="0">
                <a:latin typeface="맑은 고딕" pitchFamily="50" charset="-127"/>
              </a:rPr>
              <a:t>/ </a:t>
            </a:r>
            <a:r>
              <a:rPr kumimoji="1" lang="ko-KR" altLang="en-US" sz="900" dirty="0">
                <a:latin typeface="맑은 고딕" pitchFamily="50" charset="-127"/>
              </a:rPr>
              <a:t>재발행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팔레트를 생성하여 바코드를 발행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재발행</a:t>
            </a: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③ 작업지시 생성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신규 작업지시 생성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④ 작업자 할당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포장 공정에 작업자를 할당</a:t>
            </a:r>
            <a:r>
              <a:rPr kumimoji="1" lang="en-US" altLang="ko-KR" sz="900" dirty="0">
                <a:latin typeface="맑은 고딕" pitchFamily="50" charset="-127"/>
              </a:rPr>
              <a:t> 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ko-KR" altLang="en-US" sz="900" dirty="0">
                <a:latin typeface="맑은 고딕" pitchFamily="50" charset="-127"/>
              </a:rPr>
              <a:t>⑤ </a:t>
            </a:r>
            <a:r>
              <a:rPr kumimoji="1" lang="ko-KR" altLang="en-US" sz="900" dirty="0" err="1">
                <a:latin typeface="맑은 고딕" pitchFamily="50" charset="-127"/>
              </a:rPr>
              <a:t>언로딩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소성대차 </a:t>
            </a:r>
            <a:r>
              <a:rPr kumimoji="1" lang="ko-KR" altLang="en-US" sz="900" dirty="0" err="1">
                <a:latin typeface="맑은 고딕" pitchFamily="50" charset="-127"/>
              </a:rPr>
              <a:t>언로딩</a:t>
            </a:r>
            <a:r>
              <a:rPr kumimoji="1" lang="ko-KR" altLang="en-US" sz="900" dirty="0">
                <a:latin typeface="맑은 고딕" pitchFamily="50" charset="-127"/>
              </a:rPr>
              <a:t> </a:t>
            </a:r>
            <a:r>
              <a:rPr kumimoji="1" lang="en-US" altLang="ko-KR" sz="900" dirty="0">
                <a:latin typeface="맑은 고딕" pitchFamily="50" charset="-127"/>
              </a:rPr>
              <a:t>/ </a:t>
            </a:r>
            <a:r>
              <a:rPr kumimoji="1" lang="ko-KR" altLang="en-US" sz="900" dirty="0">
                <a:latin typeface="맑은 고딕" pitchFamily="50" charset="-127"/>
              </a:rPr>
              <a:t>비우기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해당 화면의 하단 버튼은 공정에 따라 변경됨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642639-A155-4229-A72F-9FF2347E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0" y="77914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BE86E-7035-4210-9160-4E48B04066E9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13909E0-B2BF-452E-8E35-6F8B20FD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82563"/>
            <a:ext cx="6205538" cy="2159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작업지시 현황</a:t>
            </a:r>
            <a:r>
              <a:rPr lang="en-US" altLang="ko-KR" dirty="0"/>
              <a:t>(</a:t>
            </a:r>
            <a:r>
              <a:rPr lang="ko-KR" altLang="en-US" dirty="0"/>
              <a:t>포장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769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6AE92AD-111B-49F3-9D01-219C8921E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3439"/>
            <a:ext cx="7794616" cy="529287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9925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>
                <a:latin typeface="맑은 고딕" pitchFamily="50" charset="-127"/>
              </a:rPr>
              <a:t>작업지시 생성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소성 대차를 기준으로 작업지시를 생성</a:t>
            </a:r>
            <a:endParaRPr kumimoji="1" lang="en-US" altLang="ko-KR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 lvl="0"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공정의 작업지시를 생성하는 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649F1-34C1-47DA-AC6C-60155DDF30A5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3CCA4D5-CDBF-4913-AF1C-719F4E2B6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175" y="182563"/>
            <a:ext cx="6205538" cy="2159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/>
              <a:t>POP-</a:t>
            </a:r>
            <a:r>
              <a:rPr lang="ko-KR" altLang="en-US" dirty="0"/>
              <a:t>작업지시 생성</a:t>
            </a:r>
          </a:p>
        </p:txBody>
      </p:sp>
    </p:spTree>
    <p:extLst>
      <p:ext uri="{BB962C8B-B14F-4D97-AF65-F5344CB8AC3E}">
        <p14:creationId xmlns:p14="http://schemas.microsoft.com/office/powerpoint/2010/main" val="789586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C464CA-2CCA-4EC2-B358-11DA989F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797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팔레트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ym typeface="Wingdings" panose="05000000000000000000" pitchFamily="2" charset="2"/>
              </a:rPr>
              <a:t>① 인쇄</a:t>
            </a:r>
            <a:endParaRPr lang="en-US" altLang="ko-KR" sz="9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>
                <a:sym typeface="Wingdings" panose="05000000000000000000" pitchFamily="2" charset="2"/>
              </a:rPr>
              <a:t>바코드 라벨 출력</a:t>
            </a:r>
            <a:r>
              <a:rPr lang="en-US" altLang="ko-KR" sz="900" dirty="0"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포장 팔레트를 생성하고</a:t>
            </a:r>
            <a:r>
              <a:rPr kumimoji="1" lang="en-US" altLang="ko-KR" sz="900" dirty="0">
                <a:latin typeface="맑은 고딕" pitchFamily="50" charset="-127"/>
              </a:rPr>
              <a:t>, </a:t>
            </a:r>
            <a:r>
              <a:rPr kumimoji="1" lang="ko-KR" altLang="en-US" sz="900" dirty="0">
                <a:latin typeface="맑은 고딕" pitchFamily="50" charset="-127"/>
              </a:rPr>
              <a:t>바코드를 라벨을 출력합니다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A3790-09EE-489B-A746-21BD72E4912C}"/>
              </a:ext>
            </a:extLst>
          </p:cNvPr>
          <p:cNvSpPr txBox="1"/>
          <p:nvPr/>
        </p:nvSpPr>
        <p:spPr>
          <a:xfrm>
            <a:off x="980855" y="2478014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4329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9728D13-7DC2-4512-83BF-73326112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797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팔레트 바코드 재발행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004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>
                <a:latin typeface="맑은 고딕" pitchFamily="50" charset="-127"/>
              </a:rPr>
              <a:t>삭제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입고등록 이전 팔레트만 가능</a:t>
            </a:r>
            <a:endParaRPr kumimoji="1" lang="en-US" altLang="ko-KR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 lvl="0">
              <a:defRPr/>
            </a:pPr>
            <a:r>
              <a:rPr lang="en-US" altLang="ko-KR" sz="900" dirty="0"/>
              <a:t>② </a:t>
            </a:r>
            <a:r>
              <a:rPr kumimoji="1" lang="ko-KR" altLang="en-US" sz="900" dirty="0">
                <a:latin typeface="맑은 고딕" pitchFamily="50" charset="-127"/>
              </a:rPr>
              <a:t>수정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en-US" altLang="ko-KR" sz="900" dirty="0">
                <a:latin typeface="맑은 고딕" pitchFamily="50" charset="-127"/>
              </a:rPr>
              <a:t>ERP </a:t>
            </a:r>
            <a:r>
              <a:rPr kumimoji="1" lang="ko-KR" altLang="en-US" sz="900" dirty="0">
                <a:latin typeface="맑은 고딕" pitchFamily="50" charset="-127"/>
              </a:rPr>
              <a:t>업로드 이전 팔레트만 가능합니다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출력된 팔레트의 바코드를 재발행 하는 화면입니다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97B8A-5630-4394-8A38-17FFF76E7D70}"/>
              </a:ext>
            </a:extLst>
          </p:cNvPr>
          <p:cNvSpPr txBox="1"/>
          <p:nvPr/>
        </p:nvSpPr>
        <p:spPr>
          <a:xfrm>
            <a:off x="879255" y="21447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228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86B0FDD-329F-4664-8B40-422CA14E6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805325"/>
            <a:ext cx="7765790" cy="52733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포장 입고등록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1430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>
                <a:latin typeface="맑은 고딕" pitchFamily="50" charset="-127"/>
              </a:rPr>
              <a:t>바코드 </a:t>
            </a:r>
            <a:r>
              <a:rPr kumimoji="1" lang="ko-KR" altLang="en-US" sz="900" dirty="0" err="1">
                <a:latin typeface="맑은 고딕" pitchFamily="50" charset="-127"/>
              </a:rPr>
              <a:t>스케너</a:t>
            </a:r>
            <a:r>
              <a:rPr kumimoji="1" lang="en-US" altLang="ko-KR" sz="900" dirty="0">
                <a:latin typeface="맑은 고딕" pitchFamily="50" charset="-127"/>
              </a:rPr>
              <a:t> + </a:t>
            </a:r>
            <a:r>
              <a:rPr kumimoji="1" lang="ko-KR" altLang="en-US" sz="900" dirty="0">
                <a:latin typeface="맑은 고딕" pitchFamily="50" charset="-127"/>
              </a:rPr>
              <a:t>입고 버튼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바코드를 읽어 입고 처리 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 lvl="0">
              <a:defRPr/>
            </a:pPr>
            <a:r>
              <a:rPr lang="en-US" altLang="ko-KR" sz="900" dirty="0"/>
              <a:t>② </a:t>
            </a:r>
            <a:r>
              <a:rPr kumimoji="1" lang="ko-KR" altLang="en-US" sz="900" dirty="0">
                <a:latin typeface="맑은 고딕" pitchFamily="50" charset="-127"/>
              </a:rPr>
              <a:t>찾기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바코드 </a:t>
            </a:r>
            <a:r>
              <a:rPr kumimoji="1" lang="ko-KR" altLang="en-US" sz="900" dirty="0" err="1">
                <a:latin typeface="맑은 고딕" pitchFamily="50" charset="-127"/>
              </a:rPr>
              <a:t>스케너가</a:t>
            </a:r>
            <a:r>
              <a:rPr kumimoji="1" lang="ko-KR" altLang="en-US" sz="900" dirty="0">
                <a:latin typeface="맑은 고딕" pitchFamily="50" charset="-127"/>
              </a:rPr>
              <a:t> 동작하지 않을 때를 대비하여 입고 대기 팔레트를 검색하는 기능입니다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팔레트의 바코드를 읽어 입고하는 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FAD3B-227D-4F92-A75E-FC97E22618BB}"/>
              </a:ext>
            </a:extLst>
          </p:cNvPr>
          <p:cNvSpPr txBox="1"/>
          <p:nvPr/>
        </p:nvSpPr>
        <p:spPr>
          <a:xfrm>
            <a:off x="879255" y="21828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29756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포장 </a:t>
            </a:r>
            <a:r>
              <a:rPr lang="ko-KR" altLang="en-US" dirty="0" err="1"/>
              <a:t>언로딩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420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 err="1">
                <a:latin typeface="맑은 고딕" pitchFamily="50" charset="-127"/>
              </a:rPr>
              <a:t>언로딩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포장 수량에 대차의 수량을 차감한다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② 대차 비우기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문제가 있는 제품이 있을 경우 포장하지 않도록 대차만 비운다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포장 작업지시 </a:t>
            </a:r>
            <a:r>
              <a:rPr kumimoji="1" lang="ko-KR" altLang="en-US" sz="900" dirty="0" err="1">
                <a:latin typeface="맑은 고딕" pitchFamily="50" charset="-127"/>
              </a:rPr>
              <a:t>선택후</a:t>
            </a:r>
            <a:r>
              <a:rPr kumimoji="1" lang="ko-KR" altLang="en-US" sz="900" dirty="0">
                <a:latin typeface="맑은 고딕" pitchFamily="50" charset="-127"/>
              </a:rPr>
              <a:t> </a:t>
            </a:r>
            <a:r>
              <a:rPr kumimoji="1" lang="ko-KR" altLang="en-US" sz="900" dirty="0" err="1">
                <a:latin typeface="맑은 고딕" pitchFamily="50" charset="-127"/>
              </a:rPr>
              <a:t>언로딩되는</a:t>
            </a:r>
            <a:r>
              <a:rPr kumimoji="1" lang="ko-KR" altLang="en-US" sz="900" dirty="0">
                <a:latin typeface="맑은 고딕" pitchFamily="50" charset="-127"/>
              </a:rPr>
              <a:t> 대차를 선택하는 화면 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9ED1B8-1F70-4538-9976-87AE912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2347"/>
            <a:ext cx="7765790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0CEB-1705-4510-8BE9-08781C445F23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대차코드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대차명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(</a:t>
            </a:r>
            <a:r>
              <a:rPr lang="ko-KR" altLang="en-US" sz="1100" dirty="0"/>
              <a:t>소성</a:t>
            </a:r>
            <a:r>
              <a:rPr lang="en-US" altLang="ko-KR" sz="1100" dirty="0"/>
              <a:t>)/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1472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성형 생산 대차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3735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>
                <a:latin typeface="맑은 고딕" pitchFamily="50" charset="-127"/>
              </a:rPr>
              <a:t>우측 리스트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선택한 작업지시와 동일한 품목이 실려 있는 대차 목록을 출력합니다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② </a:t>
            </a:r>
            <a:r>
              <a:rPr kumimoji="1" lang="ko-KR" altLang="en-US" sz="900" dirty="0">
                <a:latin typeface="맑은 고딕" pitchFamily="50" charset="-127"/>
              </a:rPr>
              <a:t>좌측 리스트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건조대차 목록이 출력됩니다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로딩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ko-KR" altLang="en-US" sz="900" dirty="0">
                <a:latin typeface="맑은 고딕" pitchFamily="50" charset="-127"/>
              </a:rPr>
              <a:t>좌측 리스트를 선택하고 로딩수량을 입력 </a:t>
            </a:r>
            <a:br>
              <a:rPr kumimoji="1" lang="en-US" altLang="ko-KR" sz="900" dirty="0">
                <a:latin typeface="맑은 고딕" pitchFamily="50" charset="-127"/>
              </a:rPr>
            </a:br>
            <a:r>
              <a:rPr kumimoji="1" lang="ko-KR" altLang="en-US" sz="900" dirty="0">
                <a:latin typeface="맑은 고딕" pitchFamily="50" charset="-127"/>
              </a:rPr>
              <a:t>후 로딩 버튼을 클릭하면 입력 수량 만큼 대차에 적재 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ko-KR" altLang="en-US" sz="900" dirty="0">
                <a:latin typeface="맑은 고딕" pitchFamily="50" charset="-127"/>
              </a:rPr>
              <a:t>로딩 수량은 기본으로 품목의 건조 수량을 기준으로 설정되고</a:t>
            </a:r>
            <a:r>
              <a:rPr kumimoji="1" lang="en-US" altLang="ko-KR" sz="900" dirty="0">
                <a:latin typeface="맑은 고딕" pitchFamily="50" charset="-127"/>
              </a:rPr>
              <a:t>, </a:t>
            </a:r>
            <a:r>
              <a:rPr kumimoji="1" lang="ko-KR" altLang="en-US" sz="900" dirty="0">
                <a:latin typeface="맑은 고딕" pitchFamily="50" charset="-127"/>
              </a:rPr>
              <a:t>사용자가 수정 가능합니다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  <a:endParaRPr kumimoji="1" lang="ko-KR" altLang="en-US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성형제품을 건조대차에 적재하는 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B0B626B-63D3-4A50-B554-68BE5085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B1138-F307-4F51-941B-651DE7C6B8F5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3E00C-6D1A-4956-8641-F59758E63F4E}"/>
              </a:ext>
            </a:extLst>
          </p:cNvPr>
          <p:cNvSpPr txBox="1"/>
          <p:nvPr/>
        </p:nvSpPr>
        <p:spPr>
          <a:xfrm>
            <a:off x="5627133" y="2791560"/>
            <a:ext cx="287869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5121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금형 장착</a:t>
            </a:r>
            <a:r>
              <a:rPr lang="en-US" altLang="ko-KR" dirty="0"/>
              <a:t>/</a:t>
            </a:r>
            <a:r>
              <a:rPr lang="ko-KR" altLang="en-US" dirty="0" err="1"/>
              <a:t>탈착</a:t>
            </a:r>
            <a:r>
              <a:rPr lang="ko-KR" altLang="en-US" dirty="0"/>
              <a:t>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004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kumimoji="1" lang="ko-KR" altLang="en-US" sz="900" dirty="0" err="1">
                <a:latin typeface="맑은 고딕" pitchFamily="50" charset="-127"/>
              </a:rPr>
              <a:t>금형장착</a:t>
            </a:r>
            <a:r>
              <a:rPr kumimoji="1" lang="ko-KR" altLang="en-US" sz="900" dirty="0">
                <a:latin typeface="맑은 고딕" pitchFamily="50" charset="-127"/>
              </a:rPr>
              <a:t> 대상 금형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금형 정보 리스트를 출력 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 lvl="0">
              <a:defRPr/>
            </a:pPr>
            <a:r>
              <a:rPr lang="en-US" altLang="ko-KR" sz="900" dirty="0"/>
              <a:t>② </a:t>
            </a:r>
            <a:r>
              <a:rPr lang="ko-KR" altLang="en-US" sz="900" dirty="0" err="1"/>
              <a:t>회</a:t>
            </a:r>
            <a:r>
              <a:rPr kumimoji="1" lang="ko-KR" altLang="en-US" sz="900" dirty="0" err="1">
                <a:latin typeface="맑은 고딕" pitchFamily="50" charset="-127"/>
              </a:rPr>
              <a:t>장착</a:t>
            </a:r>
            <a:r>
              <a:rPr kumimoji="1" lang="ko-KR" altLang="en-US" sz="900" dirty="0">
                <a:latin typeface="맑은 고딕" pitchFamily="50" charset="-127"/>
              </a:rPr>
              <a:t> 금형 목록 </a:t>
            </a: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이미 장착된 금형 목록을 출력합니다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ko-KR" altLang="ko-KR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성형 금형 장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탈착</a:t>
            </a:r>
            <a:r>
              <a:rPr kumimoji="1" lang="ko-KR" altLang="en-US" sz="900" dirty="0">
                <a:latin typeface="맑은 고딕" pitchFamily="50" charset="-127"/>
              </a:rPr>
              <a:t> 관리 화면 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730B77D-83AD-498A-A0D4-DB26CF5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E7DF7-F7D5-4D5E-A93C-0778D907D1D3}"/>
              </a:ext>
            </a:extLst>
          </p:cNvPr>
          <p:cNvSpPr txBox="1"/>
          <p:nvPr/>
        </p:nvSpPr>
        <p:spPr>
          <a:xfrm>
            <a:off x="990538" y="2029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0967-9D18-428F-AFF0-1E3B0DFB6401}"/>
              </a:ext>
            </a:extLst>
          </p:cNvPr>
          <p:cNvSpPr txBox="1"/>
          <p:nvPr/>
        </p:nvSpPr>
        <p:spPr>
          <a:xfrm>
            <a:off x="5627133" y="2064817"/>
            <a:ext cx="295489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574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A5972BA-5EEE-49A8-AC23-7C013ED6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170851"/>
            <a:ext cx="4044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4B81A332-E16D-4354-A456-DA923CEA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406" y="3557384"/>
            <a:ext cx="4046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CE80595-BDCD-4E7E-B0AC-73DD5B7E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32" y="2169264"/>
            <a:ext cx="4044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메뉴 트리</a:t>
            </a:r>
          </a:p>
        </p:txBody>
      </p:sp>
    </p:spTree>
    <p:extLst>
      <p:ext uri="{BB962C8B-B14F-4D97-AF65-F5344CB8AC3E}">
        <p14:creationId xmlns:p14="http://schemas.microsoft.com/office/powerpoint/2010/main" val="2480746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D19B51B-0B29-4255-917C-1B93B1BF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66417"/>
            <a:ext cx="7765791" cy="52733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적재 작업지시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242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lang="ko-KR" altLang="en-US" sz="900" dirty="0"/>
              <a:t>작업지시 생성</a:t>
            </a:r>
            <a:endParaRPr lang="en-US" altLang="ko-KR" sz="900" dirty="0"/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적재공정의 작업지시를 생성하는 </a:t>
            </a:r>
            <a:br>
              <a:rPr kumimoji="1" lang="en-US" altLang="ko-KR" sz="900" dirty="0">
                <a:latin typeface="맑은 고딕" pitchFamily="50" charset="-127"/>
              </a:rPr>
            </a:br>
            <a:r>
              <a:rPr kumimoji="1" lang="ko-KR" altLang="en-US" sz="900" dirty="0">
                <a:latin typeface="맑은 고딕" pitchFamily="50" charset="-127"/>
              </a:rPr>
              <a:t>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ko-KR" altLang="ko-KR" sz="900" dirty="0">
              <a:latin typeface="맑은 고딕" pitchFamily="50" charset="-127"/>
            </a:endParaRPr>
          </a:p>
          <a:p>
            <a:pPr marL="108000" lvl="0" indent="-108000">
              <a:buFont typeface="Wingdings" pitchFamily="2" charset="2"/>
              <a:buChar char="§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marL="108000" lvl="0" indent="-108000">
              <a:buFont typeface="Wingdings" pitchFamily="2" charset="2"/>
              <a:buChar char="§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6127F-0B02-4928-B88B-A344D0D5DC25}"/>
              </a:ext>
            </a:extLst>
          </p:cNvPr>
          <p:cNvSpPr txBox="1"/>
          <p:nvPr/>
        </p:nvSpPr>
        <p:spPr>
          <a:xfrm>
            <a:off x="984958" y="21184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5203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적재 실적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974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옮겨타기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ko-KR" altLang="en-US" sz="900" dirty="0">
                <a:latin typeface="맑은 고딕" pitchFamily="50" charset="-127"/>
              </a:rPr>
              <a:t>건조대차 </a:t>
            </a:r>
            <a:r>
              <a:rPr kumimoji="1" lang="ko-KR" altLang="en-US" sz="900" dirty="0" err="1">
                <a:latin typeface="맑은 고딕" pitchFamily="50" charset="-127"/>
              </a:rPr>
              <a:t>선택후</a:t>
            </a:r>
            <a:r>
              <a:rPr kumimoji="1" lang="ko-KR" altLang="en-US" sz="900" dirty="0">
                <a:latin typeface="맑은 고딕" pitchFamily="50" charset="-127"/>
              </a:rPr>
              <a:t> 수량 필드에 입력한 수량만큼 소성대차로 </a:t>
            </a:r>
            <a:r>
              <a:rPr kumimoji="1" lang="ko-KR" altLang="en-US" sz="900" dirty="0" err="1">
                <a:latin typeface="맑은 고딕" pitchFamily="50" charset="-127"/>
              </a:rPr>
              <a:t>옮겨타기</a:t>
            </a:r>
            <a:r>
              <a:rPr kumimoji="1" lang="ko-KR" altLang="en-US" sz="900" dirty="0">
                <a:latin typeface="맑은 고딕" pitchFamily="50" charset="-127"/>
              </a:rPr>
              <a:t> 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건조대차 비우기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문제가 있는 제품을 제거합니다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lvl="0" indent="-171450">
              <a:buFont typeface="Wingdings" panose="05000000000000000000" pitchFamily="2" charset="2"/>
              <a:buChar char="è"/>
              <a:defRPr/>
            </a:pPr>
            <a:r>
              <a:rPr kumimoji="1" lang="ko-KR" altLang="en-US" sz="900" dirty="0">
                <a:latin typeface="맑은 고딕" pitchFamily="50" charset="-127"/>
              </a:rPr>
              <a:t>건조대차에서 소성대차로 이동하는 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è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8B8F29-048F-4834-B18C-922025C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5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B9545-397C-4BC0-A84F-2515F0E2BCB4}"/>
              </a:ext>
            </a:extLst>
          </p:cNvPr>
          <p:cNvSpPr txBox="1"/>
          <p:nvPr/>
        </p:nvSpPr>
        <p:spPr>
          <a:xfrm>
            <a:off x="972258" y="27915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C73E1-518C-49D8-84CF-859FA802505F}"/>
              </a:ext>
            </a:extLst>
          </p:cNvPr>
          <p:cNvSpPr txBox="1"/>
          <p:nvPr/>
        </p:nvSpPr>
        <p:spPr>
          <a:xfrm>
            <a:off x="5627133" y="27915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1417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 err="1"/>
              <a:t>요입</a:t>
            </a:r>
            <a:r>
              <a:rPr lang="en-US" altLang="ko-KR" dirty="0"/>
              <a:t>/ </a:t>
            </a:r>
            <a:r>
              <a:rPr lang="ko-KR" altLang="en-US" dirty="0" err="1"/>
              <a:t>요출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827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lang="ko-KR" altLang="en-US" sz="900" dirty="0" err="1"/>
              <a:t>요입</a:t>
            </a:r>
            <a:r>
              <a:rPr lang="en-US" altLang="ko-KR" sz="900" dirty="0"/>
              <a:t>/ </a:t>
            </a:r>
            <a:r>
              <a:rPr lang="ko-KR" altLang="en-US" sz="900" dirty="0" err="1"/>
              <a:t>요출</a:t>
            </a:r>
            <a:endParaRPr lang="en-US" altLang="ko-KR" sz="900" dirty="0"/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소성 대차의 </a:t>
            </a:r>
            <a:r>
              <a:rPr kumimoji="1" lang="ko-KR" altLang="en-US" sz="900" dirty="0" err="1">
                <a:latin typeface="맑은 고딕" pitchFamily="50" charset="-127"/>
              </a:rPr>
              <a:t>요입과</a:t>
            </a:r>
            <a:r>
              <a:rPr kumimoji="1" lang="ko-KR" altLang="en-US" sz="900" dirty="0">
                <a:latin typeface="맑은 고딕" pitchFamily="50" charset="-127"/>
              </a:rPr>
              <a:t> </a:t>
            </a:r>
            <a:r>
              <a:rPr kumimoji="1" lang="ko-KR" altLang="en-US" sz="900" dirty="0" err="1">
                <a:latin typeface="맑은 고딕" pitchFamily="50" charset="-127"/>
              </a:rPr>
              <a:t>요출을</a:t>
            </a:r>
            <a:r>
              <a:rPr kumimoji="1" lang="ko-KR" altLang="en-US" sz="900" dirty="0">
                <a:latin typeface="맑은 고딕" pitchFamily="50" charset="-127"/>
              </a:rPr>
              <a:t> 관리합니다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en-US" altLang="ko-KR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09447B-89C5-4BB4-ADDA-2D8A6A63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20E26-AC7A-414D-BC93-CC39768A018E}"/>
              </a:ext>
            </a:extLst>
          </p:cNvPr>
          <p:cNvSpPr txBox="1"/>
          <p:nvPr/>
        </p:nvSpPr>
        <p:spPr>
          <a:xfrm>
            <a:off x="1010358" y="2042261"/>
            <a:ext cx="481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r>
              <a:rPr lang="en-US" altLang="ko-KR" sz="1100" dirty="0"/>
              <a:t>/ </a:t>
            </a:r>
            <a:r>
              <a:rPr lang="ko-KR" altLang="en-US" sz="1100" dirty="0"/>
              <a:t>요입시각</a:t>
            </a:r>
            <a:r>
              <a:rPr lang="en-US" altLang="ko-KR" sz="1100" dirty="0"/>
              <a:t>/ </a:t>
            </a:r>
            <a:r>
              <a:rPr lang="ko-KR" altLang="en-US" sz="1100" dirty="0"/>
              <a:t>요출시각</a:t>
            </a:r>
            <a:r>
              <a:rPr lang="en-US" altLang="ko-KR" sz="1100" dirty="0"/>
              <a:t>/ </a:t>
            </a:r>
            <a:r>
              <a:rPr lang="ko-KR" altLang="en-US" sz="1100" dirty="0"/>
              <a:t>소요시간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건조대차 비우기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07446" y="189161"/>
            <a:ext cx="1019257" cy="216024"/>
          </a:xfrm>
        </p:spPr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827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/>
          </a:p>
          <a:p>
            <a:pPr lvl="0">
              <a:defRPr/>
            </a:pPr>
            <a:r>
              <a:rPr lang="en-US" altLang="ko-KR" sz="900" dirty="0"/>
              <a:t>① </a:t>
            </a:r>
            <a:r>
              <a:rPr lang="ko-KR" altLang="en-US" sz="900" dirty="0" err="1"/>
              <a:t>대차비우기</a:t>
            </a:r>
            <a:endParaRPr lang="en-US" altLang="ko-KR" sz="900" dirty="0"/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r>
              <a:rPr kumimoji="1" lang="ko-KR" altLang="en-US" sz="900" dirty="0">
                <a:latin typeface="맑은 고딕" pitchFamily="50" charset="-127"/>
              </a:rPr>
              <a:t>건조대차의 잔량을 비웁니다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lvl="0" indent="-171450">
              <a:buFont typeface="Symbol" panose="05050102010706020507" pitchFamily="18" charset="2"/>
              <a:buChar char="Þ"/>
              <a:defRPr/>
            </a:pPr>
            <a:endParaRPr kumimoji="1" lang="ko-KR" altLang="en-US" sz="9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FFECE7-BAD0-4CFD-9EC1-7C915DF9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37F8-65AE-4077-83A0-2EDC6953270A}"/>
              </a:ext>
            </a:extLst>
          </p:cNvPr>
          <p:cNvSpPr txBox="1"/>
          <p:nvPr/>
        </p:nvSpPr>
        <p:spPr>
          <a:xfrm>
            <a:off x="1023058" y="20930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96594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작업자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7580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공정에 작업자를 할당하는 화면 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12A0AE-21DC-43FD-B967-B18E93E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75322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7162-DEFE-4B9A-855C-5A6A43966AEC}"/>
              </a:ext>
            </a:extLst>
          </p:cNvPr>
          <p:cNvSpPr txBox="1"/>
          <p:nvPr/>
        </p:nvSpPr>
        <p:spPr>
          <a:xfrm>
            <a:off x="1010358" y="22708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4D7A2-5A8F-4048-8F1B-363F877E0768}"/>
              </a:ext>
            </a:extLst>
          </p:cNvPr>
          <p:cNvSpPr txBox="1"/>
          <p:nvPr/>
        </p:nvSpPr>
        <p:spPr>
          <a:xfrm>
            <a:off x="5357695" y="22708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27838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공정조건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ko-KR" sz="9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공정조건을 등록하는 화면 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  <a:br>
              <a:rPr kumimoji="1" lang="en-US" altLang="ko-KR" sz="900" dirty="0">
                <a:latin typeface="맑은 고딕" pitchFamily="50" charset="-127"/>
              </a:rPr>
            </a:br>
            <a:endParaRPr kumimoji="1" lang="en-US" altLang="ko-KR" sz="900" dirty="0">
              <a:latin typeface="맑은 고딕" pitchFamily="50" charset="-127"/>
            </a:endParaRPr>
          </a:p>
          <a:p>
            <a:pPr marL="171450" lvl="0" indent="-171450">
              <a:buFont typeface="Wingdings" panose="05000000000000000000" pitchFamily="2" charset="2"/>
              <a:buChar char="è"/>
              <a:defRPr/>
            </a:pPr>
            <a:r>
              <a:rPr kumimoji="1" lang="ko-KR" altLang="en-US" sz="900" dirty="0">
                <a:latin typeface="맑은 고딕" pitchFamily="50" charset="-127"/>
              </a:rPr>
              <a:t>측정항목별 측정그룹이 생성됩니다</a:t>
            </a:r>
            <a:r>
              <a:rPr kumimoji="1" lang="en-US" altLang="ko-KR" sz="900" dirty="0">
                <a:latin typeface="맑은 고딕" pitchFamily="50" charset="-127"/>
              </a:rPr>
              <a:t>. </a:t>
            </a:r>
          </a:p>
          <a:p>
            <a:pPr lvl="0">
              <a:defRPr/>
            </a:pPr>
            <a:r>
              <a:rPr lang="en-US" altLang="ko-KR" sz="900" dirty="0"/>
              <a:t>     ex) </a:t>
            </a:r>
            <a:r>
              <a:rPr lang="ko-KR" altLang="en-US" sz="900" dirty="0"/>
              <a:t>온도 </a:t>
            </a:r>
            <a:r>
              <a:rPr lang="en-US" altLang="ko-KR" sz="900" dirty="0"/>
              <a:t>=&gt; </a:t>
            </a:r>
            <a:r>
              <a:rPr lang="ko-KR" altLang="en-US" sz="900" dirty="0"/>
              <a:t>온도그룹</a:t>
            </a:r>
            <a:r>
              <a:rPr lang="en-US" altLang="ko-KR" sz="900" dirty="0"/>
              <a:t>/ 13</a:t>
            </a:r>
            <a:r>
              <a:rPr lang="ko-KR" altLang="en-US" sz="900" dirty="0"/>
              <a:t>도</a:t>
            </a:r>
            <a:r>
              <a:rPr lang="en-US" altLang="ko-KR" sz="900" dirty="0"/>
              <a:t>/ 1</a:t>
            </a:r>
            <a:r>
              <a:rPr lang="ko-KR" altLang="en-US" sz="900" dirty="0"/>
              <a:t>일</a:t>
            </a: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35B2FF-6D99-4166-9A6A-99E136FB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ABBFA-F7C5-4B32-B844-6BB5751370AA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D4107-D5CE-459E-B2DB-3488CE7F9DE7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8186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/>
              <a:t>품질 측정값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2020.01.14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81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>
                <a:latin typeface="맑은 고딕" pitchFamily="50" charset="-127"/>
              </a:rPr>
              <a:t>품질 측정값을 등록하는 화면 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  <a:endParaRPr kumimoji="1" lang="ko-KR" altLang="en-US" sz="9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4F9A26-71D6-440F-A5A6-ABA9F4A3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C9BBE-C969-46EA-AF32-203E816A8C9B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5AE1-9B88-45EB-A8A9-25AEBF096172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9958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en-US" altLang="ko-KR" dirty="0"/>
              <a:t>POP-</a:t>
            </a: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  <a:r>
              <a:rPr lang="en-US" altLang="ko-KR" dirty="0"/>
              <a:t>(</a:t>
            </a:r>
            <a:r>
              <a:rPr lang="ko-KR" altLang="en-US" dirty="0"/>
              <a:t>사유변경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현장관리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2020.01.14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4117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ko-KR" sz="900" dirty="0">
                <a:latin typeface="맑은 고딕" pitchFamily="50" charset="-127"/>
                <a:sym typeface="Wingdings" panose="05000000000000000000" pitchFamily="2" charset="2"/>
              </a:rPr>
              <a:t> </a:t>
            </a:r>
            <a:r>
              <a:rPr kumimoji="1" lang="ko-KR" altLang="en-US" sz="900" dirty="0" err="1">
                <a:latin typeface="맑은 고딕" pitchFamily="50" charset="-127"/>
              </a:rPr>
              <a:t>비가동</a:t>
            </a:r>
            <a:r>
              <a:rPr kumimoji="1" lang="ko-KR" altLang="en-US" sz="900" dirty="0">
                <a:latin typeface="맑은 고딕" pitchFamily="50" charset="-127"/>
              </a:rPr>
              <a:t> 사유를 등록하는 화면입니다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92B251E-4ADA-4E44-A14E-18870F65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7" y="799075"/>
            <a:ext cx="7784708" cy="528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14A8-92F7-4D29-B13C-33428F49DD81}"/>
              </a:ext>
            </a:extLst>
          </p:cNvPr>
          <p:cNvSpPr txBox="1"/>
          <p:nvPr/>
        </p:nvSpPr>
        <p:spPr>
          <a:xfrm>
            <a:off x="1010358" y="1868414"/>
            <a:ext cx="49713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작업장</a:t>
            </a:r>
            <a:r>
              <a:rPr lang="en-US" altLang="ko-KR" sz="1100" dirty="0"/>
              <a:t>/ </a:t>
            </a:r>
            <a:r>
              <a:rPr lang="ko-KR" altLang="en-US" sz="1100" dirty="0"/>
              <a:t>주원인</a:t>
            </a:r>
            <a:r>
              <a:rPr lang="en-US" altLang="ko-KR" sz="1100" dirty="0"/>
              <a:t>/ </a:t>
            </a:r>
            <a:r>
              <a:rPr lang="ko-KR" altLang="en-US" sz="1100" dirty="0"/>
              <a:t>상세원인</a:t>
            </a:r>
            <a:r>
              <a:rPr lang="en-US" altLang="ko-KR" sz="1100" dirty="0"/>
              <a:t>/ </a:t>
            </a:r>
            <a:r>
              <a:rPr lang="ko-KR" altLang="en-US" sz="1100" dirty="0"/>
              <a:t>발생시각</a:t>
            </a:r>
            <a:r>
              <a:rPr lang="en-US" altLang="ko-KR" sz="1100" dirty="0"/>
              <a:t>/ </a:t>
            </a:r>
            <a:r>
              <a:rPr lang="ko-KR" altLang="en-US" sz="1100" dirty="0"/>
              <a:t>해제시각</a:t>
            </a:r>
            <a:r>
              <a:rPr lang="en-US" altLang="ko-KR" sz="1100" dirty="0"/>
              <a:t>/ </a:t>
            </a:r>
            <a:r>
              <a:rPr lang="ko-KR" altLang="en-US" sz="1100" dirty="0"/>
              <a:t>비가동시간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94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3608C3-2CAE-4EEA-8863-519509900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E9FE8EC-6DE2-42E3-89FD-3A7B538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0" y="2036630"/>
            <a:ext cx="7847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F9E1-1130-4158-BD99-839CC8CA6B09}"/>
              </a:ext>
            </a:extLst>
          </p:cNvPr>
          <p:cNvSpPr/>
          <p:nvPr/>
        </p:nvSpPr>
        <p:spPr>
          <a:xfrm>
            <a:off x="1958994" y="5087815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F4DB107-97F3-4476-BCA1-BD2EA30C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301963"/>
            <a:ext cx="6264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모니터링화면여부</a:t>
            </a:r>
          </a:p>
        </p:txBody>
      </p:sp>
    </p:spTree>
    <p:extLst>
      <p:ext uri="{BB962C8B-B14F-4D97-AF65-F5344CB8AC3E}">
        <p14:creationId xmlns:p14="http://schemas.microsoft.com/office/powerpoint/2010/main" val="138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88F7C0-9BE6-4755-B881-1A310D60F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51476" cy="5158369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D3093624-4CD9-4120-A4E0-6F7C3FD4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92" y="2076415"/>
            <a:ext cx="5975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0060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A21849-C404-46B3-BD68-3DA37418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6E481A83-81D9-473D-BD6C-34EEB183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106" y="2036630"/>
            <a:ext cx="51117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6E5613-7B76-4340-A4B6-D8E2E39F8828}"/>
              </a:ext>
            </a:extLst>
          </p:cNvPr>
          <p:cNvSpPr/>
          <p:nvPr/>
        </p:nvSpPr>
        <p:spPr>
          <a:xfrm>
            <a:off x="1958994" y="5064369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EC051E6-0B5D-4230-9200-A70927A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23" y="5295838"/>
            <a:ext cx="47529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40502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4180</Words>
  <Application>Microsoft Office PowerPoint</Application>
  <PresentationFormat>와이드스크린</PresentationFormat>
  <Paragraphs>1056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나눔고딕</vt:lpstr>
      <vt:lpstr>맑은 고딕</vt:lpstr>
      <vt:lpstr>Arial</vt:lpstr>
      <vt:lpstr>Symbol</vt:lpstr>
      <vt:lpstr>Wingdings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POP-작업지시 현황(성형)</vt:lpstr>
      <vt:lpstr>POP-작업지시 현황(적재)</vt:lpstr>
      <vt:lpstr>POP-작업지시 현황(포장)</vt:lpstr>
      <vt:lpstr>POP-작업지시 생성</vt:lpstr>
      <vt:lpstr>POP-팔레트 생성</vt:lpstr>
      <vt:lpstr>POP-팔레트 바코드 재발행</vt:lpstr>
      <vt:lpstr>POP-포장 입고등록</vt:lpstr>
      <vt:lpstr>POP-포장 언로딩</vt:lpstr>
      <vt:lpstr>POP-성형 생산 대차 선택</vt:lpstr>
      <vt:lpstr>POP-금형 장착/탈착 등록</vt:lpstr>
      <vt:lpstr>POP-적재 작업지시 생성</vt:lpstr>
      <vt:lpstr>POP-적재 실적 등록</vt:lpstr>
      <vt:lpstr>POP-요입/ 요출 관리</vt:lpstr>
      <vt:lpstr>POP-건조대차 비우기</vt:lpstr>
      <vt:lpstr>POP-작업자 할당</vt:lpstr>
      <vt:lpstr>POP-공정조건 등록</vt:lpstr>
      <vt:lpstr>POP-품질 측정값 등록</vt:lpstr>
      <vt:lpstr>POP-비가동 등록(사유변경)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56</cp:revision>
  <dcterms:created xsi:type="dcterms:W3CDTF">2019-10-30T04:49:23Z</dcterms:created>
  <dcterms:modified xsi:type="dcterms:W3CDTF">2020-01-14T05:42:00Z</dcterms:modified>
</cp:coreProperties>
</file>