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70" r:id="rId7"/>
    <p:sldId id="269" r:id="rId8"/>
    <p:sldId id="264" r:id="rId9"/>
    <p:sldId id="266" r:id="rId10"/>
    <p:sldId id="267" r:id="rId11"/>
    <p:sldId id="268" r:id="rId12"/>
    <p:sldId id="265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6AC95D-C8C4-4B54-BA5B-E4FAE1511760}" v="1" dt="2019-03-20T09:34:50.47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90"/>
    <p:restoredTop sz="94660"/>
  </p:normalViewPr>
  <p:slideViewPr>
    <p:cSldViewPr>
      <p:cViewPr varScale="1">
        <p:scale>
          <a:sx n="77" d="100"/>
          <a:sy n="77" d="100"/>
        </p:scale>
        <p:origin x="108" y="900"/>
      </p:cViewPr>
      <p:guideLst>
        <p:guide orient="horz" pos="2155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5E-F8FA-4DAD-95C8-D9737B451176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A6B8-A3B3-4E09-A536-1F9DFCA0FA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5E-F8FA-4DAD-95C8-D9737B451176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A6B8-A3B3-4E09-A536-1F9DFCA0FA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5E-F8FA-4DAD-95C8-D9737B451176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A6B8-A3B3-4E09-A536-1F9DFCA0FA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5E-F8FA-4DAD-95C8-D9737B451176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A6B8-A3B3-4E09-A536-1F9DFCA0FA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5E-F8FA-4DAD-95C8-D9737B451176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A6B8-A3B3-4E09-A536-1F9DFCA0FA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5E-F8FA-4DAD-95C8-D9737B451176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A6B8-A3B3-4E09-A536-1F9DFCA0FA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5E-F8FA-4DAD-95C8-D9737B451176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A6B8-A3B3-4E09-A536-1F9DFCA0FA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5E-F8FA-4DAD-95C8-D9737B451176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A6B8-A3B3-4E09-A536-1F9DFCA0FA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5E-F8FA-4DAD-95C8-D9737B451176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A6B8-A3B3-4E09-A536-1F9DFCA0FA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5E-F8FA-4DAD-95C8-D9737B451176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A6B8-A3B3-4E09-A536-1F9DFCA0FA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5E-F8FA-4DAD-95C8-D9737B451176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A6B8-A3B3-4E09-A536-1F9DFCA0FA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7955E-F8FA-4DAD-95C8-D9737B451176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9A6B8-A3B3-4E09-A536-1F9DFCA0FA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9852" y="1844824"/>
            <a:ext cx="2664296" cy="3286168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29594" y="1916830"/>
            <a:ext cx="2576346" cy="132343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000" b="1" dirty="0" err="1">
                <a:solidFill>
                  <a:schemeClr val="bg1"/>
                </a:solidFill>
                <a:latin typeface="나눔스퀘어 ExtraBold"/>
                <a:ea typeface="나눔스퀘어 ExtraBold"/>
              </a:rPr>
              <a:t>Axxen</a:t>
            </a:r>
            <a:endParaRPr lang="en-US" altLang="ko-KR" sz="4000" b="1" dirty="0">
              <a:solidFill>
                <a:schemeClr val="bg1"/>
              </a:solidFill>
              <a:latin typeface="나눔스퀘어 ExtraBold"/>
              <a:ea typeface="나눔스퀘어 ExtraBold"/>
            </a:endParaRPr>
          </a:p>
          <a:p>
            <a:pPr lvl="0">
              <a:defRPr lang="ko-KR" altLang="en-US"/>
            </a:pPr>
            <a:r>
              <a:rPr lang="en-US" altLang="ko-KR" sz="4000" b="1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  Solution</a:t>
            </a:r>
            <a:endParaRPr lang="ko-KR" altLang="en-US" sz="4000" b="1" dirty="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7604" y="3239955"/>
            <a:ext cx="1282723" cy="189135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  <a:defRPr lang="ko-KR" altLang="en-US"/>
            </a:pPr>
            <a:r>
              <a:rPr lang="en-US" altLang="ko-KR" sz="1600" b="1" dirty="0">
                <a:solidFill>
                  <a:schemeClr val="bg1"/>
                </a:solidFill>
                <a:latin typeface="나눔스퀘어"/>
                <a:ea typeface="나눔스퀘어"/>
              </a:rPr>
              <a:t>4</a:t>
            </a:r>
            <a:r>
              <a:rPr lang="ko-KR" altLang="en-US" sz="1600" b="1" dirty="0">
                <a:solidFill>
                  <a:schemeClr val="bg1"/>
                </a:solidFill>
                <a:latin typeface="나눔스퀘어"/>
                <a:ea typeface="나눔스퀘어"/>
              </a:rPr>
              <a:t>조</a:t>
            </a:r>
          </a:p>
          <a:p>
            <a:pPr algn="r">
              <a:lnSpc>
                <a:spcPct val="150000"/>
              </a:lnSpc>
              <a:defRPr lang="ko-KR" altLang="en-US"/>
            </a:pPr>
            <a:r>
              <a:rPr lang="ko-KR" altLang="en-US" sz="1600" b="1" dirty="0">
                <a:solidFill>
                  <a:schemeClr val="bg1"/>
                </a:solidFill>
                <a:latin typeface="나눔스퀘어"/>
                <a:ea typeface="나눔스퀘어"/>
              </a:rPr>
              <a:t>조장</a:t>
            </a:r>
            <a:r>
              <a:rPr lang="en-US" altLang="ko-KR" sz="1600" b="1" dirty="0">
                <a:solidFill>
                  <a:schemeClr val="bg1"/>
                </a:solidFill>
                <a:latin typeface="나눔스퀘어"/>
                <a:ea typeface="나눔스퀘어"/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  <a:latin typeface="나눔스퀘어"/>
                <a:ea typeface="나눔스퀘어"/>
              </a:rPr>
              <a:t>신소연</a:t>
            </a:r>
            <a:endParaRPr lang="ko-KR" altLang="en-US" sz="1600" b="1" dirty="0">
              <a:solidFill>
                <a:schemeClr val="bg1"/>
              </a:solidFill>
              <a:latin typeface="나눔스퀘어"/>
              <a:ea typeface="나눔스퀘어"/>
            </a:endParaRPr>
          </a:p>
          <a:p>
            <a:pPr algn="r">
              <a:lnSpc>
                <a:spcPct val="150000"/>
              </a:lnSpc>
              <a:defRPr lang="ko-KR" altLang="en-US"/>
            </a:pPr>
            <a:r>
              <a:rPr lang="ko-KR" altLang="en-US" sz="1600" b="1" dirty="0">
                <a:solidFill>
                  <a:schemeClr val="bg1"/>
                </a:solidFill>
                <a:latin typeface="나눔스퀘어"/>
                <a:ea typeface="나눔스퀘어"/>
              </a:rPr>
              <a:t>조원 </a:t>
            </a:r>
            <a:r>
              <a:rPr lang="ko-KR" altLang="en-US" sz="1600" b="1" dirty="0" err="1">
                <a:solidFill>
                  <a:schemeClr val="bg1"/>
                </a:solidFill>
                <a:latin typeface="나눔스퀘어"/>
                <a:ea typeface="나눔스퀘어"/>
              </a:rPr>
              <a:t>박상인</a:t>
            </a:r>
            <a:endParaRPr lang="ko-KR" altLang="en-US" sz="1600" b="1" dirty="0">
              <a:solidFill>
                <a:schemeClr val="bg1"/>
              </a:solidFill>
              <a:latin typeface="나눔스퀘어"/>
              <a:ea typeface="나눔스퀘어"/>
            </a:endParaRPr>
          </a:p>
          <a:p>
            <a:pPr algn="r">
              <a:lnSpc>
                <a:spcPct val="150000"/>
              </a:lnSpc>
              <a:defRPr lang="ko-KR" altLang="en-US"/>
            </a:pPr>
            <a:r>
              <a:rPr lang="ko-KR" altLang="en-US" sz="1600" b="1" dirty="0">
                <a:solidFill>
                  <a:schemeClr val="bg1"/>
                </a:solidFill>
                <a:latin typeface="나눔스퀘어"/>
                <a:ea typeface="나눔스퀘어"/>
              </a:rPr>
              <a:t>김상영</a:t>
            </a:r>
            <a:endParaRPr lang="en-US" altLang="ko-KR" sz="1600" b="1" dirty="0">
              <a:solidFill>
                <a:schemeClr val="bg1"/>
              </a:solidFill>
              <a:latin typeface="나눔스퀘어"/>
              <a:ea typeface="나눔스퀘어"/>
            </a:endParaRPr>
          </a:p>
          <a:p>
            <a:pPr algn="r">
              <a:lnSpc>
                <a:spcPct val="150000"/>
              </a:lnSpc>
              <a:defRPr lang="ko-KR" altLang="en-US"/>
            </a:pPr>
            <a:r>
              <a:rPr lang="ko-KR" altLang="en-US" sz="1600" b="1" dirty="0" err="1">
                <a:solidFill>
                  <a:schemeClr val="bg1"/>
                </a:solidFill>
                <a:latin typeface="나눔스퀘어"/>
                <a:ea typeface="나눔스퀘어"/>
              </a:rPr>
              <a:t>오휘석</a:t>
            </a:r>
            <a:endParaRPr lang="ko-KR" altLang="en-US" sz="1600" b="1" dirty="0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ko-KR" altLang="en-US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역할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51520" y="1222152"/>
            <a:ext cx="864096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B4A2CDB-ACF6-42DD-8347-28F7070CFB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7504" y="2817046"/>
            <a:ext cx="1620180" cy="3600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4A02F89-BE16-407F-B67A-C94A2AA80435}"/>
              </a:ext>
            </a:extLst>
          </p:cNvPr>
          <p:cNvSpPr txBox="1"/>
          <p:nvPr/>
        </p:nvSpPr>
        <p:spPr>
          <a:xfrm>
            <a:off x="1037396" y="1814888"/>
            <a:ext cx="1415772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 dirty="0">
                <a:solidFill>
                  <a:schemeClr val="bg1"/>
                </a:solidFill>
                <a:latin typeface="나눔스퀘어"/>
                <a:ea typeface="나눔스퀘어"/>
              </a:rPr>
              <a:t>김상영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55126A1-9A6B-46D2-9089-96B04694FAA2}"/>
              </a:ext>
            </a:extLst>
          </p:cNvPr>
          <p:cNvSpPr/>
          <p:nvPr/>
        </p:nvSpPr>
        <p:spPr>
          <a:xfrm>
            <a:off x="845168" y="1989524"/>
            <a:ext cx="108846" cy="1126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B6C4AD-FA2E-4470-870D-D258F8B62BA3}"/>
              </a:ext>
            </a:extLst>
          </p:cNvPr>
          <p:cNvSpPr txBox="1"/>
          <p:nvPr/>
        </p:nvSpPr>
        <p:spPr>
          <a:xfrm>
            <a:off x="1037396" y="2469259"/>
            <a:ext cx="3451586" cy="1200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 dirty="0">
                <a:solidFill>
                  <a:schemeClr val="bg1"/>
                </a:solidFill>
                <a:latin typeface="나눔스퀘어"/>
              </a:rPr>
              <a:t>작업지시관리</a:t>
            </a:r>
            <a:r>
              <a:rPr lang="en-US" altLang="ko-KR" sz="2400" b="1" dirty="0">
                <a:solidFill>
                  <a:schemeClr val="bg1"/>
                </a:solidFill>
                <a:latin typeface="나눔스퀘어"/>
              </a:rPr>
              <a:t>, </a:t>
            </a:r>
            <a:r>
              <a:rPr lang="ko-KR" altLang="en-US" sz="2400" b="1" dirty="0" err="1">
                <a:solidFill>
                  <a:schemeClr val="bg1"/>
                </a:solidFill>
                <a:latin typeface="나눔스퀘어"/>
              </a:rPr>
              <a:t>금형관리</a:t>
            </a:r>
            <a:endParaRPr lang="en-US" altLang="ko-KR" sz="2400" b="1" dirty="0">
              <a:solidFill>
                <a:schemeClr val="bg1"/>
              </a:solidFill>
              <a:latin typeface="나눔스퀘어"/>
            </a:endParaRPr>
          </a:p>
          <a:p>
            <a:pPr lvl="0">
              <a:defRPr lang="ko-KR" altLang="en-US"/>
            </a:pPr>
            <a:r>
              <a:rPr lang="ko-KR" altLang="en-US" sz="2400" b="1" dirty="0">
                <a:solidFill>
                  <a:schemeClr val="bg1"/>
                </a:solidFill>
                <a:latin typeface="나눔스퀘어"/>
              </a:rPr>
              <a:t>일지관리</a:t>
            </a:r>
            <a:r>
              <a:rPr lang="en-US" altLang="ko-KR" sz="2400" b="1" dirty="0">
                <a:solidFill>
                  <a:schemeClr val="bg1"/>
                </a:solidFill>
                <a:latin typeface="나눔스퀘어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나눔스퀘어"/>
              </a:rPr>
              <a:t>분석관리</a:t>
            </a:r>
            <a:endParaRPr lang="en-US" altLang="ko-KR" sz="2400" b="1" dirty="0">
              <a:solidFill>
                <a:schemeClr val="bg1"/>
              </a:solidFill>
              <a:latin typeface="나눔스퀘어"/>
            </a:endParaRPr>
          </a:p>
          <a:p>
            <a:pPr lvl="0">
              <a:defRPr lang="ko-KR" altLang="en-US"/>
            </a:pPr>
            <a:r>
              <a:rPr lang="en-US" altLang="ko-KR" sz="2400" b="1" dirty="0">
                <a:solidFill>
                  <a:schemeClr val="bg1"/>
                </a:solidFill>
                <a:latin typeface="나눔스퀘어"/>
                <a:ea typeface="나눔스퀘어"/>
              </a:rPr>
              <a:t>FORM 16.</a:t>
            </a:r>
            <a:endParaRPr lang="en-US" altLang="ko-KR" sz="2400" b="1" dirty="0">
              <a:solidFill>
                <a:schemeClr val="bg1"/>
              </a:solidFill>
              <a:latin typeface="나눔스퀘어"/>
            </a:endParaRPr>
          </a:p>
        </p:txBody>
      </p:sp>
      <p:sp>
        <p:nvSpPr>
          <p:cNvPr id="18" name="타원 31">
            <a:extLst>
              <a:ext uri="{FF2B5EF4-FFF2-40B4-BE49-F238E27FC236}">
                <a16:creationId xmlns:a16="http://schemas.microsoft.com/office/drawing/2014/main" id="{D282C28D-2060-4454-96C3-9480A1383998}"/>
              </a:ext>
            </a:extLst>
          </p:cNvPr>
          <p:cNvSpPr/>
          <p:nvPr/>
        </p:nvSpPr>
        <p:spPr>
          <a:xfrm>
            <a:off x="878577" y="3589714"/>
            <a:ext cx="114037" cy="1108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0" name="Rectangle 219">
            <a:extLst>
              <a:ext uri="{FF2B5EF4-FFF2-40B4-BE49-F238E27FC236}">
                <a16:creationId xmlns:a16="http://schemas.microsoft.com/office/drawing/2014/main" id="{6F3B88B4-D7B7-4717-A19F-BC650E23B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359" y="2368947"/>
            <a:ext cx="1320800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성형작업지시생성</a:t>
            </a:r>
          </a:p>
        </p:txBody>
      </p:sp>
      <p:sp>
        <p:nvSpPr>
          <p:cNvPr id="41" name="Rectangle 219">
            <a:extLst>
              <a:ext uri="{FF2B5EF4-FFF2-40B4-BE49-F238E27FC236}">
                <a16:creationId xmlns:a16="http://schemas.microsoft.com/office/drawing/2014/main" id="{BFDAC0E0-DE07-4FE5-BE24-088DC6E2D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359" y="2592785"/>
            <a:ext cx="13208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작업지시 생성 및 마감</a:t>
            </a:r>
          </a:p>
        </p:txBody>
      </p:sp>
      <p:sp>
        <p:nvSpPr>
          <p:cNvPr id="42" name="Rectangle 219">
            <a:extLst>
              <a:ext uri="{FF2B5EF4-FFF2-40B4-BE49-F238E27FC236}">
                <a16:creationId xmlns:a16="http://schemas.microsoft.com/office/drawing/2014/main" id="{4E9C7CE6-D424-47C0-9E85-591FB2CDD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359" y="2818210"/>
            <a:ext cx="13208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시간대별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실적조회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Rectangle 219">
            <a:extLst>
              <a:ext uri="{FF2B5EF4-FFF2-40B4-BE49-F238E27FC236}">
                <a16:creationId xmlns:a16="http://schemas.microsoft.com/office/drawing/2014/main" id="{65410F30-3CA2-454F-B446-8AE67AF3E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359" y="3045222"/>
            <a:ext cx="1320800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일단위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시간대별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실적조회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Rectangle 219">
            <a:extLst>
              <a:ext uri="{FF2B5EF4-FFF2-40B4-BE49-F238E27FC236}">
                <a16:creationId xmlns:a16="http://schemas.microsoft.com/office/drawing/2014/main" id="{130EB6E4-968A-4DB6-951F-904482C27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267" y="2378461"/>
            <a:ext cx="1319213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적재작업일지</a:t>
            </a:r>
          </a:p>
        </p:txBody>
      </p:sp>
      <p:sp>
        <p:nvSpPr>
          <p:cNvPr id="45" name="Rectangle 219">
            <a:extLst>
              <a:ext uri="{FF2B5EF4-FFF2-40B4-BE49-F238E27FC236}">
                <a16:creationId xmlns:a16="http://schemas.microsoft.com/office/drawing/2014/main" id="{37CBB7C0-962F-4A17-8EA7-DDCE2603C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267" y="2602299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성형작업일지</a:t>
            </a:r>
          </a:p>
        </p:txBody>
      </p:sp>
      <p:sp>
        <p:nvSpPr>
          <p:cNvPr id="46" name="Rectangle 219">
            <a:extLst>
              <a:ext uri="{FF2B5EF4-FFF2-40B4-BE49-F238E27FC236}">
                <a16:creationId xmlns:a16="http://schemas.microsoft.com/office/drawing/2014/main" id="{101CF3B8-A413-4EC3-9682-370ED9ED2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884" y="1980010"/>
            <a:ext cx="1320800" cy="2873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작업지시관리</a:t>
            </a:r>
          </a:p>
        </p:txBody>
      </p:sp>
      <p:sp>
        <p:nvSpPr>
          <p:cNvPr id="47" name="Rectangle 219">
            <a:extLst>
              <a:ext uri="{FF2B5EF4-FFF2-40B4-BE49-F238E27FC236}">
                <a16:creationId xmlns:a16="http://schemas.microsoft.com/office/drawing/2014/main" id="{7F76FF9A-EA31-42B1-BEEC-B8202D582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680" y="1989524"/>
            <a:ext cx="1320800" cy="2873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일지관리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Rectangle 219">
            <a:extLst>
              <a:ext uri="{FF2B5EF4-FFF2-40B4-BE49-F238E27FC236}">
                <a16:creationId xmlns:a16="http://schemas.microsoft.com/office/drawing/2014/main" id="{C3592FDF-E604-42CB-B509-3E4114E88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267" y="2824624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포장작업일지</a:t>
            </a:r>
          </a:p>
        </p:txBody>
      </p:sp>
      <p:sp>
        <p:nvSpPr>
          <p:cNvPr id="76" name="Rectangle 219">
            <a:extLst>
              <a:ext uri="{FF2B5EF4-FFF2-40B4-BE49-F238E27FC236}">
                <a16:creationId xmlns:a16="http://schemas.microsoft.com/office/drawing/2014/main" id="{5BA2F304-DBEB-43D9-A1F0-25AD9E6ED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267" y="3046949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포장작업일지</a:t>
            </a:r>
          </a:p>
        </p:txBody>
      </p:sp>
      <p:sp>
        <p:nvSpPr>
          <p:cNvPr id="77" name="Rectangle 219">
            <a:extLst>
              <a:ext uri="{FF2B5EF4-FFF2-40B4-BE49-F238E27FC236}">
                <a16:creationId xmlns:a16="http://schemas.microsoft.com/office/drawing/2014/main" id="{EA25F427-73D6-4C40-A1BC-C544CB053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673" y="3269274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소성작업일지</a:t>
            </a:r>
          </a:p>
        </p:txBody>
      </p:sp>
      <p:sp>
        <p:nvSpPr>
          <p:cNvPr id="78" name="Rectangle 219">
            <a:extLst>
              <a:ext uri="{FF2B5EF4-FFF2-40B4-BE49-F238E27FC236}">
                <a16:creationId xmlns:a16="http://schemas.microsoft.com/office/drawing/2014/main" id="{7E5BD432-34B9-4720-B7AB-D3D1DB329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393" y="4118993"/>
            <a:ext cx="1319212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일별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생산현황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Rectangle 219">
            <a:extLst>
              <a:ext uri="{FF2B5EF4-FFF2-40B4-BE49-F238E27FC236}">
                <a16:creationId xmlns:a16="http://schemas.microsoft.com/office/drawing/2014/main" id="{3C9181C0-2109-42D0-8B79-76FE671DA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05" y="3730056"/>
            <a:ext cx="1320800" cy="2873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분석관리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Rectangle 219">
            <a:extLst>
              <a:ext uri="{FF2B5EF4-FFF2-40B4-BE49-F238E27FC236}">
                <a16:creationId xmlns:a16="http://schemas.microsoft.com/office/drawing/2014/main" id="{49A7B9BD-5743-4467-857F-CC0E20978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393" y="4342831"/>
            <a:ext cx="1319212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월별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생산현황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Rectangle 219">
            <a:extLst>
              <a:ext uri="{FF2B5EF4-FFF2-40B4-BE49-F238E27FC236}">
                <a16:creationId xmlns:a16="http://schemas.microsoft.com/office/drawing/2014/main" id="{40A5E59A-5442-46EB-9B94-3CAA74031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393" y="4568256"/>
            <a:ext cx="1319212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월별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수율현황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Rectangle 219">
            <a:extLst>
              <a:ext uri="{FF2B5EF4-FFF2-40B4-BE49-F238E27FC236}">
                <a16:creationId xmlns:a16="http://schemas.microsoft.com/office/drawing/2014/main" id="{549E6139-07B5-41CF-9408-AFBD9BDE5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393" y="4795268"/>
            <a:ext cx="1319212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포장 월간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실적현황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Rectangle 219">
            <a:extLst>
              <a:ext uri="{FF2B5EF4-FFF2-40B4-BE49-F238E27FC236}">
                <a16:creationId xmlns:a16="http://schemas.microsoft.com/office/drawing/2014/main" id="{E6A86B29-3A87-474B-BF1C-05D15C6E1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673" y="3734162"/>
            <a:ext cx="1319213" cy="2873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금형관리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Rectangle 219">
            <a:extLst>
              <a:ext uri="{FF2B5EF4-FFF2-40B4-BE49-F238E27FC236}">
                <a16:creationId xmlns:a16="http://schemas.microsoft.com/office/drawing/2014/main" id="{2A1A1946-D68F-4562-AB70-695715DAA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673" y="4123099"/>
            <a:ext cx="1319213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금형정보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등록</a:t>
            </a:r>
          </a:p>
        </p:txBody>
      </p:sp>
      <p:sp>
        <p:nvSpPr>
          <p:cNvPr id="85" name="Rectangle 219">
            <a:extLst>
              <a:ext uri="{FF2B5EF4-FFF2-40B4-BE49-F238E27FC236}">
                <a16:creationId xmlns:a16="http://schemas.microsoft.com/office/drawing/2014/main" id="{6798F34E-0249-43C0-A841-23932F38D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673" y="4346937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금형 사용현황</a:t>
            </a:r>
          </a:p>
        </p:txBody>
      </p:sp>
      <p:sp>
        <p:nvSpPr>
          <p:cNvPr id="86" name="Rectangle 219">
            <a:extLst>
              <a:ext uri="{FF2B5EF4-FFF2-40B4-BE49-F238E27FC236}">
                <a16:creationId xmlns:a16="http://schemas.microsoft.com/office/drawing/2014/main" id="{D749840A-CB1D-40AA-9B07-887C770CE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05" y="5021282"/>
            <a:ext cx="1319212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표준생산정보등록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85341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ko-KR" altLang="en-US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역할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51520" y="1222152"/>
            <a:ext cx="864096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B4A2CDB-ACF6-42DD-8347-28F7070CFB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7504" y="2817046"/>
            <a:ext cx="1620180" cy="3600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4A02F89-BE16-407F-B67A-C94A2AA80435}"/>
              </a:ext>
            </a:extLst>
          </p:cNvPr>
          <p:cNvSpPr txBox="1"/>
          <p:nvPr/>
        </p:nvSpPr>
        <p:spPr>
          <a:xfrm>
            <a:off x="1037396" y="1814888"/>
            <a:ext cx="1415772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 dirty="0" err="1">
                <a:solidFill>
                  <a:schemeClr val="bg1"/>
                </a:solidFill>
                <a:latin typeface="나눔스퀘어"/>
                <a:ea typeface="나눔스퀘어"/>
              </a:rPr>
              <a:t>오휘석</a:t>
            </a:r>
            <a:endParaRPr lang="ko-KR" altLang="en-US" sz="3200" b="1" dirty="0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55126A1-9A6B-46D2-9089-96B04694FAA2}"/>
              </a:ext>
            </a:extLst>
          </p:cNvPr>
          <p:cNvSpPr/>
          <p:nvPr/>
        </p:nvSpPr>
        <p:spPr>
          <a:xfrm>
            <a:off x="845168" y="1989524"/>
            <a:ext cx="108846" cy="1126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B6C4AD-FA2E-4470-870D-D258F8B62BA3}"/>
              </a:ext>
            </a:extLst>
          </p:cNvPr>
          <p:cNvSpPr txBox="1"/>
          <p:nvPr/>
        </p:nvSpPr>
        <p:spPr>
          <a:xfrm>
            <a:off x="1033485" y="2542826"/>
            <a:ext cx="2727029" cy="83099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 dirty="0">
                <a:solidFill>
                  <a:schemeClr val="bg1"/>
                </a:solidFill>
                <a:latin typeface="나눔스퀘어"/>
                <a:ea typeface="나눔스퀘어"/>
              </a:rPr>
              <a:t>실적관리</a:t>
            </a:r>
            <a:r>
              <a:rPr lang="en-US" altLang="ko-KR" sz="2400" b="1" dirty="0">
                <a:solidFill>
                  <a:schemeClr val="bg1"/>
                </a:solidFill>
                <a:latin typeface="나눔스퀘어"/>
                <a:ea typeface="나눔스퀘어"/>
              </a:rPr>
              <a:t>,</a:t>
            </a:r>
            <a:r>
              <a:rPr lang="ko-KR" altLang="en-US" sz="2400" b="1" dirty="0">
                <a:solidFill>
                  <a:schemeClr val="bg1"/>
                </a:solidFill>
                <a:latin typeface="나눔스퀘어"/>
                <a:ea typeface="나눔스퀘어"/>
              </a:rPr>
              <a:t>품질관리</a:t>
            </a:r>
            <a:endParaRPr lang="en-US" altLang="ko-KR" sz="2400" b="1" dirty="0">
              <a:solidFill>
                <a:schemeClr val="bg1"/>
              </a:solidFill>
              <a:latin typeface="나눔스퀘어"/>
              <a:ea typeface="나눔스퀘어"/>
            </a:endParaRPr>
          </a:p>
          <a:p>
            <a:pPr>
              <a:defRPr lang="ko-KR" altLang="en-US"/>
            </a:pPr>
            <a:r>
              <a:rPr lang="en-US" altLang="ko-KR" sz="2400" b="1" dirty="0">
                <a:solidFill>
                  <a:schemeClr val="bg1"/>
                </a:solidFill>
                <a:latin typeface="나눔스퀘어"/>
                <a:ea typeface="나눔스퀘어"/>
              </a:rPr>
              <a:t>FORM 16.</a:t>
            </a:r>
            <a:endParaRPr lang="en-US" altLang="ko-KR" sz="2400" b="1" dirty="0">
              <a:solidFill>
                <a:schemeClr val="bg1"/>
              </a:solidFill>
              <a:latin typeface="나눔스퀘어"/>
            </a:endParaRPr>
          </a:p>
        </p:txBody>
      </p:sp>
      <p:sp>
        <p:nvSpPr>
          <p:cNvPr id="18" name="타원 31">
            <a:extLst>
              <a:ext uri="{FF2B5EF4-FFF2-40B4-BE49-F238E27FC236}">
                <a16:creationId xmlns:a16="http://schemas.microsoft.com/office/drawing/2014/main" id="{D282C28D-2060-4454-96C3-9480A1383998}"/>
              </a:ext>
            </a:extLst>
          </p:cNvPr>
          <p:cNvSpPr/>
          <p:nvPr/>
        </p:nvSpPr>
        <p:spPr>
          <a:xfrm>
            <a:off x="878577" y="3589714"/>
            <a:ext cx="114037" cy="1108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0" name="Rectangle 219">
            <a:extLst>
              <a:ext uri="{FF2B5EF4-FFF2-40B4-BE49-F238E27FC236}">
                <a16:creationId xmlns:a16="http://schemas.microsoft.com/office/drawing/2014/main" id="{59A0DBBC-BC13-44FC-B179-1A9D5F0E0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255" y="2378461"/>
            <a:ext cx="1319213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실적조회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Rectangle 219">
            <a:extLst>
              <a:ext uri="{FF2B5EF4-FFF2-40B4-BE49-F238E27FC236}">
                <a16:creationId xmlns:a16="http://schemas.microsoft.com/office/drawing/2014/main" id="{15D5C893-1847-4E20-A96A-C0ECCC112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255" y="2602299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포장 팔레트 마감</a:t>
            </a:r>
          </a:p>
        </p:txBody>
      </p:sp>
      <p:sp>
        <p:nvSpPr>
          <p:cNvPr id="42" name="Rectangle 219">
            <a:extLst>
              <a:ext uri="{FF2B5EF4-FFF2-40B4-BE49-F238E27FC236}">
                <a16:creationId xmlns:a16="http://schemas.microsoft.com/office/drawing/2014/main" id="{7F52B395-40EB-438D-A7DF-A25EF5588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255" y="2827724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완제품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입고리스트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Rectangle 219">
            <a:extLst>
              <a:ext uri="{FF2B5EF4-FFF2-40B4-BE49-F238E27FC236}">
                <a16:creationId xmlns:a16="http://schemas.microsoft.com/office/drawing/2014/main" id="{E3C43B4E-367F-43F5-BF3F-226AC8EEB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680" y="2378461"/>
            <a:ext cx="1319213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불량이미지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등록</a:t>
            </a:r>
          </a:p>
        </p:txBody>
      </p:sp>
      <p:sp>
        <p:nvSpPr>
          <p:cNvPr id="44" name="Rectangle 219">
            <a:extLst>
              <a:ext uri="{FF2B5EF4-FFF2-40B4-BE49-F238E27FC236}">
                <a16:creationId xmlns:a16="http://schemas.microsoft.com/office/drawing/2014/main" id="{F226A568-2E22-4EB2-B240-77E091C6A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680" y="2602299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품질측정값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등록</a:t>
            </a:r>
          </a:p>
        </p:txBody>
      </p:sp>
      <p:sp>
        <p:nvSpPr>
          <p:cNvPr id="45" name="Rectangle 219">
            <a:extLst>
              <a:ext uri="{FF2B5EF4-FFF2-40B4-BE49-F238E27FC236}">
                <a16:creationId xmlns:a16="http://schemas.microsoft.com/office/drawing/2014/main" id="{63019BC4-4526-4F1A-A19F-450DCD212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680" y="2827724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공정조건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등록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Rectangle 219">
            <a:extLst>
              <a:ext uri="{FF2B5EF4-FFF2-40B4-BE49-F238E27FC236}">
                <a16:creationId xmlns:a16="http://schemas.microsoft.com/office/drawing/2014/main" id="{67668F3B-A30B-4A49-82F7-230F011BC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680" y="3054736"/>
            <a:ext cx="1319213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품질측정값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조회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Rectangle 219">
            <a:extLst>
              <a:ext uri="{FF2B5EF4-FFF2-40B4-BE49-F238E27FC236}">
                <a16:creationId xmlns:a16="http://schemas.microsoft.com/office/drawing/2014/main" id="{662FF7A2-C037-469F-8312-B93E8AC3C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680" y="3281749"/>
            <a:ext cx="1319213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공정조건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조회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Rectangle 219">
            <a:extLst>
              <a:ext uri="{FF2B5EF4-FFF2-40B4-BE49-F238E27FC236}">
                <a16:creationId xmlns:a16="http://schemas.microsoft.com/office/drawing/2014/main" id="{68CD108D-D3F4-4AFA-92A3-42FB6BB5F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255" y="1989524"/>
            <a:ext cx="1320800" cy="2873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실적관리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Rectangle 219">
            <a:extLst>
              <a:ext uri="{FF2B5EF4-FFF2-40B4-BE49-F238E27FC236}">
                <a16:creationId xmlns:a16="http://schemas.microsoft.com/office/drawing/2014/main" id="{36756441-E1DF-444A-8386-0FEC3580D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680" y="1989524"/>
            <a:ext cx="1320800" cy="2873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품질관리</a:t>
            </a:r>
          </a:p>
        </p:txBody>
      </p:sp>
      <p:sp>
        <p:nvSpPr>
          <p:cNvPr id="77" name="Rectangle 219">
            <a:extLst>
              <a:ext uri="{FF2B5EF4-FFF2-40B4-BE49-F238E27FC236}">
                <a16:creationId xmlns:a16="http://schemas.microsoft.com/office/drawing/2014/main" id="{A37B18C2-8540-478F-AFAF-80F36461D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255" y="3278573"/>
            <a:ext cx="1319213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대차 현황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Rectangle 219">
            <a:extLst>
              <a:ext uri="{FF2B5EF4-FFF2-40B4-BE49-F238E27FC236}">
                <a16:creationId xmlns:a16="http://schemas.microsoft.com/office/drawing/2014/main" id="{624263FE-DD26-4624-AAB2-050ED3464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255" y="3508761"/>
            <a:ext cx="1319213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대차 이력조회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Rectangle 219">
            <a:extLst>
              <a:ext uri="{FF2B5EF4-FFF2-40B4-BE49-F238E27FC236}">
                <a16:creationId xmlns:a16="http://schemas.microsoft.com/office/drawing/2014/main" id="{607EBC38-B02E-4AC2-AB18-2427E3445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255" y="3728346"/>
            <a:ext cx="1319213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대차현황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모니터링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Rectangle 219">
            <a:extLst>
              <a:ext uri="{FF2B5EF4-FFF2-40B4-BE49-F238E27FC236}">
                <a16:creationId xmlns:a16="http://schemas.microsoft.com/office/drawing/2014/main" id="{996BAE89-C69D-45EF-ACB4-EA540CD3C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680" y="3508761"/>
            <a:ext cx="1319213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원재료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LOT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Rectangle 219">
            <a:extLst>
              <a:ext uri="{FF2B5EF4-FFF2-40B4-BE49-F238E27FC236}">
                <a16:creationId xmlns:a16="http://schemas.microsoft.com/office/drawing/2014/main" id="{F4F79253-35A5-410A-AD82-88959E471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048" y="3959972"/>
            <a:ext cx="1319213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비가동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등록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Rectangle 219">
            <a:extLst>
              <a:ext uri="{FF2B5EF4-FFF2-40B4-BE49-F238E27FC236}">
                <a16:creationId xmlns:a16="http://schemas.microsoft.com/office/drawing/2014/main" id="{318CFA81-E3A0-4628-9999-7A020D503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048" y="4179557"/>
            <a:ext cx="1319213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ERP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근태정보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조회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Rectangle 219">
            <a:extLst>
              <a:ext uri="{FF2B5EF4-FFF2-40B4-BE49-F238E27FC236}">
                <a16:creationId xmlns:a16="http://schemas.microsoft.com/office/drawing/2014/main" id="{DCF66CF2-64DE-4D86-83D1-52E1FFC3C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254" y="4405245"/>
            <a:ext cx="1319213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근태현황분석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Rectangle 219">
            <a:extLst>
              <a:ext uri="{FF2B5EF4-FFF2-40B4-BE49-F238E27FC236}">
                <a16:creationId xmlns:a16="http://schemas.microsoft.com/office/drawing/2014/main" id="{5D7B56BF-5A1E-4E40-9076-E1BA658C5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255" y="3054736"/>
            <a:ext cx="1319213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GAS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사용량 등록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439834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09413" y="1868826"/>
            <a:ext cx="2782577" cy="173924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5400" b="1">
                <a:solidFill>
                  <a:schemeClr val="bg1"/>
                </a:solidFill>
                <a:latin typeface="나눔스퀘어"/>
                <a:ea typeface="나눔스퀘어"/>
              </a:rPr>
              <a:t>THANK </a:t>
            </a:r>
          </a:p>
          <a:p>
            <a:pPr lvl="0">
              <a:defRPr lang="ko-KR" altLang="en-US"/>
            </a:pPr>
            <a:r>
              <a:rPr lang="en-US" altLang="ko-KR" sz="5400" b="1">
                <a:solidFill>
                  <a:schemeClr val="bg1"/>
                </a:solidFill>
                <a:latin typeface="나눔스퀘어"/>
                <a:ea typeface="나눔스퀘어"/>
              </a:rPr>
              <a:t>YOU</a:t>
            </a:r>
            <a:endParaRPr lang="ko-KR" altLang="en-US" sz="5400" b="1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9672" y="1796819"/>
            <a:ext cx="2664296" cy="2928325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12641" y="3081154"/>
            <a:ext cx="2817449" cy="7555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400" b="1" spc="576" dirty="0">
                <a:solidFill>
                  <a:schemeClr val="bg1"/>
                </a:solidFill>
                <a:latin typeface="나눔스퀘어"/>
                <a:ea typeface="나눔스퀘어"/>
              </a:rPr>
              <a:t>contents</a:t>
            </a:r>
            <a:endParaRPr lang="ko-KR" altLang="en-US" sz="4400" b="1" spc="576" dirty="0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rot="16200000" flipH="1">
            <a:off x="4499992" y="3537012"/>
            <a:ext cx="1620180" cy="3600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72100" y="2442955"/>
            <a:ext cx="639140" cy="5745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200" b="1" dirty="0">
                <a:solidFill>
                  <a:schemeClr val="bg1"/>
                </a:solidFill>
                <a:latin typeface="나눔스퀘어"/>
                <a:ea typeface="나눔스퀘어"/>
              </a:rPr>
              <a:t>01</a:t>
            </a:r>
            <a:endParaRPr lang="ko-KR" altLang="en-US" sz="3200" b="1" dirty="0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220072" y="2704285"/>
            <a:ext cx="108846" cy="1126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72100" y="2996952"/>
            <a:ext cx="800219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 dirty="0">
                <a:solidFill>
                  <a:schemeClr val="bg1"/>
                </a:solidFill>
                <a:latin typeface="나눔스퀘어"/>
                <a:ea typeface="나눔스퀘어"/>
              </a:rPr>
              <a:t>개요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84827" y="4005063"/>
            <a:ext cx="635938" cy="57455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200" b="1">
                <a:solidFill>
                  <a:schemeClr val="bg1"/>
                </a:solidFill>
                <a:latin typeface="나눔스퀘어"/>
                <a:ea typeface="나눔스퀘어"/>
              </a:rPr>
              <a:t>02</a:t>
            </a:r>
            <a:endParaRPr lang="ko-KR" altLang="en-US" sz="3200" b="1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20831" y="4604737"/>
            <a:ext cx="800219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 dirty="0">
                <a:solidFill>
                  <a:schemeClr val="bg1"/>
                </a:solidFill>
                <a:latin typeface="나눔스퀘어"/>
                <a:ea typeface="나눔스퀘어"/>
              </a:rPr>
              <a:t>역할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22927" y="5231794"/>
            <a:ext cx="302563" cy="57655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endParaRPr lang="en-US" altLang="ko-KR" sz="3200" b="1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49380" y="5758192"/>
            <a:ext cx="238010" cy="29910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endParaRPr lang="ko-KR" altLang="en-US" sz="1400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08104" y="4146635"/>
            <a:ext cx="298336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endParaRPr lang="en-US" altLang="ko-KR" sz="3200" b="1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35936" y="5300816"/>
            <a:ext cx="299079" cy="57420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endParaRPr lang="en-US" altLang="ko-KR" sz="3200" b="1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67744" y="5439840"/>
            <a:ext cx="233521" cy="2934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endParaRPr lang="ko-KR" altLang="en-US" sz="1400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sp>
        <p:nvSpPr>
          <p:cNvPr id="35" name="타원 31"/>
          <p:cNvSpPr/>
          <p:nvPr/>
        </p:nvSpPr>
        <p:spPr>
          <a:xfrm>
            <a:off x="5256076" y="4293096"/>
            <a:ext cx="114037" cy="1108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619672" y="2337847"/>
            <a:ext cx="1310218" cy="130832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000" b="1">
                <a:solidFill>
                  <a:srgbClr val="1F497D"/>
                </a:solidFill>
                <a:latin typeface="나눔스퀘어"/>
                <a:ea typeface="나눔스퀘어"/>
              </a:rPr>
              <a:t>01</a:t>
            </a:r>
            <a:endParaRPr lang="ko-KR" altLang="en-US" sz="8000" b="1">
              <a:solidFill>
                <a:srgbClr val="1F497D"/>
              </a:solidFill>
              <a:latin typeface="나눔스퀘어"/>
              <a:ea typeface="나눔스퀘어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00178" y="3661286"/>
            <a:ext cx="800219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400" b="1" dirty="0">
                <a:solidFill>
                  <a:schemeClr val="tx2"/>
                </a:solidFill>
                <a:latin typeface="나눔스퀘어"/>
                <a:ea typeface="나눔스퀘어"/>
              </a:rPr>
              <a:t>개요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187624" y="2420888"/>
            <a:ext cx="2232248" cy="2016223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09463" y="2828834"/>
            <a:ext cx="4536504" cy="1550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None/>
              <a:defRPr lang="ko-KR" altLang="en-US"/>
            </a:pPr>
            <a:endParaRPr lang="ko-KR" altLang="en-US" sz="2400">
              <a:solidFill>
                <a:srgbClr val="1F497D"/>
              </a:solidFill>
              <a:latin typeface="나눔스퀘어"/>
              <a:ea typeface="나눔스퀘어"/>
            </a:endParaRPr>
          </a:p>
          <a:p>
            <a:pPr marL="285750" indent="-285750">
              <a:buChar char="-"/>
              <a:defRPr lang="ko-KR" altLang="en-US"/>
            </a:pPr>
            <a:endParaRPr lang="ko-KR" altLang="en-US" sz="2400">
              <a:solidFill>
                <a:srgbClr val="1F497D"/>
              </a:solidFill>
              <a:latin typeface="나눔스퀘어"/>
              <a:ea typeface="나눔스퀘어"/>
            </a:endParaRPr>
          </a:p>
          <a:p>
            <a:pPr lvl="0">
              <a:defRPr lang="ko-KR" altLang="en-US"/>
            </a:pPr>
            <a:endParaRPr lang="en-US" altLang="ko-KR" sz="2400">
              <a:solidFill>
                <a:srgbClr val="1F497D"/>
              </a:solidFill>
              <a:latin typeface="나눔스퀘어"/>
              <a:ea typeface="나눔스퀘어"/>
            </a:endParaRPr>
          </a:p>
          <a:p>
            <a:pPr marL="285750" indent="-285750">
              <a:buChar char="-"/>
              <a:defRPr lang="ko-KR" altLang="en-US"/>
            </a:pPr>
            <a:endParaRPr lang="ko-KR" altLang="en-US" sz="2400">
              <a:solidFill>
                <a:srgbClr val="1F497D"/>
              </a:solidFill>
              <a:latin typeface="나눔스퀘어"/>
              <a:ea typeface="나눔스퀘어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ko-KR" altLang="en-US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개요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51520" y="1222152"/>
            <a:ext cx="864096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4669610A-B005-4E6E-8F43-D54E4966FBCD}"/>
              </a:ext>
            </a:extLst>
          </p:cNvPr>
          <p:cNvGrpSpPr/>
          <p:nvPr/>
        </p:nvGrpSpPr>
        <p:grpSpPr>
          <a:xfrm>
            <a:off x="352771" y="1556792"/>
            <a:ext cx="8334029" cy="4692650"/>
            <a:chOff x="847725" y="1484313"/>
            <a:chExt cx="8334029" cy="4692650"/>
          </a:xfrm>
        </p:grpSpPr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F74B22F3-AFA1-4FBB-9C25-6D9CA4495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4038" y="1485900"/>
              <a:ext cx="1258887" cy="5397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공정관리</a:t>
              </a:r>
              <a:endParaRPr kumimoji="0" lang="en-US" altLang="ko-KR" sz="1050" b="0" dirty="0">
                <a:latin typeface="맑은 고딕" pitchFamily="50" charset="-127"/>
                <a:ea typeface="맑은 고딕" pitchFamily="50" charset="-127"/>
              </a:endParaRPr>
            </a:p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현장운영</a:t>
              </a: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)</a:t>
              </a:r>
              <a:endParaRPr kumimoji="0" lang="ko-KR" altLang="en-US" sz="105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514FC803-D289-41AC-898B-F5BAC9DF2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725" y="1485900"/>
              <a:ext cx="1258888" cy="5397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생산의뢰</a:t>
              </a:r>
              <a:endParaRPr kumimoji="0" lang="en-US" altLang="ko-KR" sz="1050" b="0" dirty="0">
                <a:latin typeface="맑은 고딕" pitchFamily="50" charset="-127"/>
                <a:ea typeface="맑은 고딕" pitchFamily="50" charset="-127"/>
              </a:endParaRPr>
            </a:p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성형</a:t>
              </a: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CC8338-9DC8-4706-852B-1653F45B0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9375" y="1485900"/>
              <a:ext cx="1258888" cy="5397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생산작업지시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918C9609-713D-4A50-8B78-C1958CA92399}"/>
                </a:ext>
              </a:extLst>
            </p:cNvPr>
            <p:cNvCxnSpPr>
              <a:cxnSpLocks noChangeShapeType="1"/>
              <a:stCxn id="11" idx="3"/>
              <a:endCxn id="12" idx="1"/>
            </p:cNvCxnSpPr>
            <p:nvPr/>
          </p:nvCxnSpPr>
          <p:spPr bwMode="auto">
            <a:xfrm>
              <a:off x="2106613" y="1755775"/>
              <a:ext cx="512762" cy="0"/>
            </a:xfrm>
            <a:prstGeom prst="straightConnector1">
              <a:avLst/>
            </a:prstGeom>
            <a:noFill/>
            <a:ln w="12700" algn="ctr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E54DA92E-0630-4543-B57B-D1582887E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7800" y="1485900"/>
              <a:ext cx="1258888" cy="5397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제품입고</a:t>
              </a:r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9C434406-9B6E-421D-8E99-3C611D630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5363" y="1484313"/>
              <a:ext cx="1258887" cy="5397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제품포장</a:t>
              </a:r>
              <a:endParaRPr kumimoji="0" lang="en-US" altLang="ko-KR" sz="1050" b="0" dirty="0">
                <a:latin typeface="맑은 고딕" pitchFamily="50" charset="-127"/>
                <a:ea typeface="맑은 고딕" pitchFamily="50" charset="-127"/>
              </a:endParaRPr>
            </a:p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팔레트생성</a:t>
              </a: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)</a:t>
              </a:r>
              <a:endParaRPr kumimoji="0" lang="ko-KR" altLang="en-US" sz="105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6A48EBB-7B94-4EA0-B645-B380D8ABA7F0}"/>
                </a:ext>
              </a:extLst>
            </p:cNvPr>
            <p:cNvCxnSpPr>
              <a:cxnSpLocks noChangeShapeType="1"/>
              <a:stCxn id="12" idx="3"/>
              <a:endCxn id="10" idx="1"/>
            </p:cNvCxnSpPr>
            <p:nvPr/>
          </p:nvCxnSpPr>
          <p:spPr bwMode="auto">
            <a:xfrm>
              <a:off x="3878263" y="1755775"/>
              <a:ext cx="485775" cy="0"/>
            </a:xfrm>
            <a:prstGeom prst="straightConnector1">
              <a:avLst/>
            </a:prstGeom>
            <a:noFill/>
            <a:ln w="12700" algn="ctr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3CB585E-B8B2-4B27-B3C0-3C1C27DB4EB5}"/>
                </a:ext>
              </a:extLst>
            </p:cNvPr>
            <p:cNvCxnSpPr>
              <a:cxnSpLocks noChangeShapeType="1"/>
              <a:stCxn id="10" idx="3"/>
              <a:endCxn id="15" idx="1"/>
            </p:cNvCxnSpPr>
            <p:nvPr/>
          </p:nvCxnSpPr>
          <p:spPr bwMode="auto">
            <a:xfrm flipV="1">
              <a:off x="5622925" y="1754188"/>
              <a:ext cx="452438" cy="1587"/>
            </a:xfrm>
            <a:prstGeom prst="straightConnector1">
              <a:avLst/>
            </a:prstGeom>
            <a:noFill/>
            <a:ln w="12700" algn="ctr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1B71067-6F1A-4E00-B803-FF3E03A3F213}"/>
                </a:ext>
              </a:extLst>
            </p:cNvPr>
            <p:cNvCxnSpPr>
              <a:cxnSpLocks noChangeShapeType="1"/>
              <a:stCxn id="15" idx="3"/>
              <a:endCxn id="14" idx="1"/>
            </p:cNvCxnSpPr>
            <p:nvPr/>
          </p:nvCxnSpPr>
          <p:spPr bwMode="auto">
            <a:xfrm>
              <a:off x="7334250" y="1754188"/>
              <a:ext cx="463550" cy="1587"/>
            </a:xfrm>
            <a:prstGeom prst="straightConnector1">
              <a:avLst/>
            </a:prstGeom>
            <a:noFill/>
            <a:ln w="12700" algn="ctr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00487178-588B-4EC1-B1EB-D9FCD1135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6850" y="2405063"/>
              <a:ext cx="1258888" cy="5397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공정조건관리</a:t>
              </a:r>
              <a:endParaRPr kumimoji="0" lang="en-US" altLang="ko-KR" sz="1050" b="0" dirty="0">
                <a:latin typeface="맑은 고딕" pitchFamily="50" charset="-127"/>
                <a:ea typeface="맑은 고딕" pitchFamily="50" charset="-127"/>
              </a:endParaRPr>
            </a:p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온도</a:t>
              </a: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가스</a:t>
              </a: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FA6E3F0F-479B-429E-97A1-D2D6B4123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913" y="3052763"/>
              <a:ext cx="1258887" cy="5397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품질규격</a:t>
              </a:r>
              <a:endParaRPr kumimoji="0" lang="en-US" altLang="ko-KR" sz="1050" b="0" dirty="0">
                <a:latin typeface="맑은 고딕" pitchFamily="50" charset="-127"/>
                <a:ea typeface="맑은 고딕" pitchFamily="50" charset="-127"/>
              </a:endParaRPr>
            </a:p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제품측정</a:t>
              </a: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)</a:t>
              </a:r>
              <a:endParaRPr kumimoji="0" lang="ko-KR" altLang="en-US" sz="105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C43C1873-8995-420D-8B70-513400E24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913" y="3700463"/>
              <a:ext cx="1258887" cy="5397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대차관리</a:t>
              </a:r>
              <a:endParaRPr kumimoji="0" lang="en-US" altLang="ko-KR" sz="1050" b="0" dirty="0">
                <a:latin typeface="맑은 고딕" pitchFamily="50" charset="-127"/>
                <a:ea typeface="맑은 고딕" pitchFamily="50" charset="-127"/>
              </a:endParaRPr>
            </a:p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건조</a:t>
              </a: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소성</a:t>
              </a: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)</a:t>
              </a:r>
              <a:endParaRPr kumimoji="0" lang="ko-KR" altLang="en-US" sz="105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43020D-EFD7-41CA-99A1-20E17EF30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6850" y="4348163"/>
              <a:ext cx="1258888" cy="5397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생산실적</a:t>
              </a:r>
              <a:endParaRPr kumimoji="0" lang="en-US" altLang="ko-KR" sz="1050" b="0" dirty="0">
                <a:latin typeface="맑은 고딕" pitchFamily="50" charset="-127"/>
                <a:ea typeface="맑은 고딕" pitchFamily="50" charset="-127"/>
              </a:endParaRPr>
            </a:p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투입</a:t>
              </a: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산출</a:t>
              </a: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)</a:t>
              </a:r>
              <a:endParaRPr kumimoji="0" lang="ko-KR" altLang="en-US" sz="105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Rectangle 11">
              <a:extLst>
                <a:ext uri="{FF2B5EF4-FFF2-40B4-BE49-F238E27FC236}">
                  <a16:creationId xmlns:a16="http://schemas.microsoft.com/office/drawing/2014/main" id="{54021395-06A4-4D17-AAE3-A098ACCED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913" y="4997450"/>
              <a:ext cx="1258887" cy="5397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ko-KR" altLang="en-US" sz="1050" b="0" dirty="0" err="1">
                  <a:latin typeface="맑은 고딕" pitchFamily="50" charset="-127"/>
                  <a:ea typeface="맑은 고딕" pitchFamily="50" charset="-127"/>
                </a:rPr>
                <a:t>비가동</a:t>
              </a:r>
              <a:endParaRPr kumimoji="0" lang="ko-KR" altLang="en-US" sz="105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꺾인 연결선 47">
              <a:extLst>
                <a:ext uri="{FF2B5EF4-FFF2-40B4-BE49-F238E27FC236}">
                  <a16:creationId xmlns:a16="http://schemas.microsoft.com/office/drawing/2014/main" id="{892E1C5D-D27A-4207-94E1-268D4B370CCC}"/>
                </a:ext>
              </a:extLst>
            </p:cNvPr>
            <p:cNvCxnSpPr>
              <a:cxnSpLocks noChangeShapeType="1"/>
              <a:stCxn id="10" idx="2"/>
              <a:endCxn id="19" idx="1"/>
            </p:cNvCxnSpPr>
            <p:nvPr/>
          </p:nvCxnSpPr>
          <p:spPr bwMode="auto">
            <a:xfrm rot="16200000" flipH="1">
              <a:off x="4810919" y="2209006"/>
              <a:ext cx="649288" cy="282575"/>
            </a:xfrm>
            <a:prstGeom prst="bentConnector2">
              <a:avLst/>
            </a:prstGeom>
            <a:noFill/>
            <a:ln w="12700" algn="ctr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꺾인 연결선 48">
              <a:extLst>
                <a:ext uri="{FF2B5EF4-FFF2-40B4-BE49-F238E27FC236}">
                  <a16:creationId xmlns:a16="http://schemas.microsoft.com/office/drawing/2014/main" id="{535B6BCF-AF5A-439B-9EFD-3F328548D92D}"/>
                </a:ext>
              </a:extLst>
            </p:cNvPr>
            <p:cNvCxnSpPr>
              <a:cxnSpLocks noChangeShapeType="1"/>
              <a:stCxn id="10" idx="2"/>
              <a:endCxn id="20" idx="1"/>
            </p:cNvCxnSpPr>
            <p:nvPr/>
          </p:nvCxnSpPr>
          <p:spPr bwMode="auto">
            <a:xfrm rot="16200000" flipH="1">
              <a:off x="4483100" y="2536825"/>
              <a:ext cx="1296988" cy="274638"/>
            </a:xfrm>
            <a:prstGeom prst="bentConnector2">
              <a:avLst/>
            </a:prstGeom>
            <a:noFill/>
            <a:ln w="12700" algn="ctr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꺾인 연결선 51">
              <a:extLst>
                <a:ext uri="{FF2B5EF4-FFF2-40B4-BE49-F238E27FC236}">
                  <a16:creationId xmlns:a16="http://schemas.microsoft.com/office/drawing/2014/main" id="{8946BB8E-00DF-47BB-B54F-D0F0B5E37AF1}"/>
                </a:ext>
              </a:extLst>
            </p:cNvPr>
            <p:cNvCxnSpPr>
              <a:cxnSpLocks noChangeShapeType="1"/>
              <a:stCxn id="10" idx="2"/>
              <a:endCxn id="21" idx="1"/>
            </p:cNvCxnSpPr>
            <p:nvPr/>
          </p:nvCxnSpPr>
          <p:spPr bwMode="auto">
            <a:xfrm rot="16200000" flipH="1">
              <a:off x="4159250" y="2860675"/>
              <a:ext cx="1944688" cy="274638"/>
            </a:xfrm>
            <a:prstGeom prst="bentConnector2">
              <a:avLst/>
            </a:prstGeom>
            <a:noFill/>
            <a:ln w="12700" algn="ctr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꺾인 연결선 54">
              <a:extLst>
                <a:ext uri="{FF2B5EF4-FFF2-40B4-BE49-F238E27FC236}">
                  <a16:creationId xmlns:a16="http://schemas.microsoft.com/office/drawing/2014/main" id="{4191540A-2366-4435-9472-9BE6B1AAFA4F}"/>
                </a:ext>
              </a:extLst>
            </p:cNvPr>
            <p:cNvCxnSpPr>
              <a:cxnSpLocks noChangeShapeType="1"/>
              <a:stCxn id="10" idx="2"/>
              <a:endCxn id="22" idx="1"/>
            </p:cNvCxnSpPr>
            <p:nvPr/>
          </p:nvCxnSpPr>
          <p:spPr bwMode="auto">
            <a:xfrm rot="16200000" flipH="1">
              <a:off x="3839369" y="3180556"/>
              <a:ext cx="2592388" cy="282575"/>
            </a:xfrm>
            <a:prstGeom prst="bentConnector2">
              <a:avLst/>
            </a:prstGeom>
            <a:noFill/>
            <a:ln w="12700" algn="ctr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Rectangle 11">
              <a:extLst>
                <a:ext uri="{FF2B5EF4-FFF2-40B4-BE49-F238E27FC236}">
                  <a16:creationId xmlns:a16="http://schemas.microsoft.com/office/drawing/2014/main" id="{25EA4A83-EAE5-494B-AA8C-AD2BAC17D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50" y="2420888"/>
              <a:ext cx="1258888" cy="5397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대차선택</a:t>
              </a:r>
              <a:b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</a:b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적재</a:t>
              </a: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포장</a:t>
              </a: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)</a:t>
              </a:r>
              <a:endParaRPr kumimoji="0" lang="ko-KR" altLang="en-US" sz="105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9" name="꺾인 연결선 59">
              <a:extLst>
                <a:ext uri="{FF2B5EF4-FFF2-40B4-BE49-F238E27FC236}">
                  <a16:creationId xmlns:a16="http://schemas.microsoft.com/office/drawing/2014/main" id="{32F01806-D550-4522-8EA9-429E49E0C4C0}"/>
                </a:ext>
              </a:extLst>
            </p:cNvPr>
            <p:cNvCxnSpPr>
              <a:cxnSpLocks noChangeShapeType="1"/>
              <a:stCxn id="28" idx="3"/>
              <a:endCxn id="12" idx="1"/>
            </p:cNvCxnSpPr>
            <p:nvPr/>
          </p:nvCxnSpPr>
          <p:spPr bwMode="auto">
            <a:xfrm flipV="1">
              <a:off x="2116138" y="1755775"/>
              <a:ext cx="503237" cy="934988"/>
            </a:xfrm>
            <a:prstGeom prst="bentConnector3">
              <a:avLst>
                <a:gd name="adj1" fmla="val 50000"/>
              </a:avLst>
            </a:prstGeom>
            <a:noFill/>
            <a:ln w="12700" algn="ctr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꺾인 연결선 62">
              <a:extLst>
                <a:ext uri="{FF2B5EF4-FFF2-40B4-BE49-F238E27FC236}">
                  <a16:creationId xmlns:a16="http://schemas.microsoft.com/office/drawing/2014/main" id="{F95A02EA-439F-4B86-830E-2E576FA3240F}"/>
                </a:ext>
              </a:extLst>
            </p:cNvPr>
            <p:cNvCxnSpPr>
              <a:cxnSpLocks noChangeShapeType="1"/>
              <a:stCxn id="10" idx="2"/>
              <a:endCxn id="23" idx="1"/>
            </p:cNvCxnSpPr>
            <p:nvPr/>
          </p:nvCxnSpPr>
          <p:spPr bwMode="auto">
            <a:xfrm rot="16200000" flipH="1">
              <a:off x="3510756" y="3509169"/>
              <a:ext cx="3241675" cy="274638"/>
            </a:xfrm>
            <a:prstGeom prst="bentConnector2">
              <a:avLst/>
            </a:prstGeom>
            <a:noFill/>
            <a:ln w="12700" algn="ctr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Rectangle 11">
              <a:extLst>
                <a:ext uri="{FF2B5EF4-FFF2-40B4-BE49-F238E27FC236}">
                  <a16:creationId xmlns:a16="http://schemas.microsoft.com/office/drawing/2014/main" id="{0504C94E-0233-4970-A9EA-BBC37BCB8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6850" y="5637213"/>
              <a:ext cx="1258888" cy="5397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작업자관리</a:t>
              </a:r>
            </a:p>
          </p:txBody>
        </p:sp>
        <p:cxnSp>
          <p:nvCxnSpPr>
            <p:cNvPr id="32" name="꺾인 연결선 62">
              <a:extLst>
                <a:ext uri="{FF2B5EF4-FFF2-40B4-BE49-F238E27FC236}">
                  <a16:creationId xmlns:a16="http://schemas.microsoft.com/office/drawing/2014/main" id="{0D0426F3-3799-4299-BA16-59BC0BC74D67}"/>
                </a:ext>
              </a:extLst>
            </p:cNvPr>
            <p:cNvCxnSpPr>
              <a:cxnSpLocks noChangeShapeType="1"/>
              <a:stCxn id="10" idx="2"/>
              <a:endCxn id="31" idx="1"/>
            </p:cNvCxnSpPr>
            <p:nvPr/>
          </p:nvCxnSpPr>
          <p:spPr bwMode="auto">
            <a:xfrm rot="16200000" flipH="1">
              <a:off x="3194844" y="3825081"/>
              <a:ext cx="3881438" cy="282575"/>
            </a:xfrm>
            <a:prstGeom prst="bentConnector2">
              <a:avLst/>
            </a:prstGeom>
            <a:noFill/>
            <a:ln w="12700" algn="ctr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Rectangle 11">
              <a:extLst>
                <a:ext uri="{FF2B5EF4-FFF2-40B4-BE49-F238E27FC236}">
                  <a16:creationId xmlns:a16="http://schemas.microsoft.com/office/drawing/2014/main" id="{7C7D7C5C-39C9-4E90-B03B-4015E234A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8822" y="2420888"/>
              <a:ext cx="1258888" cy="5397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출    하</a:t>
              </a:r>
              <a:endParaRPr kumimoji="0" lang="en-US" altLang="ko-KR" sz="1050" b="0" dirty="0">
                <a:latin typeface="맑은 고딕" pitchFamily="50" charset="-127"/>
                <a:ea typeface="맑은 고딕" pitchFamily="50" charset="-127"/>
              </a:endParaRPr>
            </a:p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(ERP)</a:t>
              </a:r>
              <a:endParaRPr kumimoji="0" lang="ko-KR" altLang="en-US" sz="105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88D5E630-6226-4F71-BA72-5DE0DCD02215}"/>
                </a:ext>
              </a:extLst>
            </p:cNvPr>
            <p:cNvCxnSpPr>
              <a:cxnSpLocks noChangeShapeType="1"/>
              <a:stCxn id="14" idx="2"/>
              <a:endCxn id="33" idx="0"/>
            </p:cNvCxnSpPr>
            <p:nvPr/>
          </p:nvCxnSpPr>
          <p:spPr bwMode="auto">
            <a:xfrm>
              <a:off x="8427244" y="2025650"/>
              <a:ext cx="11022" cy="395238"/>
            </a:xfrm>
            <a:prstGeom prst="straightConnector1">
              <a:avLst/>
            </a:prstGeom>
            <a:noFill/>
            <a:ln w="12700" algn="ctr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순서도: 문서 34">
              <a:extLst>
                <a:ext uri="{FF2B5EF4-FFF2-40B4-BE49-F238E27FC236}">
                  <a16:creationId xmlns:a16="http://schemas.microsoft.com/office/drawing/2014/main" id="{ED5A79E0-6EA5-4FDA-9FC2-91A1CFE5A9A2}"/>
                </a:ext>
              </a:extLst>
            </p:cNvPr>
            <p:cNvSpPr/>
            <p:nvPr/>
          </p:nvSpPr>
          <p:spPr bwMode="auto">
            <a:xfrm>
              <a:off x="7833320" y="3339331"/>
              <a:ext cx="1104618" cy="593725"/>
            </a:xfrm>
            <a:prstGeom prst="flowChartDocument">
              <a:avLst/>
            </a:prstGeom>
            <a:solidFill>
              <a:srgbClr val="FFFF00"/>
            </a:solidFill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제품성적서 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KS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심사문서</a:t>
              </a:r>
              <a:endParaRPr kumimoji="1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6" name="꺾인 연결선 47">
              <a:extLst>
                <a:ext uri="{FF2B5EF4-FFF2-40B4-BE49-F238E27FC236}">
                  <a16:creationId xmlns:a16="http://schemas.microsoft.com/office/drawing/2014/main" id="{72EFA5D6-F437-4EAC-8D70-1BABCD792F0B}"/>
                </a:ext>
              </a:extLst>
            </p:cNvPr>
            <p:cNvCxnSpPr>
              <a:cxnSpLocks noChangeShapeType="1"/>
              <a:stCxn id="19" idx="3"/>
              <a:endCxn id="35" idx="1"/>
            </p:cNvCxnSpPr>
            <p:nvPr/>
          </p:nvCxnSpPr>
          <p:spPr bwMode="auto">
            <a:xfrm>
              <a:off x="6535738" y="2674938"/>
              <a:ext cx="1297582" cy="961256"/>
            </a:xfrm>
            <a:prstGeom prst="bentConnector3">
              <a:avLst>
                <a:gd name="adj1" fmla="val 50000"/>
              </a:avLst>
            </a:prstGeom>
            <a:noFill/>
            <a:ln w="12700" algn="ctr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꺾인 연결선 47">
              <a:extLst>
                <a:ext uri="{FF2B5EF4-FFF2-40B4-BE49-F238E27FC236}">
                  <a16:creationId xmlns:a16="http://schemas.microsoft.com/office/drawing/2014/main" id="{372CFD9E-85CE-433A-BA46-31C8E6742785}"/>
                </a:ext>
              </a:extLst>
            </p:cNvPr>
            <p:cNvCxnSpPr>
              <a:cxnSpLocks noChangeShapeType="1"/>
              <a:stCxn id="20" idx="3"/>
              <a:endCxn id="35" idx="1"/>
            </p:cNvCxnSpPr>
            <p:nvPr/>
          </p:nvCxnSpPr>
          <p:spPr bwMode="auto">
            <a:xfrm>
              <a:off x="6527800" y="3322638"/>
              <a:ext cx="1305520" cy="313556"/>
            </a:xfrm>
            <a:prstGeom prst="bentConnector3">
              <a:avLst>
                <a:gd name="adj1" fmla="val 50000"/>
              </a:avLst>
            </a:prstGeom>
            <a:noFill/>
            <a:ln w="12700" algn="ctr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꺾인 연결선 47">
              <a:extLst>
                <a:ext uri="{FF2B5EF4-FFF2-40B4-BE49-F238E27FC236}">
                  <a16:creationId xmlns:a16="http://schemas.microsoft.com/office/drawing/2014/main" id="{F57268D9-7121-49CE-93BC-93E31CFAD550}"/>
                </a:ext>
              </a:extLst>
            </p:cNvPr>
            <p:cNvCxnSpPr>
              <a:cxnSpLocks noChangeShapeType="1"/>
              <a:stCxn id="21" idx="3"/>
              <a:endCxn id="35" idx="1"/>
            </p:cNvCxnSpPr>
            <p:nvPr/>
          </p:nvCxnSpPr>
          <p:spPr bwMode="auto">
            <a:xfrm flipV="1">
              <a:off x="6527800" y="3636194"/>
              <a:ext cx="1305520" cy="334144"/>
            </a:xfrm>
            <a:prstGeom prst="bentConnector3">
              <a:avLst>
                <a:gd name="adj1" fmla="val 50000"/>
              </a:avLst>
            </a:prstGeom>
            <a:noFill/>
            <a:ln w="12700" algn="ctr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순서도: 문서 38">
              <a:extLst>
                <a:ext uri="{FF2B5EF4-FFF2-40B4-BE49-F238E27FC236}">
                  <a16:creationId xmlns:a16="http://schemas.microsoft.com/office/drawing/2014/main" id="{451ABEE0-19B9-4DF9-889C-D89388E46B50}"/>
                </a:ext>
              </a:extLst>
            </p:cNvPr>
            <p:cNvSpPr/>
            <p:nvPr/>
          </p:nvSpPr>
          <p:spPr bwMode="auto">
            <a:xfrm>
              <a:off x="7833320" y="4963711"/>
              <a:ext cx="1104618" cy="593725"/>
            </a:xfrm>
            <a:prstGeom prst="flowChartDocument">
              <a:avLst/>
            </a:prstGeom>
            <a:solidFill>
              <a:srgbClr val="FFFF00"/>
            </a:solidFill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생산성분석</a:t>
              </a:r>
            </a:p>
          </p:txBody>
        </p:sp>
        <p:cxnSp>
          <p:nvCxnSpPr>
            <p:cNvPr id="40" name="꺾인 연결선 47">
              <a:extLst>
                <a:ext uri="{FF2B5EF4-FFF2-40B4-BE49-F238E27FC236}">
                  <a16:creationId xmlns:a16="http://schemas.microsoft.com/office/drawing/2014/main" id="{2DAD464B-ECFF-4F12-9F01-DBA56A6199E5}"/>
                </a:ext>
              </a:extLst>
            </p:cNvPr>
            <p:cNvCxnSpPr>
              <a:cxnSpLocks noChangeShapeType="1"/>
              <a:stCxn id="22" idx="3"/>
              <a:endCxn id="39" idx="1"/>
            </p:cNvCxnSpPr>
            <p:nvPr/>
          </p:nvCxnSpPr>
          <p:spPr bwMode="auto">
            <a:xfrm>
              <a:off x="6535738" y="4618038"/>
              <a:ext cx="1297582" cy="642536"/>
            </a:xfrm>
            <a:prstGeom prst="bentConnector3">
              <a:avLst>
                <a:gd name="adj1" fmla="val 50000"/>
              </a:avLst>
            </a:prstGeom>
            <a:noFill/>
            <a:ln w="12700" algn="ctr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꺾인 연결선 555">
              <a:extLst>
                <a:ext uri="{FF2B5EF4-FFF2-40B4-BE49-F238E27FC236}">
                  <a16:creationId xmlns:a16="http://schemas.microsoft.com/office/drawing/2014/main" id="{9428C182-BBFB-4A40-AA43-2CA4ECAE510E}"/>
                </a:ext>
              </a:extLst>
            </p:cNvPr>
            <p:cNvCxnSpPr>
              <a:cxnSpLocks noChangeShapeType="1"/>
              <a:stCxn id="23" idx="3"/>
              <a:endCxn id="39" idx="1"/>
            </p:cNvCxnSpPr>
            <p:nvPr/>
          </p:nvCxnSpPr>
          <p:spPr bwMode="auto">
            <a:xfrm flipV="1">
              <a:off x="6527800" y="5260574"/>
              <a:ext cx="1305520" cy="6751"/>
            </a:xfrm>
            <a:prstGeom prst="bentConnector3">
              <a:avLst>
                <a:gd name="adj1" fmla="val 50000"/>
              </a:avLst>
            </a:prstGeom>
            <a:noFill/>
            <a:ln w="12700" algn="ctr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꺾인 연결선 556">
              <a:extLst>
                <a:ext uri="{FF2B5EF4-FFF2-40B4-BE49-F238E27FC236}">
                  <a16:creationId xmlns:a16="http://schemas.microsoft.com/office/drawing/2014/main" id="{08A63272-3B94-447A-920B-CA0084E7D7E3}"/>
                </a:ext>
              </a:extLst>
            </p:cNvPr>
            <p:cNvCxnSpPr>
              <a:cxnSpLocks noChangeShapeType="1"/>
              <a:stCxn id="31" idx="3"/>
              <a:endCxn id="39" idx="1"/>
            </p:cNvCxnSpPr>
            <p:nvPr/>
          </p:nvCxnSpPr>
          <p:spPr bwMode="auto">
            <a:xfrm flipV="1">
              <a:off x="6535738" y="5260574"/>
              <a:ext cx="1297582" cy="646514"/>
            </a:xfrm>
            <a:prstGeom prst="bentConnector3">
              <a:avLst>
                <a:gd name="adj1" fmla="val 50000"/>
              </a:avLst>
            </a:prstGeom>
            <a:noFill/>
            <a:ln w="12700" algn="ctr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833463B-3647-4AA9-A624-AC238340BB67}"/>
                </a:ext>
              </a:extLst>
            </p:cNvPr>
            <p:cNvSpPr/>
            <p:nvPr/>
          </p:nvSpPr>
          <p:spPr>
            <a:xfrm>
              <a:off x="1064568" y="1988840"/>
              <a:ext cx="952505" cy="27328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lvl="0"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ERP</a:t>
              </a: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로부터 </a:t>
              </a:r>
              <a:r>
                <a:rPr lang="en-US" altLang="ko-KR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D/L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72438AB-7DF5-4C29-99A6-7E20298B5BDF}"/>
                </a:ext>
              </a:extLst>
            </p:cNvPr>
            <p:cNvSpPr/>
            <p:nvPr/>
          </p:nvSpPr>
          <p:spPr>
            <a:xfrm>
              <a:off x="2811840" y="1971339"/>
              <a:ext cx="875561" cy="27328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lvl="0"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On-Line </a:t>
              </a: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전달</a:t>
              </a:r>
              <a:endParaRPr lang="en-US" altLang="ko-KR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EF8B8DA-242D-4CB2-A750-A1A6B422E9AC}"/>
                </a:ext>
              </a:extLst>
            </p:cNvPr>
            <p:cNvSpPr/>
            <p:nvPr/>
          </p:nvSpPr>
          <p:spPr>
            <a:xfrm>
              <a:off x="8461685" y="2050211"/>
              <a:ext cx="720069" cy="27328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lvl="0"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ERP</a:t>
              </a: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로 </a:t>
              </a:r>
              <a:r>
                <a:rPr lang="en-US" altLang="ko-KR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U/L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3C06146-B9B1-4068-98AD-C297EE5190F3}"/>
                </a:ext>
              </a:extLst>
            </p:cNvPr>
            <p:cNvSpPr/>
            <p:nvPr/>
          </p:nvSpPr>
          <p:spPr>
            <a:xfrm>
              <a:off x="6535738" y="2420888"/>
              <a:ext cx="837089" cy="27328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lvl="0"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Zone</a:t>
              </a: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별 온도</a:t>
              </a:r>
              <a:endParaRPr lang="en-US" altLang="ko-KR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94ECD99-95A9-4A8C-A41A-51F8DA9B0D44}"/>
                </a:ext>
              </a:extLst>
            </p:cNvPr>
            <p:cNvSpPr/>
            <p:nvPr/>
          </p:nvSpPr>
          <p:spPr>
            <a:xfrm>
              <a:off x="6535738" y="3056532"/>
              <a:ext cx="391454" cy="27328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lvl="0"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Size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1201531-0A56-4DCC-B340-6F8DA8E0BF64}"/>
                </a:ext>
              </a:extLst>
            </p:cNvPr>
            <p:cNvSpPr/>
            <p:nvPr/>
          </p:nvSpPr>
          <p:spPr>
            <a:xfrm>
              <a:off x="6557866" y="3724316"/>
              <a:ext cx="646331" cy="27328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lvl="0">
                <a:lnSpc>
                  <a:spcPct val="150000"/>
                </a:lnSpc>
              </a:pPr>
              <a:r>
                <a:rPr lang="ko-KR" altLang="en-US" sz="90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대차현황</a:t>
              </a:r>
              <a:endParaRPr lang="en-US" altLang="ko-KR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50668F3-BB79-400B-A242-BF1B60C1AFAC}"/>
                </a:ext>
              </a:extLst>
            </p:cNvPr>
            <p:cNvSpPr/>
            <p:nvPr/>
          </p:nvSpPr>
          <p:spPr>
            <a:xfrm>
              <a:off x="6570479" y="4355815"/>
              <a:ext cx="995785" cy="27328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lvl="0"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Sensor Counter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19DDDE6-349A-408B-BDBE-B825EDE7AEE9}"/>
                </a:ext>
              </a:extLst>
            </p:cNvPr>
            <p:cNvSpPr/>
            <p:nvPr/>
          </p:nvSpPr>
          <p:spPr>
            <a:xfrm>
              <a:off x="6570479" y="4997450"/>
              <a:ext cx="646331" cy="27328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lvl="0">
                <a:lnSpc>
                  <a:spcPct val="150000"/>
                </a:lnSpc>
              </a:pPr>
              <a:r>
                <a:rPr lang="ko-KR" altLang="en-US" sz="90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자동발생</a:t>
              </a:r>
              <a:endParaRPr lang="en-US" altLang="ko-KR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1" name="TextBox 395">
            <a:extLst>
              <a:ext uri="{FF2B5EF4-FFF2-40B4-BE49-F238E27FC236}">
                <a16:creationId xmlns:a16="http://schemas.microsoft.com/office/drawing/2014/main" id="{8CF981B4-531D-4C3F-BE9B-271355FEA672}"/>
              </a:ext>
            </a:extLst>
          </p:cNvPr>
          <p:cNvSpPr txBox="1"/>
          <p:nvPr/>
        </p:nvSpPr>
        <p:spPr>
          <a:xfrm>
            <a:off x="457200" y="5722970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6524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3049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69572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61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2622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3914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195673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219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b="1" u="sng" dirty="0">
                <a:solidFill>
                  <a:schemeClr val="bg1"/>
                </a:solidFill>
              </a:rPr>
              <a:t>System Architecture</a:t>
            </a:r>
            <a:endParaRPr lang="ko-KR" altLang="en-US" b="1" u="sng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C208A4C-710B-44BD-8F7A-4E5BB9D3B9B1}"/>
              </a:ext>
            </a:extLst>
          </p:cNvPr>
          <p:cNvSpPr/>
          <p:nvPr/>
        </p:nvSpPr>
        <p:spPr>
          <a:xfrm>
            <a:off x="3277685" y="2061319"/>
            <a:ext cx="1148071" cy="48102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6524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3049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69572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61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2622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3914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195673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219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vl="0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서비스를 이용하여</a:t>
            </a:r>
            <a:br>
              <a:rPr lang="en-US" altLang="ko-KR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기계 작동</a:t>
            </a:r>
            <a:endParaRPr lang="en-US" altLang="ko-KR" sz="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22B64B-365D-4FB8-A710-A6AD16DF907B}"/>
              </a:ext>
            </a:extLst>
          </p:cNvPr>
          <p:cNvSpPr/>
          <p:nvPr/>
        </p:nvSpPr>
        <p:spPr>
          <a:xfrm>
            <a:off x="4103641" y="3765567"/>
            <a:ext cx="365613" cy="1200008"/>
          </a:xfrm>
          <a:prstGeom prst="rect">
            <a:avLst/>
          </a:prstGeom>
        </p:spPr>
        <p:txBody>
          <a:bodyPr vert="eaVert" wrap="none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6524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3049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69572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61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2622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3914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195673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219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vl="0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기계 상태 확인 관리</a:t>
            </a:r>
            <a:endParaRPr lang="en-US" altLang="ko-KR" sz="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619672" y="2337847"/>
            <a:ext cx="1310218" cy="130832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000" b="1" dirty="0">
                <a:solidFill>
                  <a:srgbClr val="1F497D"/>
                </a:solidFill>
                <a:latin typeface="나눔스퀘어"/>
                <a:ea typeface="나눔스퀘어"/>
              </a:rPr>
              <a:t>02</a:t>
            </a:r>
            <a:endParaRPr lang="ko-KR" altLang="en-US" sz="8000" b="1" dirty="0">
              <a:solidFill>
                <a:srgbClr val="1F497D"/>
              </a:solidFill>
              <a:latin typeface="나눔스퀘어"/>
              <a:ea typeface="나눔스퀘어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19228" y="3661286"/>
            <a:ext cx="800219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400" b="1" dirty="0">
                <a:solidFill>
                  <a:srgbClr val="1F497D"/>
                </a:solidFill>
                <a:latin typeface="나눔스퀘어"/>
                <a:ea typeface="나눔스퀘어"/>
              </a:rPr>
              <a:t>구성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187624" y="2420888"/>
            <a:ext cx="2232248" cy="2016223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07904" y="2708920"/>
            <a:ext cx="4536504" cy="1184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har char="-"/>
              <a:defRPr lang="ko-KR" altLang="en-US"/>
            </a:pPr>
            <a:endParaRPr lang="ko-KR" altLang="en-US" sz="2400">
              <a:solidFill>
                <a:srgbClr val="1F497D"/>
              </a:solidFill>
              <a:latin typeface="나눔스퀘어"/>
              <a:ea typeface="나눔스퀘어"/>
            </a:endParaRPr>
          </a:p>
          <a:p>
            <a:pPr marL="285750" indent="-285750">
              <a:buChar char="-"/>
              <a:defRPr lang="ko-KR" altLang="en-US"/>
            </a:pPr>
            <a:endParaRPr lang="en-US" altLang="ko-KR" sz="2400">
              <a:solidFill>
                <a:srgbClr val="1F497D"/>
              </a:solidFill>
              <a:latin typeface="나눔스퀘어"/>
              <a:ea typeface="나눔스퀘어"/>
            </a:endParaRPr>
          </a:p>
          <a:p>
            <a:pPr marL="285750" indent="-285750">
              <a:buNone/>
              <a:defRPr lang="ko-KR" altLang="en-US"/>
            </a:pPr>
            <a:endParaRPr lang="ko-KR" altLang="en-US" sz="2400">
              <a:solidFill>
                <a:srgbClr val="1F497D"/>
              </a:solidFill>
              <a:latin typeface="나눔스퀘어"/>
              <a:ea typeface="나눔스퀘어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B787495-D1F6-4AE3-ACBD-F6EF98242EB9}"/>
              </a:ext>
            </a:extLst>
          </p:cNvPr>
          <p:cNvSpPr txBox="1">
            <a:spLocks/>
          </p:cNvSpPr>
          <p:nvPr/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구성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CDEE914-2FB7-426D-8FB3-72A05C2353F3}"/>
              </a:ext>
            </a:extLst>
          </p:cNvPr>
          <p:cNvCxnSpPr/>
          <p:nvPr/>
        </p:nvCxnSpPr>
        <p:spPr>
          <a:xfrm>
            <a:off x="251520" y="1222152"/>
            <a:ext cx="864096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EDBCE489-56A4-403D-8502-F233ED288371}"/>
              </a:ext>
            </a:extLst>
          </p:cNvPr>
          <p:cNvGrpSpPr/>
          <p:nvPr/>
        </p:nvGrpSpPr>
        <p:grpSpPr>
          <a:xfrm>
            <a:off x="457200" y="1952836"/>
            <a:ext cx="8515350" cy="4464050"/>
            <a:chOff x="560388" y="1341438"/>
            <a:chExt cx="8515350" cy="4464050"/>
          </a:xfrm>
        </p:grpSpPr>
        <p:sp>
          <p:nvSpPr>
            <p:cNvPr id="88" name="Rectangle 72">
              <a:extLst>
                <a:ext uri="{FF2B5EF4-FFF2-40B4-BE49-F238E27FC236}">
                  <a16:creationId xmlns:a16="http://schemas.microsoft.com/office/drawing/2014/main" id="{C8EB7D9C-9116-4BCA-980E-083D7F929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388" y="3357563"/>
              <a:ext cx="152400" cy="152400"/>
            </a:xfrm>
            <a:prstGeom prst="rect">
              <a:avLst/>
            </a:prstGeom>
            <a:solidFill>
              <a:srgbClr val="00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 anchor="ctr"/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 sz="12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Rectangle 73">
              <a:extLst>
                <a:ext uri="{FF2B5EF4-FFF2-40B4-BE49-F238E27FC236}">
                  <a16:creationId xmlns:a16="http://schemas.microsoft.com/office/drawing/2014/main" id="{F874AEFB-B8E8-4CD1-ACE9-E1E9D1929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3338" y="3357563"/>
              <a:ext cx="152400" cy="152400"/>
            </a:xfrm>
            <a:prstGeom prst="rect">
              <a:avLst/>
            </a:prstGeom>
            <a:solidFill>
              <a:srgbClr val="00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 anchor="ctr"/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 sz="12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Line 74">
              <a:extLst>
                <a:ext uri="{FF2B5EF4-FFF2-40B4-BE49-F238E27FC236}">
                  <a16:creationId xmlns:a16="http://schemas.microsoft.com/office/drawing/2014/main" id="{E3E91A02-3192-4AB7-B58B-CE4EDA5ED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788" y="3433763"/>
              <a:ext cx="8218487" cy="0"/>
            </a:xfrm>
            <a:prstGeom prst="line">
              <a:avLst/>
            </a:prstGeom>
            <a:noFill/>
            <a:ln w="76200" cmpd="tri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91" name="Rectangle 75">
              <a:extLst>
                <a:ext uri="{FF2B5EF4-FFF2-40B4-BE49-F238E27FC236}">
                  <a16:creationId xmlns:a16="http://schemas.microsoft.com/office/drawing/2014/main" id="{E22E2D86-25E2-4817-98BC-06E395BD5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675" y="1341438"/>
              <a:ext cx="2625725" cy="18034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Text Box 76">
              <a:extLst>
                <a:ext uri="{FF2B5EF4-FFF2-40B4-BE49-F238E27FC236}">
                  <a16:creationId xmlns:a16="http://schemas.microsoft.com/office/drawing/2014/main" id="{1F99F633-2880-47A6-B8BE-F888C56D5C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1172" y="1538310"/>
              <a:ext cx="766680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0" bIns="0">
              <a:spAutoFit/>
            </a:bodyPr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dirty="0">
                  <a:latin typeface="맑은 고딕" pitchFamily="50" charset="-127"/>
                  <a:ea typeface="맑은 고딕" pitchFamily="50" charset="-127"/>
                </a:rPr>
                <a:t> Server  </a:t>
              </a:r>
            </a:p>
          </p:txBody>
        </p:sp>
        <p:sp>
          <p:nvSpPr>
            <p:cNvPr id="93" name="AutoShape 77">
              <a:extLst>
                <a:ext uri="{FF2B5EF4-FFF2-40B4-BE49-F238E27FC236}">
                  <a16:creationId xmlns:a16="http://schemas.microsoft.com/office/drawing/2014/main" id="{864885E2-AE07-4224-9AB6-3773A60B3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988" y="2001980"/>
              <a:ext cx="1943100" cy="659245"/>
            </a:xfrm>
            <a:prstGeom prst="can">
              <a:avLst>
                <a:gd name="adj" fmla="val 21542"/>
              </a:avLst>
            </a:prstGeom>
            <a:solidFill>
              <a:srgbClr val="FFFFCC"/>
            </a:solidFill>
            <a:ln w="9525">
              <a:solidFill>
                <a:srgbClr val="6666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 sz="12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Text Box 79">
              <a:extLst>
                <a:ext uri="{FF2B5EF4-FFF2-40B4-BE49-F238E27FC236}">
                  <a16:creationId xmlns:a16="http://schemas.microsoft.com/office/drawing/2014/main" id="{9F0077D7-9608-4DEF-B78A-9B0B7F1476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4163" y="2331602"/>
              <a:ext cx="1709737" cy="153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0" rIns="0" bIns="0">
              <a:spAutoFit/>
            </a:bodyPr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1000" dirty="0">
                  <a:latin typeface="맑은 고딕" pitchFamily="50" charset="-127"/>
                  <a:ea typeface="맑은 고딕" pitchFamily="50" charset="-127"/>
                </a:rPr>
                <a:t>DBMS : SQL Server 2017</a:t>
              </a:r>
            </a:p>
          </p:txBody>
        </p:sp>
        <p:sp>
          <p:nvSpPr>
            <p:cNvPr id="96" name="Line 80">
              <a:extLst>
                <a:ext uri="{FF2B5EF4-FFF2-40B4-BE49-F238E27FC236}">
                  <a16:creationId xmlns:a16="http://schemas.microsoft.com/office/drawing/2014/main" id="{248DEF4E-788C-4CB8-9990-C344124FA1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2050" y="3189288"/>
              <a:ext cx="0" cy="2397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97" name="Rectangle 81">
              <a:extLst>
                <a:ext uri="{FF2B5EF4-FFF2-40B4-BE49-F238E27FC236}">
                  <a16:creationId xmlns:a16="http://schemas.microsoft.com/office/drawing/2014/main" id="{8F348E92-1025-43CF-9F7F-BDACE32AD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675" y="3717925"/>
              <a:ext cx="3024188" cy="2087563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Text Box 82">
              <a:extLst>
                <a:ext uri="{FF2B5EF4-FFF2-40B4-BE49-F238E27FC236}">
                  <a16:creationId xmlns:a16="http://schemas.microsoft.com/office/drawing/2014/main" id="{152C832B-9ECE-49A0-B4E2-C3ADEF790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6975" y="3822700"/>
              <a:ext cx="800100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0" bIns="0">
              <a:spAutoFit/>
            </a:bodyPr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0" lang="ko-KR" altLang="en-US" sz="1200">
                  <a:latin typeface="맑은 고딕" pitchFamily="50" charset="-127"/>
                  <a:ea typeface="맑은 고딕" pitchFamily="50" charset="-127"/>
                </a:rPr>
                <a:t>관리자 </a:t>
              </a:r>
              <a:r>
                <a:rPr kumimoji="0" lang="en-US" altLang="ko-KR" sz="1200">
                  <a:latin typeface="맑은 고딕" pitchFamily="50" charset="-127"/>
                  <a:ea typeface="맑은 고딕" pitchFamily="50" charset="-127"/>
                </a:rPr>
                <a:t>PC </a:t>
              </a:r>
            </a:p>
          </p:txBody>
        </p:sp>
        <p:sp>
          <p:nvSpPr>
            <p:cNvPr id="99" name="Rectangle 83">
              <a:extLst>
                <a:ext uri="{FF2B5EF4-FFF2-40B4-BE49-F238E27FC236}">
                  <a16:creationId xmlns:a16="http://schemas.microsoft.com/office/drawing/2014/main" id="{7A56B595-7FA8-42DE-A6DF-D78E8674D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575" y="4437063"/>
              <a:ext cx="1152525" cy="50482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관리자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Application</a:t>
              </a:r>
            </a:p>
          </p:txBody>
        </p:sp>
        <p:sp>
          <p:nvSpPr>
            <p:cNvPr id="100" name="Line 88">
              <a:extLst>
                <a:ext uri="{FF2B5EF4-FFF2-40B4-BE49-F238E27FC236}">
                  <a16:creationId xmlns:a16="http://schemas.microsoft.com/office/drawing/2014/main" id="{6E15E160-24FB-4F29-A29B-6779A779E4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3429000"/>
              <a:ext cx="0" cy="2889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101" name="Line 89">
              <a:extLst>
                <a:ext uri="{FF2B5EF4-FFF2-40B4-BE49-F238E27FC236}">
                  <a16:creationId xmlns:a16="http://schemas.microsoft.com/office/drawing/2014/main" id="{C6A0EDB0-F1E3-4530-96C7-AB47E35D7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5150" y="3452813"/>
              <a:ext cx="0" cy="2635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104" name="Rectangle 94">
              <a:extLst>
                <a:ext uri="{FF2B5EF4-FFF2-40B4-BE49-F238E27FC236}">
                  <a16:creationId xmlns:a16="http://schemas.microsoft.com/office/drawing/2014/main" id="{CF6F3920-EAC7-4954-AE64-90553BB5A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138" y="5302250"/>
              <a:ext cx="2736850" cy="287338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OS - Windows  7/ 8/ 10</a:t>
              </a:r>
            </a:p>
          </p:txBody>
        </p:sp>
        <p:sp>
          <p:nvSpPr>
            <p:cNvPr id="105" name="AutoShape 95">
              <a:extLst>
                <a:ext uri="{FF2B5EF4-FFF2-40B4-BE49-F238E27FC236}">
                  <a16:creationId xmlns:a16="http://schemas.microsoft.com/office/drawing/2014/main" id="{08371E31-3AA0-4578-8814-751EFD297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4291013"/>
              <a:ext cx="1296988" cy="79216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lang="en-US" altLang="ko-KR" sz="1000" b="0" kern="0" dirty="0">
                  <a:latin typeface="맑은 고딕" pitchFamily="50" charset="-127"/>
                  <a:ea typeface="맑은 고딕" pitchFamily="50" charset="-127"/>
                </a:rPr>
                <a:t>MES Client</a:t>
              </a:r>
              <a:endPara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7" name="Line 97">
              <a:extLst>
                <a:ext uri="{FF2B5EF4-FFF2-40B4-BE49-F238E27FC236}">
                  <a16:creationId xmlns:a16="http://schemas.microsoft.com/office/drawing/2014/main" id="{42993203-8C7D-4219-8E94-AEE9179D5C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4838" y="4941888"/>
              <a:ext cx="0" cy="3587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108" name="Line 98">
              <a:extLst>
                <a:ext uri="{FF2B5EF4-FFF2-40B4-BE49-F238E27FC236}">
                  <a16:creationId xmlns:a16="http://schemas.microsoft.com/office/drawing/2014/main" id="{8C078226-D169-4CC1-817D-28037A6A56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1100" y="4724400"/>
              <a:ext cx="2159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109" name="Rectangle 81">
              <a:extLst>
                <a:ext uri="{FF2B5EF4-FFF2-40B4-BE49-F238E27FC236}">
                  <a16:creationId xmlns:a16="http://schemas.microsoft.com/office/drawing/2014/main" id="{BA6B1C85-29DD-4CC0-81D1-47A5C0851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717925"/>
              <a:ext cx="3024188" cy="2087563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Text Box 82">
              <a:extLst>
                <a:ext uri="{FF2B5EF4-FFF2-40B4-BE49-F238E27FC236}">
                  <a16:creationId xmlns:a16="http://schemas.microsoft.com/office/drawing/2014/main" id="{9053C5FF-B825-4F09-B473-DB4609FF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4500" y="3822700"/>
              <a:ext cx="79533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0" bIns="0">
              <a:spAutoFit/>
            </a:bodyPr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0" lang="ko-KR" altLang="en-US" sz="1200">
                  <a:latin typeface="맑은 고딕" pitchFamily="50" charset="-127"/>
                  <a:ea typeface="맑은 고딕" pitchFamily="50" charset="-127"/>
                </a:rPr>
                <a:t>현장용 </a:t>
              </a:r>
              <a:r>
                <a:rPr kumimoji="0" lang="en-US" altLang="ko-KR" sz="1200">
                  <a:latin typeface="맑은 고딕" pitchFamily="50" charset="-127"/>
                  <a:ea typeface="맑은 고딕" pitchFamily="50" charset="-127"/>
                </a:rPr>
                <a:t>PC </a:t>
              </a:r>
            </a:p>
          </p:txBody>
        </p:sp>
        <p:sp>
          <p:nvSpPr>
            <p:cNvPr id="111" name="Rectangle 83">
              <a:extLst>
                <a:ext uri="{FF2B5EF4-FFF2-40B4-BE49-F238E27FC236}">
                  <a16:creationId xmlns:a16="http://schemas.microsoft.com/office/drawing/2014/main" id="{37FD0A69-1FBF-4729-882A-2C7B0A18B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6100" y="4437063"/>
              <a:ext cx="1152525" cy="50482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현장용</a:t>
              </a:r>
              <a:endParaRPr kumimoji="1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Application</a:t>
              </a:r>
            </a:p>
          </p:txBody>
        </p:sp>
        <p:sp>
          <p:nvSpPr>
            <p:cNvPr id="113" name="Rectangle 94">
              <a:extLst>
                <a:ext uri="{FF2B5EF4-FFF2-40B4-BE49-F238E27FC236}">
                  <a16:creationId xmlns:a16="http://schemas.microsoft.com/office/drawing/2014/main" id="{F127819F-7265-4C4D-83AB-52AA3873D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5302250"/>
              <a:ext cx="2736850" cy="287338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OS - Windows  7/ 8/ 10</a:t>
              </a:r>
            </a:p>
          </p:txBody>
        </p:sp>
        <p:sp>
          <p:nvSpPr>
            <p:cNvPr id="114" name="AutoShape 95">
              <a:extLst>
                <a:ext uri="{FF2B5EF4-FFF2-40B4-BE49-F238E27FC236}">
                  <a16:creationId xmlns:a16="http://schemas.microsoft.com/office/drawing/2014/main" id="{E86B055B-0B91-49EB-988A-B9E820EAB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4525" y="4291013"/>
              <a:ext cx="1296988" cy="79216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MES Client</a:t>
              </a:r>
            </a:p>
          </p:txBody>
        </p:sp>
        <p:sp>
          <p:nvSpPr>
            <p:cNvPr id="116" name="Line 97">
              <a:extLst>
                <a:ext uri="{FF2B5EF4-FFF2-40B4-BE49-F238E27FC236}">
                  <a16:creationId xmlns:a16="http://schemas.microsoft.com/office/drawing/2014/main" id="{0D0BF386-B596-4473-A91E-41F0B26012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2363" y="4941888"/>
              <a:ext cx="0" cy="3587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117" name="Line 98">
              <a:extLst>
                <a:ext uri="{FF2B5EF4-FFF2-40B4-BE49-F238E27FC236}">
                  <a16:creationId xmlns:a16="http://schemas.microsoft.com/office/drawing/2014/main" id="{CDCA5A63-8275-4AEA-BFCB-F94EDCEF06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78625" y="4724400"/>
              <a:ext cx="2159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1E1231E-EC60-4A8A-A43D-C88577059A5C}"/>
                </a:ext>
              </a:extLst>
            </p:cNvPr>
            <p:cNvSpPr/>
            <p:nvPr/>
          </p:nvSpPr>
          <p:spPr>
            <a:xfrm>
              <a:off x="625475" y="3144838"/>
              <a:ext cx="2373313" cy="2778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0">
                <a:defRPr/>
              </a:pPr>
              <a:r>
                <a:rPr lang="en-US" altLang="ko-KR" sz="1200" kern="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NET-WORK (ETHERNET/TCP-IP)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862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619672" y="2337847"/>
            <a:ext cx="1374094" cy="132343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000" b="1" dirty="0">
                <a:solidFill>
                  <a:srgbClr val="1F497D"/>
                </a:solidFill>
                <a:latin typeface="나눔스퀘어"/>
                <a:ea typeface="나눔스퀘어"/>
              </a:rPr>
              <a:t>03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919228" y="3661286"/>
            <a:ext cx="800219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400" b="1" dirty="0">
                <a:solidFill>
                  <a:srgbClr val="1F497D"/>
                </a:solidFill>
                <a:latin typeface="나눔스퀘어"/>
                <a:ea typeface="나눔스퀘어"/>
              </a:rPr>
              <a:t>역할</a:t>
            </a:r>
            <a:endParaRPr lang="en-US" altLang="ko-KR" sz="2400" b="1" dirty="0">
              <a:solidFill>
                <a:srgbClr val="1F497D"/>
              </a:solidFill>
              <a:latin typeface="나눔스퀘어"/>
              <a:ea typeface="나눔스퀘어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187624" y="2420888"/>
            <a:ext cx="2232248" cy="2016223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07904" y="2708920"/>
            <a:ext cx="4536504" cy="1184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har char="-"/>
              <a:defRPr lang="ko-KR" altLang="en-US"/>
            </a:pPr>
            <a:endParaRPr lang="ko-KR" altLang="en-US" sz="2400">
              <a:solidFill>
                <a:srgbClr val="1F497D"/>
              </a:solidFill>
              <a:latin typeface="나눔스퀘어"/>
              <a:ea typeface="나눔스퀘어"/>
            </a:endParaRPr>
          </a:p>
          <a:p>
            <a:pPr marL="285750" indent="-285750">
              <a:buChar char="-"/>
              <a:defRPr lang="ko-KR" altLang="en-US"/>
            </a:pPr>
            <a:endParaRPr lang="en-US" altLang="ko-KR" sz="2400">
              <a:solidFill>
                <a:srgbClr val="1F497D"/>
              </a:solidFill>
              <a:latin typeface="나눔스퀘어"/>
              <a:ea typeface="나눔스퀘어"/>
            </a:endParaRPr>
          </a:p>
          <a:p>
            <a:pPr marL="285750" indent="-285750">
              <a:buNone/>
              <a:defRPr lang="ko-KR" altLang="en-US"/>
            </a:pPr>
            <a:endParaRPr lang="ko-KR" altLang="en-US" sz="2400">
              <a:solidFill>
                <a:srgbClr val="1F497D"/>
              </a:solidFill>
              <a:latin typeface="나눔스퀘어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139214229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역할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51520" y="1222152"/>
            <a:ext cx="864096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B4A2CDB-ACF6-42DD-8347-28F7070CFB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7504" y="2817046"/>
            <a:ext cx="1620180" cy="3600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4A02F89-BE16-407F-B67A-C94A2AA80435}"/>
              </a:ext>
            </a:extLst>
          </p:cNvPr>
          <p:cNvSpPr txBox="1"/>
          <p:nvPr/>
        </p:nvSpPr>
        <p:spPr>
          <a:xfrm>
            <a:off x="1037396" y="1814888"/>
            <a:ext cx="1415772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 dirty="0" err="1">
                <a:solidFill>
                  <a:schemeClr val="bg1"/>
                </a:solidFill>
                <a:latin typeface="나눔스퀘어"/>
                <a:ea typeface="나눔스퀘어"/>
              </a:rPr>
              <a:t>신소연</a:t>
            </a:r>
            <a:endParaRPr lang="ko-KR" altLang="en-US" sz="3200" b="1" dirty="0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55126A1-9A6B-46D2-9089-96B04694FAA2}"/>
              </a:ext>
            </a:extLst>
          </p:cNvPr>
          <p:cNvSpPr/>
          <p:nvPr/>
        </p:nvSpPr>
        <p:spPr>
          <a:xfrm>
            <a:off x="845168" y="1989524"/>
            <a:ext cx="108846" cy="1126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B6C4AD-FA2E-4470-870D-D258F8B62BA3}"/>
              </a:ext>
            </a:extLst>
          </p:cNvPr>
          <p:cNvSpPr txBox="1"/>
          <p:nvPr/>
        </p:nvSpPr>
        <p:spPr>
          <a:xfrm>
            <a:off x="1037396" y="2453335"/>
            <a:ext cx="3451586" cy="1200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 dirty="0">
                <a:solidFill>
                  <a:schemeClr val="bg1"/>
                </a:solidFill>
                <a:latin typeface="나눔스퀘어"/>
                <a:ea typeface="나눔스퀘어"/>
              </a:rPr>
              <a:t>현장운영</a:t>
            </a:r>
            <a:r>
              <a:rPr lang="en-US" altLang="ko-KR" sz="2400" b="1" dirty="0">
                <a:solidFill>
                  <a:schemeClr val="bg1"/>
                </a:solidFill>
                <a:latin typeface="나눔스퀘어"/>
                <a:ea typeface="나눔스퀘어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나눔스퀘어"/>
                <a:ea typeface="나눔스퀘어"/>
              </a:rPr>
              <a:t>단위프로그램</a:t>
            </a:r>
            <a:endParaRPr lang="en-US" altLang="ko-KR" sz="2400" b="1" dirty="0">
              <a:solidFill>
                <a:schemeClr val="bg1"/>
              </a:solidFill>
              <a:latin typeface="나눔스퀘어"/>
              <a:ea typeface="나눔스퀘어"/>
            </a:endParaRPr>
          </a:p>
          <a:p>
            <a:pPr lvl="0">
              <a:defRPr lang="ko-KR" altLang="en-US"/>
            </a:pPr>
            <a:r>
              <a:rPr lang="en-US" altLang="ko-KR" sz="2400" b="1" dirty="0">
                <a:solidFill>
                  <a:schemeClr val="bg1"/>
                </a:solidFill>
                <a:latin typeface="나눔스퀘어"/>
                <a:ea typeface="나눔스퀘어"/>
              </a:rPr>
              <a:t>[</a:t>
            </a:r>
            <a:r>
              <a:rPr lang="ko-KR" altLang="en-US" sz="2400" b="1" dirty="0">
                <a:solidFill>
                  <a:schemeClr val="bg1"/>
                </a:solidFill>
                <a:latin typeface="나눔스퀘어"/>
                <a:ea typeface="나눔스퀘어"/>
              </a:rPr>
              <a:t>서비스를</a:t>
            </a:r>
            <a:r>
              <a:rPr lang="en-US" altLang="ko-KR" sz="2400" b="1" dirty="0">
                <a:solidFill>
                  <a:schemeClr val="bg1"/>
                </a:solidFill>
                <a:latin typeface="나눔스퀘어"/>
                <a:ea typeface="나눔스퀘어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나눔스퀘어"/>
                <a:ea typeface="나눔스퀘어"/>
              </a:rPr>
              <a:t>이용한 설비</a:t>
            </a:r>
            <a:r>
              <a:rPr lang="en-US" altLang="ko-KR" sz="2400" b="1" dirty="0">
                <a:solidFill>
                  <a:schemeClr val="bg1"/>
                </a:solidFill>
                <a:latin typeface="나눔스퀘어"/>
                <a:ea typeface="나눔스퀘어"/>
              </a:rPr>
              <a:t>]</a:t>
            </a:r>
          </a:p>
          <a:p>
            <a:pPr lvl="0">
              <a:defRPr lang="ko-KR" altLang="en-US"/>
            </a:pPr>
            <a:r>
              <a:rPr lang="en-US" altLang="ko-KR" sz="2400" b="1" dirty="0">
                <a:solidFill>
                  <a:schemeClr val="bg1"/>
                </a:solidFill>
                <a:latin typeface="나눔스퀘어"/>
                <a:ea typeface="나눔스퀘어"/>
              </a:rPr>
              <a:t>FORM 20.</a:t>
            </a:r>
          </a:p>
        </p:txBody>
      </p:sp>
      <p:sp>
        <p:nvSpPr>
          <p:cNvPr id="18" name="타원 31">
            <a:extLst>
              <a:ext uri="{FF2B5EF4-FFF2-40B4-BE49-F238E27FC236}">
                <a16:creationId xmlns:a16="http://schemas.microsoft.com/office/drawing/2014/main" id="{D282C28D-2060-4454-96C3-9480A1383998}"/>
              </a:ext>
            </a:extLst>
          </p:cNvPr>
          <p:cNvSpPr/>
          <p:nvPr/>
        </p:nvSpPr>
        <p:spPr>
          <a:xfrm>
            <a:off x="878577" y="3589714"/>
            <a:ext cx="114037" cy="1108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Rectangle 219">
            <a:extLst>
              <a:ext uri="{FF2B5EF4-FFF2-40B4-BE49-F238E27FC236}">
                <a16:creationId xmlns:a16="http://schemas.microsoft.com/office/drawing/2014/main" id="{31ECB856-F624-4324-B75F-300080666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695" y="1986869"/>
            <a:ext cx="1319213" cy="2873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현장운영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Rectangle 219">
            <a:extLst>
              <a:ext uri="{FF2B5EF4-FFF2-40B4-BE49-F238E27FC236}">
                <a16:creationId xmlns:a16="http://schemas.microsoft.com/office/drawing/2014/main" id="{126BE3B7-B9AC-4E6D-915D-A37A1C0D3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695" y="2375806"/>
            <a:ext cx="1319213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생산현황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Rectangle 219">
            <a:extLst>
              <a:ext uri="{FF2B5EF4-FFF2-40B4-BE49-F238E27FC236}">
                <a16:creationId xmlns:a16="http://schemas.microsoft.com/office/drawing/2014/main" id="{5E2C9821-BCE9-4E57-A9DA-9BDAE61FE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695" y="2599644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포장 작업지시 생성</a:t>
            </a:r>
          </a:p>
        </p:txBody>
      </p:sp>
      <p:sp>
        <p:nvSpPr>
          <p:cNvPr id="26" name="Rectangle 219">
            <a:extLst>
              <a:ext uri="{FF2B5EF4-FFF2-40B4-BE49-F238E27FC236}">
                <a16:creationId xmlns:a16="http://schemas.microsoft.com/office/drawing/2014/main" id="{F76DF53B-87F1-4745-96B3-68405EF27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695" y="2827723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포장 바코드 발행</a:t>
            </a:r>
          </a:p>
        </p:txBody>
      </p:sp>
      <p:sp>
        <p:nvSpPr>
          <p:cNvPr id="27" name="Rectangle 219">
            <a:extLst>
              <a:ext uri="{FF2B5EF4-FFF2-40B4-BE49-F238E27FC236}">
                <a16:creationId xmlns:a16="http://schemas.microsoft.com/office/drawing/2014/main" id="{593B7103-4835-4EF1-B581-C56E46886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695" y="3053148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포장 바코드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재발행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Rectangle 219">
            <a:extLst>
              <a:ext uri="{FF2B5EF4-FFF2-40B4-BE49-F238E27FC236}">
                <a16:creationId xmlns:a16="http://schemas.microsoft.com/office/drawing/2014/main" id="{91787EA7-24A2-4194-BF8A-D7545E976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695" y="3279955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포장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입고등록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Rectangle 219">
            <a:extLst>
              <a:ext uri="{FF2B5EF4-FFF2-40B4-BE49-F238E27FC236}">
                <a16:creationId xmlns:a16="http://schemas.microsoft.com/office/drawing/2014/main" id="{641B883F-6783-4E41-BECC-49C949FC2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695" y="3739890"/>
            <a:ext cx="1319213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성형 생산 대차 선택</a:t>
            </a:r>
          </a:p>
        </p:txBody>
      </p:sp>
      <p:sp>
        <p:nvSpPr>
          <p:cNvPr id="30" name="Rectangle 219">
            <a:extLst>
              <a:ext uri="{FF2B5EF4-FFF2-40B4-BE49-F238E27FC236}">
                <a16:creationId xmlns:a16="http://schemas.microsoft.com/office/drawing/2014/main" id="{477D2B24-61EE-4B51-A4D3-3571C1B70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695" y="3963728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금형 장착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탈착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등록</a:t>
            </a:r>
          </a:p>
        </p:txBody>
      </p:sp>
      <p:sp>
        <p:nvSpPr>
          <p:cNvPr id="31" name="Rectangle 219">
            <a:extLst>
              <a:ext uri="{FF2B5EF4-FFF2-40B4-BE49-F238E27FC236}">
                <a16:creationId xmlns:a16="http://schemas.microsoft.com/office/drawing/2014/main" id="{28D04F3A-0A05-4427-96B8-5A2439A94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695" y="4191807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적재 작업지시 생성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Rectangle 219">
            <a:extLst>
              <a:ext uri="{FF2B5EF4-FFF2-40B4-BE49-F238E27FC236}">
                <a16:creationId xmlns:a16="http://schemas.microsoft.com/office/drawing/2014/main" id="{FDFCD211-2141-45E2-AB9F-8D9399960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695" y="4417232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적재 실적 등록</a:t>
            </a:r>
          </a:p>
        </p:txBody>
      </p:sp>
      <p:sp>
        <p:nvSpPr>
          <p:cNvPr id="33" name="Rectangle 219">
            <a:extLst>
              <a:ext uri="{FF2B5EF4-FFF2-40B4-BE49-F238E27FC236}">
                <a16:creationId xmlns:a16="http://schemas.microsoft.com/office/drawing/2014/main" id="{DE6E72E5-99C0-4E58-8182-23B000C30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695" y="5085204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작업자 할당</a:t>
            </a:r>
          </a:p>
        </p:txBody>
      </p:sp>
      <p:sp>
        <p:nvSpPr>
          <p:cNvPr id="34" name="Rectangle 219">
            <a:extLst>
              <a:ext uri="{FF2B5EF4-FFF2-40B4-BE49-F238E27FC236}">
                <a16:creationId xmlns:a16="http://schemas.microsoft.com/office/drawing/2014/main" id="{01501BC1-88F8-4B03-AE7E-4356DAE98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695" y="5312011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공정조건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등록</a:t>
            </a:r>
          </a:p>
        </p:txBody>
      </p:sp>
      <p:sp>
        <p:nvSpPr>
          <p:cNvPr id="35" name="Rectangle 219">
            <a:extLst>
              <a:ext uri="{FF2B5EF4-FFF2-40B4-BE49-F238E27FC236}">
                <a16:creationId xmlns:a16="http://schemas.microsoft.com/office/drawing/2014/main" id="{3CB2C106-81CD-4F8D-91AC-EB6928A82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695" y="5537436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 측정값 등록</a:t>
            </a:r>
          </a:p>
        </p:txBody>
      </p:sp>
      <p:sp>
        <p:nvSpPr>
          <p:cNvPr id="36" name="Rectangle 219">
            <a:extLst>
              <a:ext uri="{FF2B5EF4-FFF2-40B4-BE49-F238E27FC236}">
                <a16:creationId xmlns:a16="http://schemas.microsoft.com/office/drawing/2014/main" id="{85267E1F-D539-4B4D-8340-83E6E152C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695" y="5764243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비가동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등록</a:t>
            </a:r>
          </a:p>
        </p:txBody>
      </p:sp>
      <p:sp>
        <p:nvSpPr>
          <p:cNvPr id="40" name="Rectangle 219">
            <a:extLst>
              <a:ext uri="{FF2B5EF4-FFF2-40B4-BE49-F238E27FC236}">
                <a16:creationId xmlns:a16="http://schemas.microsoft.com/office/drawing/2014/main" id="{CEA9AB06-4A0C-447F-9EFF-89A9D4D41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267" y="1989524"/>
            <a:ext cx="1319213" cy="2873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단위프로그램</a:t>
            </a:r>
          </a:p>
        </p:txBody>
      </p:sp>
      <p:sp>
        <p:nvSpPr>
          <p:cNvPr id="41" name="Rectangle 219">
            <a:extLst>
              <a:ext uri="{FF2B5EF4-FFF2-40B4-BE49-F238E27FC236}">
                <a16:creationId xmlns:a16="http://schemas.microsoft.com/office/drawing/2014/main" id="{42DB4AA5-315E-4047-A2FA-B8D4843A5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267" y="2378460"/>
            <a:ext cx="1319213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비가동생성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Rectangle 219">
            <a:extLst>
              <a:ext uri="{FF2B5EF4-FFF2-40B4-BE49-F238E27FC236}">
                <a16:creationId xmlns:a16="http://schemas.microsoft.com/office/drawing/2014/main" id="{160D20F7-1670-4981-96BD-33440FAC8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267" y="2602298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비가동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자동해제</a:t>
            </a:r>
          </a:p>
        </p:txBody>
      </p:sp>
      <p:sp>
        <p:nvSpPr>
          <p:cNvPr id="43" name="Rectangle 219">
            <a:extLst>
              <a:ext uri="{FF2B5EF4-FFF2-40B4-BE49-F238E27FC236}">
                <a16:creationId xmlns:a16="http://schemas.microsoft.com/office/drawing/2014/main" id="{2F58BB5C-0387-4FD6-BF37-45ABA5D29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267" y="2830377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포장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경광등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알람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Rectangle 219">
            <a:extLst>
              <a:ext uri="{FF2B5EF4-FFF2-40B4-BE49-F238E27FC236}">
                <a16:creationId xmlns:a16="http://schemas.microsoft.com/office/drawing/2014/main" id="{FE98E3D3-6E41-4540-9BEE-9862B88EC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267" y="3055802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카운터 실적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Gathering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Rectangle 219">
            <a:extLst>
              <a:ext uri="{FF2B5EF4-FFF2-40B4-BE49-F238E27FC236}">
                <a16:creationId xmlns:a16="http://schemas.microsoft.com/office/drawing/2014/main" id="{ADF16A46-85C0-4A8E-A031-9112A4B05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695" y="3513083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포장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언로딩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Rectangle 219">
            <a:extLst>
              <a:ext uri="{FF2B5EF4-FFF2-40B4-BE49-F238E27FC236}">
                <a16:creationId xmlns:a16="http://schemas.microsoft.com/office/drawing/2014/main" id="{BBAC9F1B-5347-4646-A960-565047B18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21" y="4650490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요입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요출관리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Rectangle 219">
            <a:extLst>
              <a:ext uri="{FF2B5EF4-FFF2-40B4-BE49-F238E27FC236}">
                <a16:creationId xmlns:a16="http://schemas.microsoft.com/office/drawing/2014/main" id="{13A4B26A-99A9-4CA0-8EA6-A14D29B8F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3129" y="4875710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건조대차 비우기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ko-KR" altLang="en-US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역할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51520" y="1222152"/>
            <a:ext cx="864096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B4A2CDB-ACF6-42DD-8347-28F7070CFB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7504" y="2817046"/>
            <a:ext cx="1620180" cy="3600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4A02F89-BE16-407F-B67A-C94A2AA80435}"/>
              </a:ext>
            </a:extLst>
          </p:cNvPr>
          <p:cNvSpPr txBox="1"/>
          <p:nvPr/>
        </p:nvSpPr>
        <p:spPr>
          <a:xfrm>
            <a:off x="1037396" y="1814888"/>
            <a:ext cx="1415772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 dirty="0" err="1">
                <a:solidFill>
                  <a:schemeClr val="bg1"/>
                </a:solidFill>
                <a:latin typeface="나눔스퀘어"/>
                <a:ea typeface="나눔스퀘어"/>
              </a:rPr>
              <a:t>박상인</a:t>
            </a:r>
            <a:endParaRPr lang="ko-KR" altLang="en-US" sz="3200" b="1" dirty="0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55126A1-9A6B-46D2-9089-96B04694FAA2}"/>
              </a:ext>
            </a:extLst>
          </p:cNvPr>
          <p:cNvSpPr/>
          <p:nvPr/>
        </p:nvSpPr>
        <p:spPr>
          <a:xfrm>
            <a:off x="845168" y="1989524"/>
            <a:ext cx="108846" cy="1126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B6C4AD-FA2E-4470-870D-D258F8B62BA3}"/>
              </a:ext>
            </a:extLst>
          </p:cNvPr>
          <p:cNvSpPr txBox="1"/>
          <p:nvPr/>
        </p:nvSpPr>
        <p:spPr>
          <a:xfrm>
            <a:off x="1039754" y="2473711"/>
            <a:ext cx="3759362" cy="83099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2400" b="1" dirty="0">
                <a:solidFill>
                  <a:schemeClr val="bg1"/>
                </a:solidFill>
                <a:latin typeface="나눔스퀘어"/>
                <a:ea typeface="나눔스퀘어"/>
              </a:rPr>
              <a:t>시스템관리</a:t>
            </a:r>
            <a:r>
              <a:rPr lang="en-US" altLang="ko-KR" sz="2400" b="1" dirty="0">
                <a:solidFill>
                  <a:schemeClr val="bg1"/>
                </a:solidFill>
                <a:latin typeface="나눔스퀘어"/>
                <a:ea typeface="나눔스퀘어"/>
              </a:rPr>
              <a:t>,</a:t>
            </a:r>
            <a:r>
              <a:rPr lang="ko-KR" altLang="en-US" sz="2400" b="1" dirty="0">
                <a:solidFill>
                  <a:schemeClr val="bg1"/>
                </a:solidFill>
                <a:latin typeface="나눔스퀘어"/>
                <a:ea typeface="나눔스퀘어"/>
              </a:rPr>
              <a:t>기준정보 관리</a:t>
            </a:r>
            <a:br>
              <a:rPr lang="en-US" altLang="ko-KR" sz="2400" b="1" dirty="0">
                <a:solidFill>
                  <a:schemeClr val="bg1"/>
                </a:solidFill>
                <a:latin typeface="나눔스퀘어"/>
                <a:ea typeface="나눔스퀘어"/>
              </a:rPr>
            </a:br>
            <a:r>
              <a:rPr lang="en-US" altLang="ko-KR" sz="2400" b="1" dirty="0">
                <a:solidFill>
                  <a:schemeClr val="bg1"/>
                </a:solidFill>
                <a:latin typeface="나눔스퀘어"/>
                <a:ea typeface="나눔스퀘어"/>
              </a:rPr>
              <a:t>FORM 28.</a:t>
            </a:r>
          </a:p>
        </p:txBody>
      </p:sp>
      <p:sp>
        <p:nvSpPr>
          <p:cNvPr id="18" name="타원 31">
            <a:extLst>
              <a:ext uri="{FF2B5EF4-FFF2-40B4-BE49-F238E27FC236}">
                <a16:creationId xmlns:a16="http://schemas.microsoft.com/office/drawing/2014/main" id="{D282C28D-2060-4454-96C3-9480A1383998}"/>
              </a:ext>
            </a:extLst>
          </p:cNvPr>
          <p:cNvSpPr/>
          <p:nvPr/>
        </p:nvSpPr>
        <p:spPr>
          <a:xfrm>
            <a:off x="878577" y="3589714"/>
            <a:ext cx="114037" cy="1108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7" name="Rectangle 219">
            <a:extLst>
              <a:ext uri="{FF2B5EF4-FFF2-40B4-BE49-F238E27FC236}">
                <a16:creationId xmlns:a16="http://schemas.microsoft.com/office/drawing/2014/main" id="{527B7338-54FF-4F69-9616-D56F9ACFB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255" y="2378461"/>
            <a:ext cx="1319212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사용자그룹관리</a:t>
            </a:r>
          </a:p>
        </p:txBody>
      </p:sp>
      <p:sp>
        <p:nvSpPr>
          <p:cNvPr id="38" name="Rectangle 219">
            <a:extLst>
              <a:ext uri="{FF2B5EF4-FFF2-40B4-BE49-F238E27FC236}">
                <a16:creationId xmlns:a16="http://schemas.microsoft.com/office/drawing/2014/main" id="{43A90F21-D084-4D6D-A9E2-C268F86B3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667" y="1989524"/>
            <a:ext cx="1320800" cy="2873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시스템관리</a:t>
            </a:r>
          </a:p>
        </p:txBody>
      </p:sp>
      <p:sp>
        <p:nvSpPr>
          <p:cNvPr id="39" name="Rectangle 219">
            <a:extLst>
              <a:ext uri="{FF2B5EF4-FFF2-40B4-BE49-F238E27FC236}">
                <a16:creationId xmlns:a16="http://schemas.microsoft.com/office/drawing/2014/main" id="{3FF84B31-690C-491C-98C2-B603A8677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255" y="2602299"/>
            <a:ext cx="1319212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사용자그룹별 권한 설정</a:t>
            </a:r>
          </a:p>
        </p:txBody>
      </p:sp>
      <p:sp>
        <p:nvSpPr>
          <p:cNvPr id="48" name="Rectangle 219">
            <a:extLst>
              <a:ext uri="{FF2B5EF4-FFF2-40B4-BE49-F238E27FC236}">
                <a16:creationId xmlns:a16="http://schemas.microsoft.com/office/drawing/2014/main" id="{AA3D19FB-E680-4E3A-AFDE-FCB32BB68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255" y="2827724"/>
            <a:ext cx="1319212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사용자관리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Rectangle 219">
            <a:extLst>
              <a:ext uri="{FF2B5EF4-FFF2-40B4-BE49-F238E27FC236}">
                <a16:creationId xmlns:a16="http://schemas.microsoft.com/office/drawing/2014/main" id="{406B7BC7-504E-4315-B71C-7323C2B38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255" y="3054736"/>
            <a:ext cx="1319212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메뉴관리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Rectangle 219">
            <a:extLst>
              <a:ext uri="{FF2B5EF4-FFF2-40B4-BE49-F238E27FC236}">
                <a16:creationId xmlns:a16="http://schemas.microsoft.com/office/drawing/2014/main" id="{436DC740-68E4-4AA2-9CE4-BED07E814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255" y="3281749"/>
            <a:ext cx="1319212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모듈관리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Rectangle 219">
            <a:extLst>
              <a:ext uri="{FF2B5EF4-FFF2-40B4-BE49-F238E27FC236}">
                <a16:creationId xmlns:a16="http://schemas.microsoft.com/office/drawing/2014/main" id="{DD993660-C3EB-4AE3-8DFD-1A6F0B171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255" y="3511936"/>
            <a:ext cx="1319212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화면관리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Rectangle 219">
            <a:extLst>
              <a:ext uri="{FF2B5EF4-FFF2-40B4-BE49-F238E27FC236}">
                <a16:creationId xmlns:a16="http://schemas.microsoft.com/office/drawing/2014/main" id="{FC9DB324-A904-42E0-901F-8392C3356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255" y="3735774"/>
            <a:ext cx="1319212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로그인이력정보</a:t>
            </a:r>
          </a:p>
        </p:txBody>
      </p:sp>
      <p:sp>
        <p:nvSpPr>
          <p:cNvPr id="53" name="Rectangle 219">
            <a:extLst>
              <a:ext uri="{FF2B5EF4-FFF2-40B4-BE49-F238E27FC236}">
                <a16:creationId xmlns:a16="http://schemas.microsoft.com/office/drawing/2014/main" id="{2C983E03-0E17-462F-A7DA-9BE695F1F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255" y="3961199"/>
            <a:ext cx="1319212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IP Address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Rectangle 219">
            <a:extLst>
              <a:ext uri="{FF2B5EF4-FFF2-40B4-BE49-F238E27FC236}">
                <a16:creationId xmlns:a16="http://schemas.microsoft.com/office/drawing/2014/main" id="{11B351B1-120E-40F5-A917-D7C69CDA0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255" y="4188211"/>
            <a:ext cx="1319212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시스템코드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대분류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Rectangle 219">
            <a:extLst>
              <a:ext uri="{FF2B5EF4-FFF2-40B4-BE49-F238E27FC236}">
                <a16:creationId xmlns:a16="http://schemas.microsoft.com/office/drawing/2014/main" id="{3E35C789-76A2-4551-9AD8-D41A53C7D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255" y="4415224"/>
            <a:ext cx="1319212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시스템코드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상세분류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Rectangle 219">
            <a:extLst>
              <a:ext uri="{FF2B5EF4-FFF2-40B4-BE49-F238E27FC236}">
                <a16:creationId xmlns:a16="http://schemas.microsoft.com/office/drawing/2014/main" id="{B53A3012-EB56-454C-B86B-8F2BF817D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255" y="4640649"/>
            <a:ext cx="1319212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공지사항등록</a:t>
            </a:r>
          </a:p>
        </p:txBody>
      </p:sp>
      <p:sp>
        <p:nvSpPr>
          <p:cNvPr id="57" name="Rectangle 219">
            <a:extLst>
              <a:ext uri="{FF2B5EF4-FFF2-40B4-BE49-F238E27FC236}">
                <a16:creationId xmlns:a16="http://schemas.microsoft.com/office/drawing/2014/main" id="{67BD3443-5272-4A41-97DC-FB878907B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255" y="4864486"/>
            <a:ext cx="1319212" cy="1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ERP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Inerface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이력</a:t>
            </a:r>
          </a:p>
        </p:txBody>
      </p:sp>
      <p:sp>
        <p:nvSpPr>
          <p:cNvPr id="58" name="Rectangle 219">
            <a:extLst>
              <a:ext uri="{FF2B5EF4-FFF2-40B4-BE49-F238E27FC236}">
                <a16:creationId xmlns:a16="http://schemas.microsoft.com/office/drawing/2014/main" id="{34FDDA23-4EB0-4FF0-B7A6-9AF50DF02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092" y="2378461"/>
            <a:ext cx="1320800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공정정보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Rectangle 219">
            <a:extLst>
              <a:ext uri="{FF2B5EF4-FFF2-40B4-BE49-F238E27FC236}">
                <a16:creationId xmlns:a16="http://schemas.microsoft.com/office/drawing/2014/main" id="{F89D9E38-FBEA-4255-B1C9-B6F10D291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092" y="2602299"/>
            <a:ext cx="13208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작업장정보</a:t>
            </a:r>
          </a:p>
        </p:txBody>
      </p:sp>
      <p:sp>
        <p:nvSpPr>
          <p:cNvPr id="60" name="Rectangle 219">
            <a:extLst>
              <a:ext uri="{FF2B5EF4-FFF2-40B4-BE49-F238E27FC236}">
                <a16:creationId xmlns:a16="http://schemas.microsoft.com/office/drawing/2014/main" id="{6BFBB59E-EF8B-4BB5-98D8-3A39D6180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092" y="2827724"/>
            <a:ext cx="13208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품목분류정보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Rectangle 219">
            <a:extLst>
              <a:ext uri="{FF2B5EF4-FFF2-40B4-BE49-F238E27FC236}">
                <a16:creationId xmlns:a16="http://schemas.microsoft.com/office/drawing/2014/main" id="{2BD0D38B-58EB-4906-AE2C-2C4E1AB75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092" y="3054736"/>
            <a:ext cx="1320800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품목정보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Rectangle 219">
            <a:extLst>
              <a:ext uri="{FF2B5EF4-FFF2-40B4-BE49-F238E27FC236}">
                <a16:creationId xmlns:a16="http://schemas.microsoft.com/office/drawing/2014/main" id="{BFE752C4-CA90-43E5-B3A5-105CA67A9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267" y="1989524"/>
            <a:ext cx="1319213" cy="2873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기준정보관리</a:t>
            </a:r>
          </a:p>
        </p:txBody>
      </p:sp>
      <p:sp>
        <p:nvSpPr>
          <p:cNvPr id="63" name="Rectangle 219">
            <a:extLst>
              <a:ext uri="{FF2B5EF4-FFF2-40B4-BE49-F238E27FC236}">
                <a16:creationId xmlns:a16="http://schemas.microsoft.com/office/drawing/2014/main" id="{AE8598CB-6CC9-414F-AC15-5BBDD4D80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092" y="3281749"/>
            <a:ext cx="1320800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IPC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Rectangle 219">
            <a:extLst>
              <a:ext uri="{FF2B5EF4-FFF2-40B4-BE49-F238E27FC236}">
                <a16:creationId xmlns:a16="http://schemas.microsoft.com/office/drawing/2014/main" id="{85FDFE62-4C09-434B-AEBC-4BE1BF31B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092" y="3508761"/>
            <a:ext cx="1320800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Ether IO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Rectangle 219">
            <a:extLst>
              <a:ext uri="{FF2B5EF4-FFF2-40B4-BE49-F238E27FC236}">
                <a16:creationId xmlns:a16="http://schemas.microsoft.com/office/drawing/2014/main" id="{11B4D7BE-EE7E-4BAF-9E96-6F37E0F93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092" y="3729424"/>
            <a:ext cx="1320800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Ether IO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채널설정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Rectangle 219">
            <a:extLst>
              <a:ext uri="{FF2B5EF4-FFF2-40B4-BE49-F238E27FC236}">
                <a16:creationId xmlns:a16="http://schemas.microsoft.com/office/drawing/2014/main" id="{5C69D0F3-8831-4D27-A852-9475A2F41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092" y="3961199"/>
            <a:ext cx="1320800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품질규격 설정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Rectangle 219">
            <a:extLst>
              <a:ext uri="{FF2B5EF4-FFF2-40B4-BE49-F238E27FC236}">
                <a16:creationId xmlns:a16="http://schemas.microsoft.com/office/drawing/2014/main" id="{3929B8AE-BF80-4527-8F15-7D5C19683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092" y="4194561"/>
            <a:ext cx="1320800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공정조건 설정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Rectangle 219">
            <a:extLst>
              <a:ext uri="{FF2B5EF4-FFF2-40B4-BE49-F238E27FC236}">
                <a16:creationId xmlns:a16="http://schemas.microsoft.com/office/drawing/2014/main" id="{3C843DCD-AC01-43C9-B787-AB38AE4A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680" y="4432686"/>
            <a:ext cx="1320800" cy="1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불량현상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대분류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Rectangle 219">
            <a:extLst>
              <a:ext uri="{FF2B5EF4-FFF2-40B4-BE49-F238E27FC236}">
                <a16:creationId xmlns:a16="http://schemas.microsoft.com/office/drawing/2014/main" id="{D7F483AC-34AC-47CE-8060-996505261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680" y="4659699"/>
            <a:ext cx="1320800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불량현상 상세분류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Rectangle 219">
            <a:extLst>
              <a:ext uri="{FF2B5EF4-FFF2-40B4-BE49-F238E27FC236}">
                <a16:creationId xmlns:a16="http://schemas.microsoft.com/office/drawing/2014/main" id="{04BAFF31-BD87-43E1-B088-858B94A2E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680" y="4886711"/>
            <a:ext cx="1320800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비가동 대분류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Rectangle 219">
            <a:extLst>
              <a:ext uri="{FF2B5EF4-FFF2-40B4-BE49-F238E27FC236}">
                <a16:creationId xmlns:a16="http://schemas.microsoft.com/office/drawing/2014/main" id="{228B6D25-85B5-4EB4-AA5F-48B279C42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680" y="5113724"/>
            <a:ext cx="1320800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비가동 상세분류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Rectangle 219">
            <a:extLst>
              <a:ext uri="{FF2B5EF4-FFF2-40B4-BE49-F238E27FC236}">
                <a16:creationId xmlns:a16="http://schemas.microsoft.com/office/drawing/2014/main" id="{56CCD187-9B6A-4D9F-91F6-8414BE967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680" y="5332799"/>
            <a:ext cx="1320800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사용자정의코드 대분류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Rectangle 219">
            <a:extLst>
              <a:ext uri="{FF2B5EF4-FFF2-40B4-BE49-F238E27FC236}">
                <a16:creationId xmlns:a16="http://schemas.microsoft.com/office/drawing/2014/main" id="{86BDCA41-7297-4631-AF56-34A5D5894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680" y="5566161"/>
            <a:ext cx="1320800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사용자정의코드 상세분류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Rectangle 219">
            <a:extLst>
              <a:ext uri="{FF2B5EF4-FFF2-40B4-BE49-F238E27FC236}">
                <a16:creationId xmlns:a16="http://schemas.microsoft.com/office/drawing/2014/main" id="{EE362C70-FEA5-43EB-82D2-BCEC77F63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680" y="5799524"/>
            <a:ext cx="1320800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포장등급 상세정의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099801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373</Words>
  <Application>Microsoft Office PowerPoint</Application>
  <PresentationFormat>화면 슬라이드 쇼(4:3)</PresentationFormat>
  <Paragraphs>181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개요</vt:lpstr>
      <vt:lpstr>PowerPoint 프레젠테이션</vt:lpstr>
      <vt:lpstr>PowerPoint 프레젠테이션</vt:lpstr>
      <vt:lpstr>PowerPoint 프레젠테이션</vt:lpstr>
      <vt:lpstr>역할</vt:lpstr>
      <vt:lpstr>역할</vt:lpstr>
      <vt:lpstr>역할</vt:lpstr>
      <vt:lpstr>역할</vt:lpstr>
      <vt:lpstr>PowerPoint 프레젠테이션</vt:lpstr>
    </vt:vector>
  </TitlesOfParts>
  <Manager/>
  <Company>LG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신소연</cp:lastModifiedBy>
  <cp:revision>71</cp:revision>
  <dcterms:created xsi:type="dcterms:W3CDTF">2018-11-11T14:23:57Z</dcterms:created>
  <dcterms:modified xsi:type="dcterms:W3CDTF">2020-02-20T03:58:12Z</dcterms:modified>
  <cp:version/>
</cp:coreProperties>
</file>