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0" r:id="rId2"/>
    <p:sldId id="257" r:id="rId3"/>
    <p:sldId id="261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9" r:id="rId13"/>
    <p:sldId id="293" r:id="rId14"/>
    <p:sldId id="292" r:id="rId15"/>
    <p:sldId id="288" r:id="rId16"/>
    <p:sldId id="313" r:id="rId17"/>
    <p:sldId id="309" r:id="rId18"/>
    <p:sldId id="316" r:id="rId19"/>
    <p:sldId id="265" r:id="rId20"/>
    <p:sldId id="310" r:id="rId21"/>
    <p:sldId id="312" r:id="rId22"/>
    <p:sldId id="317" r:id="rId23"/>
    <p:sldId id="318" r:id="rId24"/>
    <p:sldId id="319" r:id="rId25"/>
    <p:sldId id="308" r:id="rId26"/>
    <p:sldId id="320" r:id="rId27"/>
    <p:sldId id="311" r:id="rId28"/>
    <p:sldId id="321" r:id="rId29"/>
    <p:sldId id="314" r:id="rId30"/>
    <p:sldId id="306" r:id="rId31"/>
    <p:sldId id="322" r:id="rId32"/>
    <p:sldId id="297" r:id="rId33"/>
    <p:sldId id="323" r:id="rId34"/>
    <p:sldId id="324" r:id="rId35"/>
    <p:sldId id="328" r:id="rId36"/>
    <p:sldId id="303" r:id="rId37"/>
    <p:sldId id="325" r:id="rId38"/>
    <p:sldId id="305" r:id="rId39"/>
    <p:sldId id="307" r:id="rId40"/>
    <p:sldId id="326" r:id="rId41"/>
    <p:sldId id="327" r:id="rId42"/>
    <p:sldId id="315" r:id="rId43"/>
    <p:sldId id="298" r:id="rId44"/>
    <p:sldId id="302" r:id="rId45"/>
    <p:sldId id="301" r:id="rId46"/>
    <p:sldId id="299" r:id="rId47"/>
    <p:sldId id="300" r:id="rId48"/>
    <p:sldId id="304" r:id="rId49"/>
    <p:sldId id="295" r:id="rId50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C479E"/>
    <a:srgbClr val="F8F8F8"/>
    <a:srgbClr val="DBEEF4"/>
    <a:srgbClr val="EBF6F9"/>
    <a:srgbClr val="F6FBFC"/>
    <a:srgbClr val="4B77C6"/>
    <a:srgbClr val="B0C3E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5165" autoAdjust="0"/>
  </p:normalViewPr>
  <p:slideViewPr>
    <p:cSldViewPr>
      <p:cViewPr>
        <p:scale>
          <a:sx n="100" d="100"/>
          <a:sy n="100" d="100"/>
        </p:scale>
        <p:origin x="954" y="270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2091C5-27A8-4185-97EB-778B490D7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1</a:t>
            </a:fld>
            <a:endParaRPr lang="en-US" altLang="ko-KR" spc="12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3E09433-A22E-4839-AC23-EEFAD312317C}"/>
              </a:ext>
            </a:extLst>
          </p:cNvPr>
          <p:cNvSpPr txBox="1">
            <a:spLocks/>
          </p:cNvSpPr>
          <p:nvPr/>
        </p:nvSpPr>
        <p:spPr>
          <a:xfrm>
            <a:off x="2947010" y="2344925"/>
            <a:ext cx="4011980" cy="1957628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UnDinaru"/>
                <a:ea typeface="+mj-ea"/>
                <a:cs typeface="UnDinaru"/>
              </a:defRPr>
            </a:lvl1pPr>
          </a:lstStyle>
          <a:p>
            <a:pPr marL="61397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TEAM4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ko-KR" altLang="en-US" sz="2400" kern="0" spc="-232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사용자를 위한</a:t>
            </a:r>
            <a:endParaRPr lang="en-US" altLang="ko-KR" sz="2400" kern="0" spc="-232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40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SPOK </a:t>
            </a: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USER’S</a:t>
            </a:r>
            <a:r>
              <a:rPr lang="en-US" altLang="ko-KR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61397" algn="ctr" latinLnBrk="0">
              <a:spcBef>
                <a:spcPts val="85"/>
              </a:spcBef>
              <a:tabLst>
                <a:tab pos="513358" algn="l"/>
                <a:tab pos="965319" algn="l"/>
                <a:tab pos="1417280" algn="l"/>
                <a:tab pos="1869242" algn="l"/>
                <a:tab pos="2638504" algn="l"/>
                <a:tab pos="3090466" algn="l"/>
              </a:tabLst>
            </a:pPr>
            <a:r>
              <a:rPr lang="en-US" altLang="ko-KR" sz="2800" kern="0" spc="-232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           GUIDE Manual</a:t>
            </a:r>
            <a:endParaRPr lang="ko-KR" altLang="en-US" kern="0" spc="-228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E3838-E285-40CD-8727-FE8DC44C7297}"/>
              </a:ext>
            </a:extLst>
          </p:cNvPr>
          <p:cNvSpPr txBox="1"/>
          <p:nvPr/>
        </p:nvSpPr>
        <p:spPr>
          <a:xfrm>
            <a:off x="6031279" y="41881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B77C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2020. 02</a:t>
            </a:r>
            <a:endParaRPr lang="ko-KR" altLang="en-US" dirty="0">
              <a:solidFill>
                <a:srgbClr val="4B77C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292F9-8BD1-44DF-9E19-9DFC6438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7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4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2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AF6A1A-DF69-4C02-9F3E-ECDC692EEFD1}"/>
              </a:ext>
            </a:extLst>
          </p:cNvPr>
          <p:cNvSpPr/>
          <p:nvPr/>
        </p:nvSpPr>
        <p:spPr>
          <a:xfrm>
            <a:off x="311688" y="801305"/>
            <a:ext cx="1440911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0" name="Rectangle 219">
            <a:extLst>
              <a:ext uri="{FF2B5EF4-FFF2-40B4-BE49-F238E27FC236}">
                <a16:creationId xmlns:a16="http://schemas.microsoft.com/office/drawing/2014/main" id="{652545CC-82D4-4309-B666-7C04B6F7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377184"/>
            <a:ext cx="2736850" cy="512762"/>
          </a:xfrm>
          <a:prstGeom prst="rect">
            <a:avLst/>
          </a:prstGeom>
          <a:solidFill>
            <a:srgbClr val="DBEE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MANAGE SYSTEM</a:t>
            </a:r>
          </a:p>
        </p:txBody>
      </p:sp>
      <p:sp>
        <p:nvSpPr>
          <p:cNvPr id="83" name="Rectangle 219">
            <a:extLst>
              <a:ext uri="{FF2B5EF4-FFF2-40B4-BE49-F238E27FC236}">
                <a16:creationId xmlns:a16="http://schemas.microsoft.com/office/drawing/2014/main" id="{4A6E0389-4F9C-46B3-8836-90158017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6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</a:p>
        </p:txBody>
      </p:sp>
      <p:sp>
        <p:nvSpPr>
          <p:cNvPr id="114" name="Rectangle 219">
            <a:extLst>
              <a:ext uri="{FF2B5EF4-FFF2-40B4-BE49-F238E27FC236}">
                <a16:creationId xmlns:a16="http://schemas.microsoft.com/office/drawing/2014/main" id="{389A05D7-5007-4EC3-90CA-83CEB66D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30" y="3745103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</a:p>
        </p:txBody>
      </p:sp>
      <p:sp>
        <p:nvSpPr>
          <p:cNvPr id="115" name="Rectangle 219">
            <a:extLst>
              <a:ext uri="{FF2B5EF4-FFF2-40B4-BE49-F238E27FC236}">
                <a16:creationId xmlns:a16="http://schemas.microsoft.com/office/drawing/2014/main" id="{5D37E6EF-34FA-40B5-8BEB-D5F2CF73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1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</a:p>
        </p:txBody>
      </p:sp>
      <p:sp>
        <p:nvSpPr>
          <p:cNvPr id="116" name="Rectangle 219">
            <a:extLst>
              <a:ext uri="{FF2B5EF4-FFF2-40B4-BE49-F238E27FC236}">
                <a16:creationId xmlns:a16="http://schemas.microsoft.com/office/drawing/2014/main" id="{E9EE610B-85DA-4559-B80F-E5E22A0F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21037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7" name="Rectangle 219">
            <a:extLst>
              <a:ext uri="{FF2B5EF4-FFF2-40B4-BE49-F238E27FC236}">
                <a16:creationId xmlns:a16="http://schemas.microsoft.com/office/drawing/2014/main" id="{2699A5E3-501B-48BF-92D8-BB9C0B9B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798" y="3742308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</a:p>
        </p:txBody>
      </p:sp>
      <p:sp>
        <p:nvSpPr>
          <p:cNvPr id="118" name="Rectangle 219">
            <a:extLst>
              <a:ext uri="{FF2B5EF4-FFF2-40B4-BE49-F238E27FC236}">
                <a16:creationId xmlns:a16="http://schemas.microsoft.com/office/drawing/2014/main" id="{F605047A-B8D5-4625-AC2B-167D0DC7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91" y="3221036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7" name="Rectangle 219">
            <a:extLst>
              <a:ext uri="{FF2B5EF4-FFF2-40B4-BE49-F238E27FC236}">
                <a16:creationId xmlns:a16="http://schemas.microsoft.com/office/drawing/2014/main" id="{29A92781-B0A2-4ACC-95D1-C2E21E24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865" y="3732783"/>
            <a:ext cx="1320800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8" name="Rectangle 219">
            <a:extLst>
              <a:ext uri="{FF2B5EF4-FFF2-40B4-BE49-F238E27FC236}">
                <a16:creationId xmlns:a16="http://schemas.microsoft.com/office/drawing/2014/main" id="{EA9C15A0-5407-45BC-B8E5-DB1BD7B6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25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</a:p>
        </p:txBody>
      </p:sp>
      <p:sp>
        <p:nvSpPr>
          <p:cNvPr id="149" name="Rectangle 219">
            <a:extLst>
              <a:ext uri="{FF2B5EF4-FFF2-40B4-BE49-F238E27FC236}">
                <a16:creationId xmlns:a16="http://schemas.microsoft.com/office/drawing/2014/main" id="{F098D8DE-4F63-4D68-8F84-32112B9F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9" y="3221036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lang="ko-KR" altLang="en-US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3" name="Rectangle 219">
            <a:extLst>
              <a:ext uri="{FF2B5EF4-FFF2-40B4-BE49-F238E27FC236}">
                <a16:creationId xmlns:a16="http://schemas.microsoft.com/office/drawing/2014/main" id="{C9BCC0AC-8988-4D0E-ADE3-7BDE2A0B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558" y="3742308"/>
            <a:ext cx="1319213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lang="en-US" altLang="ko-KR" sz="1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7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7FE79C-C034-4979-BB58-C6DAFCAF47FE}"/>
              </a:ext>
            </a:extLst>
          </p:cNvPr>
          <p:cNvSpPr/>
          <p:nvPr/>
        </p:nvSpPr>
        <p:spPr>
          <a:xfrm>
            <a:off x="1107798" y="5363359"/>
            <a:ext cx="8363009" cy="721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DFC00-C0F6-4602-8731-78D9080FD700}"/>
              </a:ext>
            </a:extLst>
          </p:cNvPr>
          <p:cNvSpPr/>
          <p:nvPr/>
        </p:nvSpPr>
        <p:spPr>
          <a:xfrm>
            <a:off x="311689" y="801305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rgbClr val="2C47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POP</a:t>
            </a:r>
            <a:endParaRPr lang="ko-KR" altLang="en-US" sz="2000" b="1" dirty="0">
              <a:solidFill>
                <a:srgbClr val="2C479E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7C2F3A-0403-46FB-97FA-6E28260731C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289303" y="4139652"/>
            <a:ext cx="0" cy="1223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1">
            <a:extLst>
              <a:ext uri="{FF2B5EF4-FFF2-40B4-BE49-F238E27FC236}">
                <a16:creationId xmlns:a16="http://schemas.microsoft.com/office/drawing/2014/main" id="{BAAC3C14-4D2F-445B-A2E9-6C9C3B4C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12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온도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가스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D0BA739-1C72-4991-AED4-30CD7C1E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988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제품측정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F5A2BFBC-703F-4A95-9312-A0D209FE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63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대차관리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27945423-0398-49A9-BCDF-B84152CF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136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생산실적</a:t>
            </a:r>
            <a:endParaRPr kumimoji="0" lang="en-US" altLang="ko-KR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투입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산출</a:t>
            </a:r>
            <a:r>
              <a:rPr kumimoji="0" lang="en-US" altLang="ko-KR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27B8CD5-57E9-4272-8442-54FF642F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912" y="5458610"/>
            <a:ext cx="1258887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endParaRPr kumimoji="0" lang="ko-KR" altLang="en-US" sz="1050" b="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C3228AE-796D-4149-9031-525F5DE7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687" y="5458610"/>
            <a:ext cx="1258888" cy="539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50000"/>
              </a:spcBef>
              <a:buClrTx/>
              <a:defRPr/>
            </a:pPr>
            <a:r>
              <a:rPr kumimoji="0" lang="ko-KR" altLang="en-US" sz="1050" b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작업자관리</a:t>
            </a: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9E12BA70-F088-4EA5-A1B2-F5AA78C1251D}"/>
              </a:ext>
            </a:extLst>
          </p:cNvPr>
          <p:cNvSpPr/>
          <p:nvPr/>
        </p:nvSpPr>
        <p:spPr bwMode="auto">
          <a:xfrm>
            <a:off x="2695122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0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제품성적서</a:t>
            </a: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2ED03027-331E-4A63-9D3F-DD38E914CF62}"/>
              </a:ext>
            </a:extLst>
          </p:cNvPr>
          <p:cNvSpPr/>
          <p:nvPr/>
        </p:nvSpPr>
        <p:spPr bwMode="auto">
          <a:xfrm>
            <a:off x="6772475" y="4255886"/>
            <a:ext cx="1104618" cy="59372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400000" algn="tl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6524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3049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69572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61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2622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3914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195673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2197" algn="l" defTabSz="913049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생산성분석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6FB4D4-E853-4378-BF32-44D29075BA61}"/>
              </a:ext>
            </a:extLst>
          </p:cNvPr>
          <p:cNvCxnSpPr>
            <a:cxnSpLocks/>
            <a:stCxn id="36" idx="0"/>
            <a:endCxn id="38" idx="0"/>
          </p:cNvCxnSpPr>
          <p:nvPr/>
        </p:nvCxnSpPr>
        <p:spPr>
          <a:xfrm rot="5400000" flipH="1" flipV="1">
            <a:off x="3247431" y="4093835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F1EBFD0-C0B9-4957-8DF5-6384C66A182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247431" y="4810359"/>
            <a:ext cx="0" cy="648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2E9DFAC-F183-49F9-8301-95651D0DEA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3606" y="4113504"/>
            <a:ext cx="12700" cy="272955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169A245-158D-406C-8BC8-B6F336798962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7324784" y="4810359"/>
            <a:ext cx="8822" cy="63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3BBEF8-06B7-46EF-89B9-48149EC3CD6B}"/>
              </a:ext>
            </a:extLst>
          </p:cNvPr>
          <p:cNvGrpSpPr/>
          <p:nvPr/>
        </p:nvGrpSpPr>
        <p:grpSpPr>
          <a:xfrm>
            <a:off x="206590" y="1561922"/>
            <a:ext cx="9492820" cy="2577730"/>
            <a:chOff x="313454" y="-579328"/>
            <a:chExt cx="9492820" cy="257773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D4A8DE-613F-4C51-9388-87EA5A391C4D}"/>
                </a:ext>
              </a:extLst>
            </p:cNvPr>
            <p:cNvCxnSpPr>
              <a:cxnSpLocks/>
            </p:cNvCxnSpPr>
            <p:nvPr/>
          </p:nvCxnSpPr>
          <p:spPr>
            <a:xfrm>
              <a:off x="48823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3F3ED80-0A92-492E-958B-B70927B6B1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8759" y="411272"/>
              <a:ext cx="0" cy="1587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547613E-480F-4DA4-9FAF-118B5829E125}"/>
                </a:ext>
              </a:extLst>
            </p:cNvPr>
            <p:cNvCxnSpPr>
              <a:cxnSpLocks/>
              <a:stCxn id="17" idx="2"/>
              <a:endCxn id="20" idx="2"/>
            </p:cNvCxnSpPr>
            <p:nvPr/>
          </p:nvCxnSpPr>
          <p:spPr>
            <a:xfrm rot="16200000" flipH="1">
              <a:off x="5720559" y="-1646128"/>
              <a:ext cx="12700" cy="5029200"/>
            </a:xfrm>
            <a:prstGeom prst="bentConnector3">
              <a:avLst>
                <a:gd name="adj1" fmla="val 8925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8BC04DA-CFF8-4351-BE86-D3BE4D1DB197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139159" y="639872"/>
              <a:ext cx="696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C27BC6-4CFB-468C-B944-A8B7A72FD01E}"/>
                </a:ext>
              </a:extLst>
            </p:cNvPr>
            <p:cNvSpPr/>
            <p:nvPr/>
          </p:nvSpPr>
          <p:spPr>
            <a:xfrm>
              <a:off x="2596359" y="-579327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 작업지시 생성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E3C08A-553A-49B1-9294-020382E53D38}"/>
                </a:ext>
              </a:extLst>
            </p:cNvPr>
            <p:cNvSpPr/>
            <p:nvPr/>
          </p:nvSpPr>
          <p:spPr>
            <a:xfrm>
              <a:off x="2596359" y="411272"/>
              <a:ext cx="1219200" cy="457200"/>
            </a:xfrm>
            <a:prstGeom prst="rect">
              <a:avLst/>
            </a:prstGeom>
            <a:solidFill>
              <a:srgbClr val="DBEE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성형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13D6F8-07B3-4C13-B0FC-8376C5584041}"/>
                </a:ext>
              </a:extLst>
            </p:cNvPr>
            <p:cNvSpPr/>
            <p:nvPr/>
          </p:nvSpPr>
          <p:spPr>
            <a:xfrm>
              <a:off x="4272759" y="411272"/>
              <a:ext cx="1219200" cy="457200"/>
            </a:xfrm>
            <a:prstGeom prst="rect">
              <a:avLst/>
            </a:prstGeom>
            <a:solidFill>
              <a:srgbClr val="F6FBF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건조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D6CF9C-37FD-487B-A0D6-B212E9EFA290}"/>
                </a:ext>
              </a:extLst>
            </p:cNvPr>
            <p:cNvSpPr/>
            <p:nvPr/>
          </p:nvSpPr>
          <p:spPr>
            <a:xfrm>
              <a:off x="59491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및 소성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CE0EA7-BCEC-4390-A307-1A7E6814338A}"/>
                </a:ext>
              </a:extLst>
            </p:cNvPr>
            <p:cNvSpPr/>
            <p:nvPr/>
          </p:nvSpPr>
          <p:spPr>
            <a:xfrm>
              <a:off x="7625559" y="411272"/>
              <a:ext cx="1219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96442C-D635-4CD0-87F5-E19F617BCA4E}"/>
                </a:ext>
              </a:extLst>
            </p:cNvPr>
            <p:cNvSpPr/>
            <p:nvPr/>
          </p:nvSpPr>
          <p:spPr>
            <a:xfrm>
              <a:off x="919959" y="411272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제토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대차 적재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F590F3A-1F2E-4AC2-A040-FBDAEB61343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348459" y="830372"/>
              <a:ext cx="762000" cy="381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CE2D4E-1D9D-40C3-9868-F36C83A6CB60}"/>
                </a:ext>
              </a:extLst>
            </p:cNvPr>
            <p:cNvSpPr/>
            <p:nvPr/>
          </p:nvSpPr>
          <p:spPr>
            <a:xfrm>
              <a:off x="59491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적재 작업지시 생성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B3AC9E-5442-4C1A-96DB-42A39D34E2C5}"/>
                </a:ext>
              </a:extLst>
            </p:cNvPr>
            <p:cNvSpPr/>
            <p:nvPr/>
          </p:nvSpPr>
          <p:spPr>
            <a:xfrm>
              <a:off x="7625559" y="-579328"/>
              <a:ext cx="12192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 작업지시 생성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AF40D19-C24E-4AAA-AF52-FDE98650C945}"/>
                </a:ext>
              </a:extLst>
            </p:cNvPr>
            <p:cNvCxnSpPr>
              <a:cxnSpLocks/>
              <a:stCxn id="15" idx="1"/>
              <a:endCxn id="17" idx="1"/>
            </p:cNvCxnSpPr>
            <p:nvPr/>
          </p:nvCxnSpPr>
          <p:spPr>
            <a:xfrm rot="10800000" flipV="1">
              <a:off x="2596359" y="-350728"/>
              <a:ext cx="12700" cy="99059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5B56FD1D-892A-4401-8B11-966AE161EA9A}"/>
                </a:ext>
              </a:extLst>
            </p:cNvPr>
            <p:cNvCxnSpPr>
              <a:cxnSpLocks/>
              <a:stCxn id="25" idx="1"/>
              <a:endCxn id="19" idx="1"/>
            </p:cNvCxnSpPr>
            <p:nvPr/>
          </p:nvCxnSpPr>
          <p:spPr>
            <a:xfrm rot="10800000" flipV="1">
              <a:off x="59491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5D746F9-FBC7-4040-97AD-14215FBE0D93}"/>
                </a:ext>
              </a:extLst>
            </p:cNvPr>
            <p:cNvCxnSpPr>
              <a:cxnSpLocks/>
              <a:stCxn id="26" idx="1"/>
              <a:endCxn id="20" idx="1"/>
            </p:cNvCxnSpPr>
            <p:nvPr/>
          </p:nvCxnSpPr>
          <p:spPr>
            <a:xfrm rot="10800000" flipV="1">
              <a:off x="7625559" y="-350728"/>
              <a:ext cx="12700" cy="99060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A4F400B-D7F1-4367-AE23-EA9EBB30B0EA}"/>
                </a:ext>
              </a:extLst>
            </p:cNvPr>
            <p:cNvSpPr/>
            <p:nvPr/>
          </p:nvSpPr>
          <p:spPr>
            <a:xfrm>
              <a:off x="538959" y="1097072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43F19F-1ED6-4E7B-8A55-B699A6CEF8D1}"/>
                </a:ext>
              </a:extLst>
            </p:cNvPr>
            <p:cNvSpPr/>
            <p:nvPr/>
          </p:nvSpPr>
          <p:spPr>
            <a:xfrm>
              <a:off x="2596358" y="-117743"/>
              <a:ext cx="590226" cy="27546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6524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304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69572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61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2622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3914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195673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2197" algn="l" defTabSz="913049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ko-KR" sz="9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Manage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72CE325C-E374-46CB-97F1-974C6F1832E1}"/>
                </a:ext>
              </a:extLst>
            </p:cNvPr>
            <p:cNvSpPr/>
            <p:nvPr/>
          </p:nvSpPr>
          <p:spPr>
            <a:xfrm>
              <a:off x="313454" y="1414247"/>
              <a:ext cx="1216105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생산지시생성</a:t>
              </a: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F178B5A7-3C46-43AF-B295-8512CF8C4B93}"/>
                </a:ext>
              </a:extLst>
            </p:cNvPr>
            <p:cNvSpPr/>
            <p:nvPr/>
          </p:nvSpPr>
          <p:spPr>
            <a:xfrm>
              <a:off x="9101710" y="389669"/>
              <a:ext cx="704564" cy="444825"/>
            </a:xfrm>
            <a:prstGeom prst="flowChartAlternate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입고</a:t>
              </a:r>
              <a:endPara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7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0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159999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C5AC396-3C81-4C54-826C-4CE2A0FB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0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폼에서 등록한 공정조건에 대하여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값을 등록하고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작업자를 할당하고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금형을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장착합니다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243257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819A341-24B7-46D0-A795-BEEEA639E9ED}"/>
              </a:ext>
            </a:extLst>
          </p:cNvPr>
          <p:cNvSpPr/>
          <p:nvPr/>
        </p:nvSpPr>
        <p:spPr>
          <a:xfrm>
            <a:off x="921447" y="507682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E9BBC2-1320-4203-8278-23EF3CD3DCB7}"/>
              </a:ext>
            </a:extLst>
          </p:cNvPr>
          <p:cNvSpPr/>
          <p:nvPr/>
        </p:nvSpPr>
        <p:spPr>
          <a:xfrm>
            <a:off x="174066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866B5F-3238-4E6D-B0AF-9C944E00ED45}"/>
              </a:ext>
            </a:extLst>
          </p:cNvPr>
          <p:cNvSpPr/>
          <p:nvPr/>
        </p:nvSpPr>
        <p:spPr>
          <a:xfrm>
            <a:off x="2559873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E32452-A05F-477A-9982-00587440F7EB}"/>
              </a:ext>
            </a:extLst>
          </p:cNvPr>
          <p:cNvSpPr/>
          <p:nvPr/>
        </p:nvSpPr>
        <p:spPr>
          <a:xfrm>
            <a:off x="3379086" y="509206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1E72E9-70DA-407F-90D4-4B0868BA97E0}"/>
              </a:ext>
            </a:extLst>
          </p:cNvPr>
          <p:cNvSpPr/>
          <p:nvPr/>
        </p:nvSpPr>
        <p:spPr>
          <a:xfrm>
            <a:off x="4195498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B86EC8-F60C-4FB9-BE95-627C76C2D458}"/>
              </a:ext>
            </a:extLst>
          </p:cNvPr>
          <p:cNvSpPr/>
          <p:nvPr/>
        </p:nvSpPr>
        <p:spPr>
          <a:xfrm>
            <a:off x="4953000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5E6F72-8C48-4CE8-99C1-BAD393AF4073}"/>
              </a:ext>
            </a:extLst>
          </p:cNvPr>
          <p:cNvSpPr/>
          <p:nvPr/>
        </p:nvSpPr>
        <p:spPr>
          <a:xfrm>
            <a:off x="5710502" y="508635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F8557E-CEFE-48F4-853E-160338DE0D43}"/>
              </a:ext>
            </a:extLst>
          </p:cNvPr>
          <p:cNvSpPr/>
          <p:nvPr/>
        </p:nvSpPr>
        <p:spPr>
          <a:xfrm>
            <a:off x="921447" y="198524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7" name="그림 46" descr="스크린샷이(가) 표시된 사진&#10;&#10;자동 생성된 설명">
            <a:extLst>
              <a:ext uri="{FF2B5EF4-FFF2-40B4-BE49-F238E27FC236}">
                <a16:creationId xmlns:a16="http://schemas.microsoft.com/office/drawing/2014/main" id="{CC5A0292-F38D-43B3-972D-E5EAC2DA3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3594D9-8867-437D-A097-D304F3844D89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91A646C8-D3BF-4520-9F5F-A0F3F4F9103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5E2DBC8-6099-41B3-A078-3B33E3DC7D7B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0EA0A1AF-FDD8-4DB1-AD46-19253498E4C6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42" name="object 22">
              <a:extLst>
                <a:ext uri="{FF2B5EF4-FFF2-40B4-BE49-F238E27FC236}">
                  <a16:creationId xmlns:a16="http://schemas.microsoft.com/office/drawing/2014/main" id="{DD2CEF49-6D3C-4F21-9FDB-1CAB267A923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918248-3695-4F7F-A6E4-8F6B517596F0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4" name="object 45">
              <a:extLst>
                <a:ext uri="{FF2B5EF4-FFF2-40B4-BE49-F238E27FC236}">
                  <a16:creationId xmlns:a16="http://schemas.microsoft.com/office/drawing/2014/main" id="{A6E8E8C7-93E7-4F38-B87D-6B90F3F1240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BCC3FA-F929-40A5-9A49-A93CD7C1ED46}"/>
              </a:ext>
            </a:extLst>
          </p:cNvPr>
          <p:cNvSpPr txBox="1"/>
          <p:nvPr/>
        </p:nvSpPr>
        <p:spPr>
          <a:xfrm>
            <a:off x="685800" y="1457849"/>
            <a:ext cx="8534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solidFill>
                  <a:srgbClr val="F8F8F8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SPOK</a:t>
            </a:r>
            <a:endParaRPr lang="ko-KR" altLang="en-US" sz="16600" dirty="0">
              <a:solidFill>
                <a:srgbClr val="F8F8F8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6267" y="1066800"/>
            <a:ext cx="280670" cy="91066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5850" b="1" spc="-878" dirty="0">
                <a:solidFill>
                  <a:srgbClr val="2C4A9E"/>
                </a:solidFill>
                <a:latin typeface="Arial"/>
                <a:cs typeface="Arial"/>
              </a:rPr>
              <a:t>“</a:t>
            </a:r>
            <a:endParaRPr sz="5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553315"/>
            <a:ext cx="6705600" cy="335060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 indent="190381">
              <a:lnSpc>
                <a:spcPct val="127800"/>
              </a:lnSpc>
              <a:spcBef>
                <a:spcPts val="81"/>
              </a:spcBef>
            </a:pPr>
            <a:r>
              <a:rPr lang="ko-KR" altLang="en-US" spc="-134" dirty="0">
                <a:solidFill>
                  <a:srgbClr val="7E7E7E"/>
                </a:solidFill>
                <a:latin typeface="WenQuanYi Micro Hei"/>
                <a:cs typeface="WenQuanYi Micro Hei"/>
              </a:rPr>
              <a:t>해당  매뉴얼은 건축자재  공정 중 벽돌 공정을 예시로 한 매뉴얼입니다</a:t>
            </a:r>
            <a:r>
              <a:rPr lang="en-US" altLang="ko-KR" spc="-134" dirty="0">
                <a:solidFill>
                  <a:srgbClr val="7E7E7E"/>
                </a:solidFill>
                <a:latin typeface="WenQuanYi Micro Hei"/>
                <a:cs typeface="WenQuanYi Micro Hei"/>
              </a:rPr>
              <a:t>.</a:t>
            </a:r>
            <a:endParaRPr dirty="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3498" y="3639922"/>
            <a:ext cx="259001" cy="259001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0" y="0"/>
                </a:moveTo>
                <a:lnTo>
                  <a:pt x="318770" y="318769"/>
                </a:lnTo>
              </a:path>
              <a:path w="318770" h="318770">
                <a:moveTo>
                  <a:pt x="0" y="318769"/>
                </a:moveTo>
                <a:lnTo>
                  <a:pt x="318770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32091C5-27A8-4185-97EB-778B490D7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2</a:t>
            </a:fld>
            <a:endParaRPr lang="en-US" altLang="ko-KR" spc="12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58C8F-C524-450C-A438-F30903561776}"/>
              </a:ext>
            </a:extLst>
          </p:cNvPr>
          <p:cNvSpPr txBox="1"/>
          <p:nvPr/>
        </p:nvSpPr>
        <p:spPr>
          <a:xfrm>
            <a:off x="4396198" y="4191000"/>
            <a:ext cx="1372601" cy="2238004"/>
          </a:xfrm>
          <a:prstGeom prst="rect">
            <a:avLst/>
          </a:prstGeom>
          <a:noFill/>
        </p:spPr>
        <p:txBody>
          <a:bodyPr vert="wordArtVert" wrap="square" lIns="72000" spcCol="144000" rtlCol="0" anchor="ctr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</a:t>
            </a:r>
            <a:r>
              <a:rPr lang="en-US" altLang="ko-KR" sz="105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hin So   Yeon</a:t>
            </a: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</a:t>
            </a:r>
            <a:r>
              <a:rPr lang="en-US" altLang="ko-KR" sz="105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ark Sang In</a:t>
            </a: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</a:t>
            </a:r>
            <a:r>
              <a:rPr lang="en-US" altLang="ko-KR" sz="105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   Hwi  Seok</a:t>
            </a:r>
          </a:p>
          <a:p>
            <a:pPr>
              <a:lnSpc>
                <a:spcPct val="250000"/>
              </a:lnSpc>
            </a:pPr>
            <a:r>
              <a:rPr lang="en-US" altLang="ko-KR" sz="160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K</a:t>
            </a:r>
            <a:r>
              <a:rPr lang="en-US" altLang="ko-KR" sz="1050" b="1" kern="600" spc="-500" dirty="0">
                <a:ln w="12700" cap="sq">
                  <a:solidFill>
                    <a:srgbClr val="2C479E"/>
                  </a:solidFill>
                </a:ln>
                <a:solidFill>
                  <a:srgbClr val="2C479E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  Sang Young</a:t>
            </a:r>
            <a:endParaRPr lang="ko-KR" altLang="en-US" sz="1050" b="1" kern="600" spc="-500" dirty="0">
              <a:ln w="12700" cap="sq">
                <a:solidFill>
                  <a:srgbClr val="2C479E"/>
                </a:solidFill>
              </a:ln>
              <a:solidFill>
                <a:srgbClr val="2C479E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5AB654-80E2-46DE-9099-658C1E2A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C2F8F0-1589-4821-B197-4447E77EAB0A}"/>
              </a:ext>
            </a:extLst>
          </p:cNvPr>
          <p:cNvSpPr txBox="1"/>
          <p:nvPr/>
        </p:nvSpPr>
        <p:spPr>
          <a:xfrm>
            <a:off x="4572000" y="4114800"/>
            <a:ext cx="1372601" cy="2238004"/>
          </a:xfrm>
          <a:prstGeom prst="rect">
            <a:avLst/>
          </a:prstGeom>
          <a:noFill/>
        </p:spPr>
        <p:txBody>
          <a:bodyPr vert="wordArtVert" wrap="square" lIns="72000" spcCol="144000" rtlCol="0" anchor="ctr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신소연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박상인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오휘석</a:t>
            </a:r>
            <a:endParaRPr lang="en-US" altLang="ko-KR" sz="1050" b="1" kern="600" dirty="0">
              <a:ln w="12700" cap="sq">
                <a:noFill/>
              </a:ln>
              <a:solidFill>
                <a:srgbClr val="4D4D4D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60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50" b="1" kern="600" dirty="0">
                <a:ln w="12700" cap="sq">
                  <a:noFill/>
                </a:ln>
                <a:solidFill>
                  <a:srgbClr val="4D4D4D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김상영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BA58774F-86A7-4F20-A08B-BC2B97E59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31CDAD-20DD-4114-B5A0-B431288B324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D8C09C88-E20C-4978-8CCD-0064083B3CD8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7CB63A-B65F-41C3-96EA-C46C1687B2AE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A15401C8-B22E-4678-AED9-3049AC532155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C8174FDC-657B-4C2A-9AEE-E7650CEEC94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388CA7-16D7-4E25-ADE1-90F216EF677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AA7A8D9C-5CB5-4941-A088-4141FA5F46FF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29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79821F-5485-4B4B-8026-3552522A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F0A39E-164D-43A9-8191-201DB07EFBB4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AB95F205-3CF6-4155-8309-454BBB75F18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9E1EA0-8D5A-4521-AB80-D3075B944FB5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32F6342B-3662-4D6C-8625-BDD185886F06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F430C1D-7694-441A-AFE4-F0B21DC566B0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F8C87F-934C-4E0D-90DF-E754B5A3DF5E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7F88E856-6664-423D-8B06-1AF60C10B121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79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139708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DFDAF5BE-6207-4477-B975-225AAAA6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04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4133980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029689-D797-4F75-9675-E5A2E2FA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56E39E6-B7AF-4E1F-A462-763814CE1221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C6EA6357-C904-48BA-9276-F2DCD4510DF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404402-6C7E-49E4-8270-232720FE2A0F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CEDA5746-138B-45CB-A272-E3334C326E1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C3011544-58C6-4E76-992E-EA5DF93278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E89B1-D91B-414C-A381-C5BAB640361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980162A-83D7-4B4A-B1DD-BC8DB19BA18E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690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817056" y="3494418"/>
            <a:ext cx="0" cy="1763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9441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64874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관리자 화면에서 생성한 성형 작업지시로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성형을 한 후 건조 공정으로 제품을 전달하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는 성형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32004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 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535322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35985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132667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359856" y="3851646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366096" y="4502833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087D2-063C-4379-B848-B54EF76F688D}"/>
              </a:ext>
            </a:extLst>
          </p:cNvPr>
          <p:cNvSpPr txBox="1"/>
          <p:nvPr/>
        </p:nvSpPr>
        <p:spPr>
          <a:xfrm>
            <a:off x="281940" y="2990802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endParaRPr lang="ko-KR" altLang="en-US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2333312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</p:spTree>
    <p:extLst>
      <p:ext uri="{BB962C8B-B14F-4D97-AF65-F5344CB8AC3E}">
        <p14:creationId xmlns:p14="http://schemas.microsoft.com/office/powerpoint/2010/main" val="295147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생산 대차 선택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생산 대차 선택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DCF1DAF9-0559-4B6E-9175-8293D7D1C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467654-D1BA-4E7A-B8E3-69CC73995B57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6B369F74-EA0F-4CD9-9B3D-532D001E874B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8CEC09-3ED3-43DC-975A-E86AE534D566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B3C5C14-FC5E-4B02-AB2E-74CE368FBF40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F7B5ADB4-6CD5-4B73-A790-D815DC7E8F86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3CE8C8-3D53-40CC-8F9A-CA74745E8D12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CFC78E05-103D-4E12-9424-15FD7D32C206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89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0BD90E67-AD2E-482E-ADAD-F15115CE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7879" cy="377313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7385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0AC4980-DE35-4A94-B374-6E789CF0D1DC}"/>
              </a:ext>
            </a:extLst>
          </p:cNvPr>
          <p:cNvSpPr/>
          <p:nvPr/>
        </p:nvSpPr>
        <p:spPr>
          <a:xfrm>
            <a:off x="989248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F058A5-EE12-44B9-8BE7-DE3CD89F327A}"/>
              </a:ext>
            </a:extLst>
          </p:cNvPr>
          <p:cNvSpPr/>
          <p:nvPr/>
        </p:nvSpPr>
        <p:spPr>
          <a:xfrm>
            <a:off x="176997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29CBAF-CD3A-4B73-A4C1-5947672A8C2E}"/>
              </a:ext>
            </a:extLst>
          </p:cNvPr>
          <p:cNvSpPr/>
          <p:nvPr/>
        </p:nvSpPr>
        <p:spPr>
          <a:xfrm>
            <a:off x="259240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BEEB9D-4061-4DB4-88AC-EE3E33C5E4F9}"/>
              </a:ext>
            </a:extLst>
          </p:cNvPr>
          <p:cNvSpPr/>
          <p:nvPr/>
        </p:nvSpPr>
        <p:spPr>
          <a:xfrm>
            <a:off x="3352800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78F4E98-119B-4F99-9E9C-D72EBBE1BC48}"/>
              </a:ext>
            </a:extLst>
          </p:cNvPr>
          <p:cNvSpPr/>
          <p:nvPr/>
        </p:nvSpPr>
        <p:spPr>
          <a:xfrm>
            <a:off x="4175226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DE8DB4-C0BE-4ADE-A50D-321FF6BED51A}"/>
              </a:ext>
            </a:extLst>
          </p:cNvPr>
          <p:cNvSpPr/>
          <p:nvPr/>
        </p:nvSpPr>
        <p:spPr>
          <a:xfrm>
            <a:off x="4961637" y="4648200"/>
            <a:ext cx="227532" cy="2533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3B716F-3463-440B-91B1-806AAFFF61BC}"/>
              </a:ext>
            </a:extLst>
          </p:cNvPr>
          <p:cNvSpPr/>
          <p:nvPr/>
        </p:nvSpPr>
        <p:spPr>
          <a:xfrm>
            <a:off x="5744632" y="4648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9534DBB-9B2F-4C0F-BAD7-6EBCAF896BBE}"/>
              </a:ext>
            </a:extLst>
          </p:cNvPr>
          <p:cNvSpPr/>
          <p:nvPr/>
        </p:nvSpPr>
        <p:spPr>
          <a:xfrm>
            <a:off x="904046" y="1999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50735C-046D-484C-8BB9-0B44657D7B3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30" name="object 30"/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2E8669D-2BB9-472E-9326-BD658C362EC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CD7B6734-E3D0-47E0-AAF4-814BD8931EF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E847552E-F6CE-4ADA-80A1-EA1423A05A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1EEC6A-9A27-496D-B986-354C48799594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1" name="object 45">
              <a:extLst>
                <a:ext uri="{FF2B5EF4-FFF2-40B4-BE49-F238E27FC236}">
                  <a16:creationId xmlns:a16="http://schemas.microsoft.com/office/drawing/2014/main" id="{55C2CEA1-CEFD-4479-AA61-43BF03C1CA2B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40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27600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4F5B5C-EC17-428D-BC5B-7AEFFE98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9879"/>
            <a:ext cx="7461767" cy="377004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48229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비우기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건조대차를 비우는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622336-8AF5-458B-9036-4BFFD369318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6D6123B-C442-4921-8911-B9C4A31BB81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9B2811-8E62-466D-8083-0C0AAE7FFBC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2F73C11E-3C65-4BB7-9246-45E3E969C20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8D2D2111-7102-4448-BFCC-323E0033FD7B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A36052-A0A7-4590-B5D8-A9CA89F1516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65DA7D4-652F-4D66-83C4-7F93E985B58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9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272904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D0B19ECA-8774-4E44-87D1-9BBD5313D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74BD75-C629-457F-BF12-FD36F4D7795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E6EC234F-7F24-4B4D-8F06-DD178A18A510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0487BB3-55BD-4930-84AE-F92997C64298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EDAB57EC-E43E-46BA-8FFD-F6FBA163E3AE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F5426CFE-EFEE-440D-9E8E-6D5014F4EC22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B4B36D-BC35-44BC-A134-39B68EABEB93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3DF7FF7-41EC-4D46-945F-28B82970D3AF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85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4C1C00-EBCB-410A-AF64-A92212E6ADC8}"/>
              </a:ext>
            </a:extLst>
          </p:cNvPr>
          <p:cNvSpPr txBox="1"/>
          <p:nvPr/>
        </p:nvSpPr>
        <p:spPr>
          <a:xfrm>
            <a:off x="317245" y="4046884"/>
            <a:ext cx="3745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**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작업은 성형 공정의 구조와 같으니 생략합니다</a:t>
            </a:r>
          </a:p>
        </p:txBody>
      </p:sp>
    </p:spTree>
    <p:extLst>
      <p:ext uri="{BB962C8B-B14F-4D97-AF65-F5344CB8AC3E}">
        <p14:creationId xmlns:p14="http://schemas.microsoft.com/office/powerpoint/2010/main" val="3610333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257360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4F5B5C-EC17-428D-BC5B-7AEFFE98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9879"/>
            <a:ext cx="7461767" cy="377004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48229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적재실적을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요입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비우기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건조대차를 비우는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622336-8AF5-458B-9036-4BFFD369318C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6D6123B-C442-4921-8911-B9C4A31BB81C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9B2811-8E62-466D-8083-0C0AAE7FFBC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2F73C11E-3C65-4BB7-9246-45E3E969C20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8D2D2111-7102-4448-BFCC-323E0033FD7B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A36052-A0A7-4590-B5D8-A9CA89F1516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465DA7D4-652F-4D66-83C4-7F93E985B58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910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D2982A6-06A1-4286-8C5F-476B3AD0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D8DC3F-5B93-4876-BEA4-949B7B537E18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A6F4697C-3A87-4D1C-99C5-ADA308E61B0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332B5F-972A-42CE-A6AF-A75C52B1F3A1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640CF309-C73B-4BC1-80FF-C208AE502FA2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3FF9E053-89BB-4D7D-BE63-E33DC66C073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01BA1B-AD63-4EBE-8007-B8FE18E7E50D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8E8EB125-F4E5-4327-9C8E-11811E779BBA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25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  <a:solidFill>
            <a:schemeClr val="bg1">
              <a:lumMod val="85000"/>
            </a:schemeClr>
          </a:solidFill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3169299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C787B1A-D8E4-4690-8FC4-0C96918E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0938BC-D493-4C41-A118-8EE6D32A7EE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1B9CFE71-4A8D-4114-8862-ED68DFA06EEA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6E11980-A6FB-4D8E-8EF3-3742D99FBEB0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95B4D05-C3DA-4C34-8FF3-DB9C134E2E9E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6B65450D-82A5-4A31-AD32-C5140221D8B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8FC506-038F-4677-86C5-325ABFA0A23D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DB25D96-DA3B-47C4-B4A6-4A606C5140F5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6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2430656-608E-4231-9C6F-A667A11A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D80493-E115-4D20-B330-07493E286AE6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025BA2EA-3167-4DBF-B49E-990F973A37A8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B7E70DD-2F83-4FA6-8101-30DC285BE2F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C2D9E3EF-DCA7-4C9D-80E5-0B378723CA3D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29CE21E1-F225-435F-8FA0-7EE14C33F6C8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6D3B80-FF61-45BC-8923-01F3068C414F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1330B8F7-E590-43B3-A1CC-3F316D91E424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3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2000" b="1" dirty="0">
                <a:solidFill>
                  <a:srgbClr val="2C47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546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6E28C3-FC17-4FA1-AA5B-C0E42E3ECF69}"/>
              </a:ext>
            </a:extLst>
          </p:cNvPr>
          <p:cNvSpPr txBox="1"/>
          <p:nvPr/>
        </p:nvSpPr>
        <p:spPr>
          <a:xfrm>
            <a:off x="317245" y="4046884"/>
            <a:ext cx="3745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** </a:t>
            </a:r>
            <a:r>
              <a:rPr lang="ko-KR" altLang="en-US" sz="1100" dirty="0">
                <a:solidFill>
                  <a:schemeClr val="accent6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해당 작업은 성형 공정의 구조와 같으니 생략합니다</a:t>
            </a:r>
          </a:p>
        </p:txBody>
      </p:sp>
    </p:spTree>
    <p:extLst>
      <p:ext uri="{BB962C8B-B14F-4D97-AF65-F5344CB8AC3E}">
        <p14:creationId xmlns:p14="http://schemas.microsoft.com/office/powerpoint/2010/main" val="4041718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2008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247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적재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45952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성형에서 생산한 대차를 가져와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,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소성을 실행한 후 작업을 끝내는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프로세스입니다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 실적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94F691-2E8E-40FF-8D43-C86B504CCD28}"/>
              </a:ext>
            </a:extLst>
          </p:cNvPr>
          <p:cNvSpPr/>
          <p:nvPr/>
        </p:nvSpPr>
        <p:spPr>
          <a:xfrm>
            <a:off x="4346584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4523057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E0B7BD-06F0-47D4-9468-07C307539DD2}"/>
              </a:ext>
            </a:extLst>
          </p:cNvPr>
          <p:cNvSpPr/>
          <p:nvPr/>
        </p:nvSpPr>
        <p:spPr>
          <a:xfrm>
            <a:off x="6440091" y="3853732"/>
            <a:ext cx="914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건조대차 로딩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5192382"/>
            <a:ext cx="90192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AABF39-EC64-4F63-8F48-74D8117C5119}"/>
              </a:ext>
            </a:extLst>
          </p:cNvPr>
          <p:cNvSpPr/>
          <p:nvPr/>
        </p:nvSpPr>
        <p:spPr>
          <a:xfrm>
            <a:off x="3339948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  <a:endParaRPr lang="ko-KR" altLang="en-US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0C7CE-9D92-4718-A89E-3F45DD8AFDEF}"/>
              </a:ext>
            </a:extLst>
          </p:cNvPr>
          <p:cNvSpPr/>
          <p:nvPr/>
        </p:nvSpPr>
        <p:spPr>
          <a:xfrm>
            <a:off x="336383" y="2555984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1323881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</a:t>
            </a:r>
            <a: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br>
              <a:rPr lang="en-US" altLang="ko-KR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2238281" y="2334279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성형 작업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4BEDEC-64B2-4ECA-A7DA-0B9AF970B3D4}"/>
              </a:ext>
            </a:extLst>
          </p:cNvPr>
          <p:cNvCxnSpPr>
            <a:cxnSpLocks/>
          </p:cNvCxnSpPr>
          <p:nvPr/>
        </p:nvCxnSpPr>
        <p:spPr>
          <a:xfrm flipV="1">
            <a:off x="5867400" y="2895542"/>
            <a:ext cx="0" cy="304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38810" y="29718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BE24E-C0ED-4E3F-88BF-BA77913B9CB9}"/>
              </a:ext>
            </a:extLst>
          </p:cNvPr>
          <p:cNvSpPr/>
          <p:nvPr/>
        </p:nvSpPr>
        <p:spPr>
          <a:xfrm>
            <a:off x="5437359" y="236214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비우기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162675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03825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8800" y="3355835"/>
              <a:ext cx="53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문제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2343207" y="255598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 대차</a:t>
            </a:r>
          </a:p>
        </p:txBody>
      </p:sp>
    </p:spTree>
    <p:extLst>
      <p:ext uri="{BB962C8B-B14F-4D97-AF65-F5344CB8AC3E}">
        <p14:creationId xmlns:p14="http://schemas.microsoft.com/office/powerpoint/2010/main" val="158969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84DE57-88DB-4AE9-B206-1BAB1980E436}"/>
              </a:ext>
            </a:extLst>
          </p:cNvPr>
          <p:cNvCxnSpPr>
            <a:cxnSpLocks/>
          </p:cNvCxnSpPr>
          <p:nvPr/>
        </p:nvCxnSpPr>
        <p:spPr>
          <a:xfrm flipH="1">
            <a:off x="734604" y="2822684"/>
            <a:ext cx="1046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F96C0-D894-4803-86E3-B5E3BB2A2129}"/>
              </a:ext>
            </a:extLst>
          </p:cNvPr>
          <p:cNvCxnSpPr>
            <a:cxnSpLocks/>
          </p:cNvCxnSpPr>
          <p:nvPr/>
        </p:nvCxnSpPr>
        <p:spPr>
          <a:xfrm>
            <a:off x="762000" y="2739451"/>
            <a:ext cx="0" cy="754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01026-3562-47DF-A031-7C59953AAEEE}"/>
              </a:ext>
            </a:extLst>
          </p:cNvPr>
          <p:cNvCxnSpPr>
            <a:cxnSpLocks/>
          </p:cNvCxnSpPr>
          <p:nvPr/>
        </p:nvCxnSpPr>
        <p:spPr>
          <a:xfrm>
            <a:off x="6903084" y="3467100"/>
            <a:ext cx="0" cy="1943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</p:cNvCxnSpPr>
          <p:nvPr/>
        </p:nvCxnSpPr>
        <p:spPr>
          <a:xfrm>
            <a:off x="762000" y="3471558"/>
            <a:ext cx="6055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포장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27030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적재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/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소성에서 생산한 제품을 담은 대차를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가져와 포장한 후 입고하고 작업을 종료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하는 프로세스 입니다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288B-1E6B-45A5-97A7-BF2C02ED86EE}"/>
              </a:ext>
            </a:extLst>
          </p:cNvPr>
          <p:cNvSpPr/>
          <p:nvPr/>
        </p:nvSpPr>
        <p:spPr>
          <a:xfrm>
            <a:off x="233791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생성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1A39F1-F395-4390-9DB7-5A397D69FFAF}"/>
              </a:ext>
            </a:extLst>
          </p:cNvPr>
          <p:cNvSpPr/>
          <p:nvPr/>
        </p:nvSpPr>
        <p:spPr>
          <a:xfrm>
            <a:off x="6440091" y="382647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8F35B4-87E7-4CF5-B754-8261BE800BBC}"/>
              </a:ext>
            </a:extLst>
          </p:cNvPr>
          <p:cNvSpPr/>
          <p:nvPr/>
        </p:nvSpPr>
        <p:spPr>
          <a:xfrm>
            <a:off x="6440091" y="3180877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317245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6452571" y="4495800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 마감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323881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시작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E80D8-B26F-4735-AE02-6B680E77C0B3}"/>
              </a:ext>
            </a:extLst>
          </p:cNvPr>
          <p:cNvSpPr/>
          <p:nvPr/>
        </p:nvSpPr>
        <p:spPr>
          <a:xfrm>
            <a:off x="317245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</a:t>
            </a:r>
            <a:endParaRPr lang="en-US" altLang="ko-KR" sz="9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0395-3699-4BC6-A314-24D9E08AA6F4}"/>
              </a:ext>
            </a:extLst>
          </p:cNvPr>
          <p:cNvSpPr txBox="1"/>
          <p:nvPr/>
        </p:nvSpPr>
        <p:spPr>
          <a:xfrm>
            <a:off x="1209018" y="2348408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적재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소성 작업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98E99-C32A-4023-84CC-702A741DAE8C}"/>
              </a:ext>
            </a:extLst>
          </p:cNvPr>
          <p:cNvSpPr txBox="1"/>
          <p:nvPr/>
        </p:nvSpPr>
        <p:spPr>
          <a:xfrm>
            <a:off x="5667221" y="3653996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1D723-5CFE-4E3F-ADF1-64CCB9C1A219}"/>
              </a:ext>
            </a:extLst>
          </p:cNvPr>
          <p:cNvSpPr txBox="1"/>
          <p:nvPr/>
        </p:nvSpPr>
        <p:spPr>
          <a:xfrm>
            <a:off x="6204850" y="3429000"/>
            <a:ext cx="2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4E5FAE-4496-4554-9CFF-44BF7173A635}"/>
              </a:ext>
            </a:extLst>
          </p:cNvPr>
          <p:cNvGrpSpPr/>
          <p:nvPr/>
        </p:nvGrpSpPr>
        <p:grpSpPr>
          <a:xfrm>
            <a:off x="5446000" y="3200400"/>
            <a:ext cx="920775" cy="533400"/>
            <a:chOff x="5403825" y="3200400"/>
            <a:chExt cx="920775" cy="533400"/>
          </a:xfrm>
        </p:grpSpPr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BA2DF33-30EB-49BC-B439-96C5C20533D1}"/>
                </a:ext>
              </a:extLst>
            </p:cNvPr>
            <p:cNvSpPr/>
            <p:nvPr/>
          </p:nvSpPr>
          <p:spPr>
            <a:xfrm>
              <a:off x="5403825" y="3200400"/>
              <a:ext cx="920775" cy="533400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A7502D-3BAC-417A-9B7A-18F9720ECC48}"/>
                </a:ext>
              </a:extLst>
            </p:cNvPr>
            <p:cNvSpPr txBox="1"/>
            <p:nvPr/>
          </p:nvSpPr>
          <p:spPr>
            <a:xfrm>
              <a:off x="5632804" y="3269736"/>
              <a:ext cx="59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팔레트 부족</a:t>
              </a:r>
              <a:r>
                <a:rPr lang="en-US" altLang="ko-KR" sz="1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308709-563A-4C35-AADF-900797B305DD}"/>
              </a:ext>
            </a:extLst>
          </p:cNvPr>
          <p:cNvSpPr/>
          <p:nvPr/>
        </p:nvSpPr>
        <p:spPr>
          <a:xfrm>
            <a:off x="1323881" y="2551585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866983-771F-47CF-9F2E-3D5B6AD69988}"/>
              </a:ext>
            </a:extLst>
          </p:cNvPr>
          <p:cNvSpPr/>
          <p:nvPr/>
        </p:nvSpPr>
        <p:spPr>
          <a:xfrm>
            <a:off x="4400515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09E1D9-1461-4BCD-8E7E-F97AA5ADA176}"/>
              </a:ext>
            </a:extLst>
          </p:cNvPr>
          <p:cNvSpPr/>
          <p:nvPr/>
        </p:nvSpPr>
        <p:spPr>
          <a:xfrm>
            <a:off x="3356982" y="3187592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재발행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966FA41-A40A-444D-8FBB-34BF709C3A85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>
            <a:off x="4350723" y="2178193"/>
            <a:ext cx="58" cy="3111273"/>
          </a:xfrm>
          <a:prstGeom prst="bentConnector3">
            <a:avLst>
              <a:gd name="adj1" fmla="val 6460482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90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17A9D17-012E-431B-BA6D-BA4FC73F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33177"/>
            <a:ext cx="7463903" cy="377112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 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563618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팔래트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생성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팔레트를 생성하는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 재발행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팔레트 바코드를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재발행하는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입고하는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언로딩하는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기계를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종료하는 버튼이다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7E0FA3-7225-43F0-825C-130689A054BE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46AAA646-E778-4770-958C-64AA40756654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BA33F0-AD16-4AA6-A73F-C5AE9823EEAB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8F944875-230E-4609-958E-176DADF8314B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37E4829-4691-4C78-9101-1A51C20759C9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53A20A-58EF-45BC-9483-D051D1F73205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F88E1BFA-702F-4DDC-82DF-88CE4D4CD31A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38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CE0E456-2611-4B50-961F-A2A25006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F9280C-FD30-4F09-B4A2-86CB31F53D55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068E94D6-A26D-41E0-9816-D7A87CC1BDB1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EAB2AD-819E-4EF7-8A17-2B4CAC42036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CF7C869-3DFF-420B-903F-452E1CE79217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50688366-2F7A-4D75-89BC-E77C3F4D37E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D7A137-6C5A-4486-9A95-55C8AC0B7733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DCC15281-218A-433F-9515-24254F9139F8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819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5BC31584-9147-4884-9BBE-AFF1B123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E78820-2A4A-442C-952E-5EE4E3BFA356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B9B400FE-4C45-4C2E-BAA2-ACAF2788A80D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14DED3D-5F83-4E82-B603-658F68C8AE42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0CC6B19-FD27-4028-ACBC-A5299CA39644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7025F6DE-B743-454D-B54C-23579F3DECE1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96730E-5389-48A9-94ED-EE666310D609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1653831-74C6-46F1-9134-56689FD3EDD5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675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9DD17B5-C170-4B41-AE69-16712D39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D28FB7-631A-44D2-B815-8A134AAD9820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5B73870D-4C8C-46C1-AA4E-79F13A0CF729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3B6604-BA93-4A23-A280-2978910FDF53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DA7EF3CE-481D-418C-B088-949611BC614B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91BD9C1A-0675-479A-B8BD-D1E444AB0115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0D2204-1FB5-4C4C-97B3-8F3A0F139F79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F1CFE400-4293-4746-B566-3D0D31B9C87C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03C42922-D065-4E7C-8E89-814A5CAC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4E5CC0-03FF-47C9-B0F0-385C5E35CE23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272025A2-710F-4BC9-B701-8DBF70D3AFF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A666101-A11E-4944-96DE-A061D93E8202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6FB9C66-C471-497E-8148-B802188FA73A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3002BD3C-4814-47E9-88F6-92C213F45DAC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F897F2-0334-4641-BB01-599AF23D9D08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E802E9B0-32FD-4374-8B08-30C5DE75992E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078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2E24C025-6F0B-41CA-B957-39126030B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62F3F2-34B1-4AAB-9DE9-2307DA35791D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FE665D24-392C-45F1-920B-AFA1D4B6AF76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9D26EB1-BE3E-432F-ACF5-5113AB4AB803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09AA9B7-73DF-4452-A71E-C0EB63A96E18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131640A6-1729-4A74-A25E-D51E13196D23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9F0BC7-1734-43F1-8D16-19A174899AA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DEFED2EC-4329-4CBC-A5AA-8154EA0E5A1D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101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10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현장운영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현황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43666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시작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작업지시를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 로딩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 대차를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로딩하는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 할당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작업자를 할당하는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금형을 장착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탈착하는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등록하는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 측정값 등록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품질을 측정하는 화면으로 이동한다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6A7F6D42-0D2A-441C-98DC-70F86C7B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" y="1828800"/>
            <a:ext cx="7463903" cy="37711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B71700-738A-41C9-BB04-F6DDB1942F43}"/>
              </a:ext>
            </a:extLst>
          </p:cNvPr>
          <p:cNvGrpSpPr/>
          <p:nvPr/>
        </p:nvGrpSpPr>
        <p:grpSpPr>
          <a:xfrm>
            <a:off x="64593" y="1163828"/>
            <a:ext cx="7455366" cy="824781"/>
            <a:chOff x="64593" y="1163828"/>
            <a:chExt cx="7455366" cy="824781"/>
          </a:xfrm>
        </p:grpSpPr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3479E2EE-F215-4D9C-B804-28844D1485FE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94ADD68-74FE-41CE-98AA-1418898BE59F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AA58CD25-C6A5-4FE0-AFD6-90C4CADB8D89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0DD3D629-225C-4977-912C-51EB262052F3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5C6863-0CFE-40E1-9C7F-D98577639CC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22657DF1-910F-4E9E-8842-05B1F7AA5084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화면의 사용여부를 변경 할 수 있습니다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318197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4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39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26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68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83C6F55-D9A7-4B53-A9D3-81F6AD89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2" name="object 14">
            <a:extLst>
              <a:ext uri="{FF2B5EF4-FFF2-40B4-BE49-F238E27FC236}">
                <a16:creationId xmlns:a16="http://schemas.microsoft.com/office/drawing/2014/main" id="{8D814BBE-C394-45A3-9FDB-9086C7257757}"/>
              </a:ext>
            </a:extLst>
          </p:cNvPr>
          <p:cNvSpPr txBox="1"/>
          <p:nvPr/>
        </p:nvSpPr>
        <p:spPr>
          <a:xfrm>
            <a:off x="2304015" y="247040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02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178B2091-006E-408E-B5BB-E5CC7AE73E6B}"/>
              </a:ext>
            </a:extLst>
          </p:cNvPr>
          <p:cNvSpPr txBox="1"/>
          <p:nvPr/>
        </p:nvSpPr>
        <p:spPr>
          <a:xfrm>
            <a:off x="23040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기준정보관리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EE3B9541-9D4D-48B0-99EA-2598F4829F95}"/>
              </a:ext>
            </a:extLst>
          </p:cNvPr>
          <p:cNvSpPr txBox="1"/>
          <p:nvPr/>
        </p:nvSpPr>
        <p:spPr>
          <a:xfrm>
            <a:off x="2304015" y="3601216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E5A4E7A6-B017-42FD-B963-E2A8DE5442FD}"/>
              </a:ext>
            </a:extLst>
          </p:cNvPr>
          <p:cNvSpPr txBox="1"/>
          <p:nvPr/>
        </p:nvSpPr>
        <p:spPr>
          <a:xfrm>
            <a:off x="2304015" y="4166621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실적관리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22E86203-82ED-4E09-8BC3-D3786A7BE5E5}"/>
              </a:ext>
            </a:extLst>
          </p:cNvPr>
          <p:cNvSpPr txBox="1"/>
          <p:nvPr/>
        </p:nvSpPr>
        <p:spPr>
          <a:xfrm>
            <a:off x="58092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2649E2C7-A62F-4EC8-97BD-16E73DDFE488}"/>
              </a:ext>
            </a:extLst>
          </p:cNvPr>
          <p:cNvSpPr txBox="1"/>
          <p:nvPr/>
        </p:nvSpPr>
        <p:spPr>
          <a:xfrm>
            <a:off x="5809215" y="2470405"/>
            <a:ext cx="3027286" cy="31819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20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en-US" altLang="ko-KR" sz="1400" b="1" spc="37" dirty="0">
                <a:solidFill>
                  <a:srgbClr val="2C4A9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000" b="1" spc="-8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709C3A63-E24F-4F44-979A-687718943837}"/>
              </a:ext>
            </a:extLst>
          </p:cNvPr>
          <p:cNvSpPr txBox="1"/>
          <p:nvPr/>
        </p:nvSpPr>
        <p:spPr>
          <a:xfrm>
            <a:off x="5809215" y="303581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4530B7D2-2FFD-4887-9C82-396856817E8C}"/>
              </a:ext>
            </a:extLst>
          </p:cNvPr>
          <p:cNvSpPr txBox="1"/>
          <p:nvPr/>
        </p:nvSpPr>
        <p:spPr>
          <a:xfrm>
            <a:off x="5809215" y="360121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2" name="object 14">
            <a:extLst>
              <a:ext uri="{FF2B5EF4-FFF2-40B4-BE49-F238E27FC236}">
                <a16:creationId xmlns:a16="http://schemas.microsoft.com/office/drawing/2014/main" id="{7759E8B5-A2DA-4CE4-94CE-50675FEEC114}"/>
              </a:ext>
            </a:extLst>
          </p:cNvPr>
          <p:cNvSpPr txBox="1"/>
          <p:nvPr/>
        </p:nvSpPr>
        <p:spPr>
          <a:xfrm>
            <a:off x="5809215" y="416662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10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현장운영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668076B2-3DF5-4A8A-AC3D-F3D5078E2F74}"/>
              </a:ext>
            </a:extLst>
          </p:cNvPr>
          <p:cNvSpPr txBox="1"/>
          <p:nvPr/>
        </p:nvSpPr>
        <p:spPr>
          <a:xfrm>
            <a:off x="5809215" y="4732025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11</a:t>
            </a:r>
            <a:r>
              <a:rPr lang="en-US" altLang="ko-KR" sz="1100" b="1" spc="37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600" b="1" spc="-8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3" name="object 14">
            <a:extLst>
              <a:ext uri="{FF2B5EF4-FFF2-40B4-BE49-F238E27FC236}">
                <a16:creationId xmlns:a16="http://schemas.microsoft.com/office/drawing/2014/main" id="{C5BAA339-DE40-45AE-9676-51A18E03EAC6}"/>
              </a:ext>
            </a:extLst>
          </p:cNvPr>
          <p:cNvSpPr txBox="1"/>
          <p:nvPr/>
        </p:nvSpPr>
        <p:spPr>
          <a:xfrm>
            <a:off x="2304015" y="1905000"/>
            <a:ext cx="3027286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lang="en-US" altLang="ko-KR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01 </a:t>
            </a:r>
            <a:r>
              <a:rPr lang="ko-KR" altLang="en-US" sz="16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메인화면</a:t>
            </a:r>
            <a:endParaRPr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3331</Words>
  <Application>Microsoft Office PowerPoint</Application>
  <PresentationFormat>A4 용지(210x297mm)</PresentationFormat>
  <Paragraphs>1078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Microsoft GothicNeo</vt:lpstr>
      <vt:lpstr>Microsoft GothicNeo Light</vt:lpstr>
      <vt:lpstr>Noto Sans CJK JP Bold</vt:lpstr>
      <vt:lpstr>UnDinaru</vt:lpstr>
      <vt:lpstr>WenQuanYi Micro Hei</vt:lpstr>
      <vt:lpstr>맑은 고딕</vt:lpstr>
      <vt:lpstr>Arial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신소연</cp:lastModifiedBy>
  <cp:revision>42</cp:revision>
  <dcterms:created xsi:type="dcterms:W3CDTF">2020-02-20T07:21:29Z</dcterms:created>
  <dcterms:modified xsi:type="dcterms:W3CDTF">2020-02-21T09:10:42Z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