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98" r:id="rId6"/>
    <p:sldId id="299" r:id="rId7"/>
    <p:sldId id="300" r:id="rId8"/>
    <p:sldId id="301" r:id="rId9"/>
    <p:sldId id="302" r:id="rId10"/>
    <p:sldId id="303" r:id="rId11"/>
    <p:sldId id="312" r:id="rId12"/>
    <p:sldId id="311" r:id="rId13"/>
    <p:sldId id="310" r:id="rId14"/>
    <p:sldId id="319" r:id="rId15"/>
    <p:sldId id="309" r:id="rId16"/>
    <p:sldId id="308" r:id="rId17"/>
    <p:sldId id="307" r:id="rId18"/>
    <p:sldId id="306" r:id="rId19"/>
    <p:sldId id="318" r:id="rId20"/>
    <p:sldId id="266" r:id="rId21"/>
    <p:sldId id="264" r:id="rId22"/>
    <p:sldId id="265" r:id="rId23"/>
    <p:sldId id="273" r:id="rId24"/>
    <p:sldId id="271" r:id="rId25"/>
    <p:sldId id="272" r:id="rId26"/>
    <p:sldId id="282" r:id="rId27"/>
    <p:sldId id="285" r:id="rId28"/>
    <p:sldId id="284" r:id="rId29"/>
    <p:sldId id="281" r:id="rId30"/>
    <p:sldId id="274" r:id="rId31"/>
    <p:sldId id="288" r:id="rId32"/>
    <p:sldId id="283" r:id="rId33"/>
    <p:sldId id="262" r:id="rId34"/>
    <p:sldId id="260" r:id="rId35"/>
    <p:sldId id="263" r:id="rId36"/>
    <p:sldId id="296" r:id="rId37"/>
    <p:sldId id="295" r:id="rId38"/>
    <p:sldId id="261" r:id="rId39"/>
    <p:sldId id="268" r:id="rId40"/>
    <p:sldId id="269" r:id="rId41"/>
    <p:sldId id="267" r:id="rId42"/>
    <p:sldId id="270" r:id="rId43"/>
    <p:sldId id="297" r:id="rId44"/>
    <p:sldId id="289" r:id="rId45"/>
    <p:sldId id="294" r:id="rId46"/>
    <p:sldId id="290" r:id="rId47"/>
    <p:sldId id="291" r:id="rId48"/>
    <p:sldId id="292" r:id="rId49"/>
    <p:sldId id="25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8" r:id="rId58"/>
    <p:sldId id="317" r:id="rId59"/>
    <p:sldId id="329" r:id="rId60"/>
    <p:sldId id="330" r:id="rId61"/>
    <p:sldId id="331" r:id="rId62"/>
    <p:sldId id="316" r:id="rId63"/>
    <p:sldId id="315" r:id="rId64"/>
    <p:sldId id="332" r:id="rId65"/>
    <p:sldId id="314" r:id="rId66"/>
    <p:sldId id="313" r:id="rId67"/>
    <p:sldId id="33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기준정보관리" id="{988150D8-562A-4EEF-8288-6A787147FEB0}">
          <p14:sldIdLst>
            <p14:sldId id="312"/>
            <p14:sldId id="311"/>
            <p14:sldId id="310"/>
            <p14:sldId id="319"/>
            <p14:sldId id="309"/>
            <p14:sldId id="308"/>
            <p14:sldId id="307"/>
            <p14:sldId id="306"/>
            <p14:sldId id="318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  <p14:section name="피오피" id="{85E84F03-63E0-4803-91CD-AA9331FD0D4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17"/>
            <p14:sldId id="329"/>
            <p14:sldId id="330"/>
            <p14:sldId id="331"/>
            <p14:sldId id="316"/>
            <p14:sldId id="315"/>
            <p14:sldId id="332"/>
            <p14:sldId id="314"/>
            <p14:sldId id="313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8581869-ABBB-4D05-8C4E-15DEDEEFD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3E3A8C-4666-4F1D-9F40-FE0DFC060B02}"/>
              </a:ext>
            </a:extLst>
          </p:cNvPr>
          <p:cNvSpPr/>
          <p:nvPr/>
        </p:nvSpPr>
        <p:spPr>
          <a:xfrm>
            <a:off x="1958994" y="5052646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B822B3E2-8C17-4185-8353-4F0E8E7A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988" y="5291839"/>
            <a:ext cx="47529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26F9F814-7E3E-4F62-99B7-CE7040F2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085487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7034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5B75547-CB86-4CB7-9F31-4A026DE1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B9DABB4F-ED70-4E15-BE75-6F2E9A83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221" y="2024429"/>
            <a:ext cx="5111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공정그룹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1937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D443F5-7B40-469A-8082-87B9EC83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69A95F1C-41AA-4110-BC03-83217081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053" y="2722658"/>
            <a:ext cx="6864594" cy="9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자동시작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자동 생성 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실적 시각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Gas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실적단위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팔레트생성유무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금형장착여부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투입수량자동처리여부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작업지시이니셜</a:t>
            </a:r>
          </a:p>
        </p:txBody>
      </p:sp>
    </p:spTree>
    <p:extLst>
      <p:ext uri="{BB962C8B-B14F-4D97-AF65-F5344CB8AC3E}">
        <p14:creationId xmlns:p14="http://schemas.microsoft.com/office/powerpoint/2010/main" val="174119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5A31995-C3E1-4DC2-8F28-0B3A8DA1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391"/>
            <a:ext cx="8532626" cy="5146998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F7B69B65-A0DE-4303-943B-26640347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45957"/>
            <a:ext cx="6730389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04DFCE-DC67-442A-8BB5-97B25D774C6B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97B5516-645E-4D0A-9A1A-7E296C02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5045378"/>
            <a:ext cx="673038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</p:spTree>
    <p:extLst>
      <p:ext uri="{BB962C8B-B14F-4D97-AF65-F5344CB8AC3E}">
        <p14:creationId xmlns:p14="http://schemas.microsoft.com/office/powerpoint/2010/main" val="380246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A556666-8F43-40CA-8D19-E28A917D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EB2FA8-3545-4E14-8412-2E096A9BB6F6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7460C9-6150-4726-8EE9-A2C926E2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248407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F7BB72-7EA5-457E-8992-8BD6D424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838" y="5059111"/>
            <a:ext cx="3798515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186342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EB0A03F-FD58-4222-9149-B38DE067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60901" cy="5164054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0CD0BB60-CF9C-4CF1-9909-879283D7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164" y="2479168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21C84C-EEF1-4578-A76C-02D61738D1D2}"/>
              </a:ext>
            </a:extLst>
          </p:cNvPr>
          <p:cNvSpPr/>
          <p:nvPr/>
        </p:nvSpPr>
        <p:spPr>
          <a:xfrm>
            <a:off x="1958994" y="4629637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5D5C0AA-B09A-49C5-8DD2-0905D709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451" y="4719002"/>
            <a:ext cx="379851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비고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696239-AAD4-40A0-9816-76708258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51476" cy="5158369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7DDF1A65-CACB-462D-A959-1F5CACE8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14" y="2503405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11F6C-F66C-40B8-A4A0-E7D1549967A1}"/>
              </a:ext>
            </a:extLst>
          </p:cNvPr>
          <p:cNvSpPr/>
          <p:nvPr/>
        </p:nvSpPr>
        <p:spPr>
          <a:xfrm>
            <a:off x="1949569" y="4922714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79641D2C-7CEB-48E2-AE5D-52E72723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01" y="5086386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0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3184A4D-A52D-4409-B1B3-B980B5AF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58466"/>
            <a:ext cx="8551476" cy="5158369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4DE7C6E4-4C6D-4D78-95B5-887AF674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6" y="2924372"/>
            <a:ext cx="2735207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F17F92-8A06-47EE-85AB-BB931058DB84}"/>
              </a:ext>
            </a:extLst>
          </p:cNvPr>
          <p:cNvCxnSpPr>
            <a:cxnSpLocks/>
          </p:cNvCxnSpPr>
          <p:nvPr/>
        </p:nvCxnSpPr>
        <p:spPr>
          <a:xfrm>
            <a:off x="4829908" y="2250831"/>
            <a:ext cx="0" cy="3527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66C8CE3E-2309-40BB-A9BF-5CDEF6B5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864" y="2924372"/>
            <a:ext cx="2511760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상세분류명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BF80C-40C1-40E2-BD65-BC231166A8D9}"/>
              </a:ext>
            </a:extLst>
          </p:cNvPr>
          <p:cNvSpPr/>
          <p:nvPr/>
        </p:nvSpPr>
        <p:spPr>
          <a:xfrm>
            <a:off x="4867275" y="4874844"/>
            <a:ext cx="4202002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A3E9ED0D-C379-49FA-AA69-A233B8DD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971" y="5038516"/>
            <a:ext cx="3938952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상세분류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상세분류명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3543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43B286-B4CB-49FB-9A62-86737C01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F52CCDE9-E874-4CAE-A1CF-E9741B51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52" y="2791561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C5C13D-4556-4A8B-AC44-0F05305481BA}"/>
              </a:ext>
            </a:extLst>
          </p:cNvPr>
          <p:cNvSpPr/>
          <p:nvPr/>
        </p:nvSpPr>
        <p:spPr>
          <a:xfrm>
            <a:off x="2016369" y="4922714"/>
            <a:ext cx="7034057" cy="739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A6F5DA2-FC3B-40E1-ADAF-B0270D2D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996" y="5148402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20134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작업지시관리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작업지시생성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558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생산의뢰 다운로드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생산의뢰된</a:t>
            </a:r>
            <a:r>
              <a:rPr lang="ko-KR" altLang="en-US" sz="900" dirty="0"/>
              <a:t> 다운로드 하여 의뢰 목록들을 </a:t>
            </a:r>
            <a:r>
              <a:rPr lang="ko-KR" altLang="en-US" sz="900" dirty="0" err="1"/>
              <a:t>그리드뷰에</a:t>
            </a:r>
            <a:r>
              <a:rPr lang="ko-KR" altLang="en-US" sz="900" dirty="0"/>
              <a:t>  나타낸다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생산의뢰 마감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생산의뢰가 더 이상 진행 되지 않도록 마감처리 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작업지시목록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요청받은</a:t>
            </a:r>
            <a:r>
              <a:rPr lang="ko-KR" altLang="en-US" sz="900" dirty="0"/>
              <a:t> </a:t>
            </a:r>
            <a:r>
              <a:rPr lang="ko-KR" altLang="en-US" sz="900" dirty="0" err="1"/>
              <a:t>생산의뢰중</a:t>
            </a:r>
            <a:r>
              <a:rPr lang="ko-KR" altLang="en-US" sz="900" dirty="0"/>
              <a:t> 선택한 의뢰의 작업을 지시하는 목록을 나타낸다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74146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DEA7F7-F76B-4ED3-BE6D-6E3DE090B495}"/>
              </a:ext>
            </a:extLst>
          </p:cNvPr>
          <p:cNvSpPr txBox="1"/>
          <p:nvPr/>
        </p:nvSpPr>
        <p:spPr>
          <a:xfrm>
            <a:off x="7728636" y="1762937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B6B8D-AFCD-493D-827F-3FD491094121}"/>
              </a:ext>
            </a:extLst>
          </p:cNvPr>
          <p:cNvSpPr txBox="1"/>
          <p:nvPr/>
        </p:nvSpPr>
        <p:spPr>
          <a:xfrm>
            <a:off x="7728636" y="197807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8D25D-E970-46A1-B590-90794894F87C}"/>
              </a:ext>
            </a:extLst>
          </p:cNvPr>
          <p:cNvSpPr txBox="1"/>
          <p:nvPr/>
        </p:nvSpPr>
        <p:spPr>
          <a:xfrm>
            <a:off x="2369469" y="2195794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D0CCE-5F70-4876-9D9B-2D0BAAEF0EFA}"/>
              </a:ext>
            </a:extLst>
          </p:cNvPr>
          <p:cNvSpPr txBox="1"/>
          <p:nvPr/>
        </p:nvSpPr>
        <p:spPr>
          <a:xfrm>
            <a:off x="2380234" y="3870067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작업지시관리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작업지시처리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766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</a:t>
            </a:r>
            <a:r>
              <a:rPr lang="ko-KR" altLang="en-US" sz="900" dirty="0"/>
              <a:t>작업지시 확인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공정별</a:t>
            </a:r>
            <a:r>
              <a:rPr lang="en-US" altLang="ko-KR" sz="900" dirty="0"/>
              <a:t> / </a:t>
            </a:r>
            <a:r>
              <a:rPr lang="ko-KR" altLang="en-US" sz="900" dirty="0"/>
              <a:t>작업장별 작업지시를 확인한다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작업지시 마감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작업이 종료된 작업을 마감처리 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작업지시 마감취소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종료된 작업에 수정사항이 생기면 </a:t>
            </a:r>
            <a:r>
              <a:rPr lang="ko-KR" altLang="en-US" sz="900" dirty="0" err="1"/>
              <a:t>마감취소하여</a:t>
            </a:r>
            <a:r>
              <a:rPr lang="ko-KR" altLang="en-US" sz="900" dirty="0"/>
              <a:t> 다시 처리한다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④입력정보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생성된 작업지시 수정내용을 입력하여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10D65A-2E80-4330-AC3D-78A980B9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9" y="688470"/>
            <a:ext cx="8588855" cy="530244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62" y="2556981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D26A1-0D13-4ECA-8E58-12E994D5E973}"/>
              </a:ext>
            </a:extLst>
          </p:cNvPr>
          <p:cNvSpPr txBox="1"/>
          <p:nvPr/>
        </p:nvSpPr>
        <p:spPr>
          <a:xfrm>
            <a:off x="1939171" y="1624087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55BB3C-2CB9-4B77-B576-3282F626896C}"/>
              </a:ext>
            </a:extLst>
          </p:cNvPr>
          <p:cNvSpPr txBox="1"/>
          <p:nvPr/>
        </p:nvSpPr>
        <p:spPr>
          <a:xfrm>
            <a:off x="7623133" y="1651174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C3FBA-4DC2-40B2-8E7C-E72CE41D8390}"/>
              </a:ext>
            </a:extLst>
          </p:cNvPr>
          <p:cNvSpPr txBox="1"/>
          <p:nvPr/>
        </p:nvSpPr>
        <p:spPr>
          <a:xfrm>
            <a:off x="7623132" y="182149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D7D22-8E98-4B4C-A380-FBD1C664274F}"/>
              </a:ext>
            </a:extLst>
          </p:cNvPr>
          <p:cNvSpPr txBox="1"/>
          <p:nvPr/>
        </p:nvSpPr>
        <p:spPr>
          <a:xfrm>
            <a:off x="2291818" y="505880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작업지시관리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실적조회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974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작업지시 확인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공정별</a:t>
            </a:r>
            <a:r>
              <a:rPr lang="en-US" altLang="ko-KR" sz="900" dirty="0"/>
              <a:t> / </a:t>
            </a:r>
            <a:r>
              <a:rPr lang="ko-KR" altLang="en-US" sz="900" dirty="0"/>
              <a:t>작업장별 </a:t>
            </a:r>
            <a:r>
              <a:rPr lang="en-US" altLang="ko-KR" sz="900" dirty="0"/>
              <a:t> </a:t>
            </a:r>
            <a:r>
              <a:rPr lang="ko-KR" altLang="en-US" sz="900" dirty="0"/>
              <a:t>작업지시를 확인한다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작업지시목록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지시된 작업의 목록들을 확인 하는 목록입니다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시간대별 실적조회 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진행중인 작업의 시간대별 실적을 나타내는 차트입니다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④일단위별 실적조회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진행중인 작업의 일단위별 실적을 나타내는 차트입니다</a:t>
            </a:r>
            <a:r>
              <a:rPr lang="en-US" altLang="ko-KR" sz="9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B035A-4DB3-4E82-BD7C-1FFA82B352F3}"/>
              </a:ext>
            </a:extLst>
          </p:cNvPr>
          <p:cNvSpPr txBox="1"/>
          <p:nvPr/>
        </p:nvSpPr>
        <p:spPr>
          <a:xfrm>
            <a:off x="1973036" y="1796993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17DC82-317D-4EFB-8CDB-6BA9C2EBF4E9}"/>
              </a:ext>
            </a:extLst>
          </p:cNvPr>
          <p:cNvSpPr txBox="1"/>
          <p:nvPr/>
        </p:nvSpPr>
        <p:spPr>
          <a:xfrm>
            <a:off x="2531576" y="221034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9F2D9A-376A-4E10-AE13-27BD28B93633}"/>
              </a:ext>
            </a:extLst>
          </p:cNvPr>
          <p:cNvSpPr txBox="1"/>
          <p:nvPr/>
        </p:nvSpPr>
        <p:spPr>
          <a:xfrm>
            <a:off x="1973035" y="413550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13169-814A-4F8D-8BB0-2A807C48199A}"/>
              </a:ext>
            </a:extLst>
          </p:cNvPr>
          <p:cNvSpPr txBox="1"/>
          <p:nvPr/>
        </p:nvSpPr>
        <p:spPr>
          <a:xfrm>
            <a:off x="5768829" y="414666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11A3FB99-F6CD-438A-8E59-FF675686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872" y="2627425"/>
            <a:ext cx="54371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그룹코드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명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일지관리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적재일지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104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생산일자선택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일자별</a:t>
            </a:r>
            <a:r>
              <a:rPr lang="ko-KR" altLang="en-US" sz="900" dirty="0"/>
              <a:t> 적재 일지를 나타낸다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적재일지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적재 공정의 작업일지를 나타낸다</a:t>
            </a:r>
            <a:r>
              <a:rPr lang="en-US" altLang="ko-KR" sz="9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74EDD-0972-44E4-A48C-31B253E69BD6}"/>
              </a:ext>
            </a:extLst>
          </p:cNvPr>
          <p:cNvSpPr txBox="1"/>
          <p:nvPr/>
        </p:nvSpPr>
        <p:spPr>
          <a:xfrm>
            <a:off x="1958994" y="179566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179BF5-D30E-4E79-9A0F-19386ADB8593}"/>
              </a:ext>
            </a:extLst>
          </p:cNvPr>
          <p:cNvSpPr txBox="1"/>
          <p:nvPr/>
        </p:nvSpPr>
        <p:spPr>
          <a:xfrm>
            <a:off x="1973036" y="236260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일지관리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성형일지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312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생산일자선택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일자별</a:t>
            </a:r>
            <a:r>
              <a:rPr lang="ko-KR" altLang="en-US" sz="900" dirty="0"/>
              <a:t> 성형 일지를 나타낸다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적재일지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성형 공정의 작업일지를 나타낸다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ADACD-0B97-4F2B-820D-96AED1174A81}"/>
              </a:ext>
            </a:extLst>
          </p:cNvPr>
          <p:cNvSpPr txBox="1"/>
          <p:nvPr/>
        </p:nvSpPr>
        <p:spPr>
          <a:xfrm>
            <a:off x="1958994" y="1806052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304514-29B3-4523-8D0C-456047AC9B94}"/>
              </a:ext>
            </a:extLst>
          </p:cNvPr>
          <p:cNvSpPr txBox="1"/>
          <p:nvPr/>
        </p:nvSpPr>
        <p:spPr>
          <a:xfrm>
            <a:off x="1973036" y="2337617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일지관리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포장일지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312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생산일자선택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일자별</a:t>
            </a:r>
            <a:r>
              <a:rPr lang="ko-KR" altLang="en-US" sz="900" dirty="0"/>
              <a:t> 포장 일지를 나타낸다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적재일지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포장 공정의 작업일지를 나타낸다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603331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682F5-E03D-4386-947C-7C5D8B5E876E}"/>
              </a:ext>
            </a:extLst>
          </p:cNvPr>
          <p:cNvSpPr txBox="1"/>
          <p:nvPr/>
        </p:nvSpPr>
        <p:spPr>
          <a:xfrm>
            <a:off x="1972160" y="1778250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7489F-8FCC-49F2-B46F-76A2FD500594}"/>
              </a:ext>
            </a:extLst>
          </p:cNvPr>
          <p:cNvSpPr txBox="1"/>
          <p:nvPr/>
        </p:nvSpPr>
        <p:spPr>
          <a:xfrm>
            <a:off x="1963935" y="234427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일지관리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선별</a:t>
            </a:r>
            <a:r>
              <a:rPr lang="en-US" altLang="ko-KR" dirty="0"/>
              <a:t>/</a:t>
            </a:r>
            <a:r>
              <a:rPr lang="ko-KR" altLang="en-US" dirty="0"/>
              <a:t>포장일지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312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생산일자선택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일자별</a:t>
            </a:r>
            <a:r>
              <a:rPr lang="ko-KR" altLang="en-US" sz="900" dirty="0"/>
              <a:t> 선별</a:t>
            </a:r>
            <a:r>
              <a:rPr lang="en-US" altLang="ko-KR" sz="900" dirty="0"/>
              <a:t>/</a:t>
            </a:r>
            <a:r>
              <a:rPr lang="ko-KR" altLang="en-US" sz="900" dirty="0"/>
              <a:t>포장 일지를 나타낸다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적재일지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선별</a:t>
            </a:r>
            <a:r>
              <a:rPr lang="en-US" altLang="ko-KR" sz="900" dirty="0"/>
              <a:t>/</a:t>
            </a:r>
            <a:r>
              <a:rPr lang="ko-KR" altLang="en-US" sz="900" dirty="0"/>
              <a:t>포장 공정의 작업일지를 나타낸다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15625-4F64-4ED4-AD07-96D7197FA505}"/>
              </a:ext>
            </a:extLst>
          </p:cNvPr>
          <p:cNvSpPr txBox="1"/>
          <p:nvPr/>
        </p:nvSpPr>
        <p:spPr>
          <a:xfrm>
            <a:off x="1958994" y="1816332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4C956-E795-478C-A82D-EA70D9D1057A}"/>
              </a:ext>
            </a:extLst>
          </p:cNvPr>
          <p:cNvSpPr txBox="1"/>
          <p:nvPr/>
        </p:nvSpPr>
        <p:spPr>
          <a:xfrm>
            <a:off x="1958993" y="2363317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일지관리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소성일지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312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생산일자선택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일자별</a:t>
            </a:r>
            <a:r>
              <a:rPr lang="ko-KR" altLang="en-US" sz="900" dirty="0"/>
              <a:t> 소성 일지를 나타낸다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적재일지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소성 공정의 작업일지를 나타낸다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5959747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5759C-BE53-4C78-931E-1CFF8E5DC889}"/>
              </a:ext>
            </a:extLst>
          </p:cNvPr>
          <p:cNvSpPr txBox="1"/>
          <p:nvPr/>
        </p:nvSpPr>
        <p:spPr>
          <a:xfrm>
            <a:off x="1958994" y="177798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AF701-7722-4299-8397-1DD388EFA448}"/>
              </a:ext>
            </a:extLst>
          </p:cNvPr>
          <p:cNvSpPr txBox="1"/>
          <p:nvPr/>
        </p:nvSpPr>
        <p:spPr>
          <a:xfrm>
            <a:off x="1958993" y="2386416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분석관리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일별생산현황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727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생산확인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공정별 </a:t>
            </a:r>
            <a:r>
              <a:rPr lang="en-US" altLang="ko-KR" sz="900" dirty="0"/>
              <a:t>/ </a:t>
            </a:r>
            <a:r>
              <a:rPr lang="ko-KR" altLang="en-US" sz="900" dirty="0"/>
              <a:t>작업장별  조건을 선택한다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조회내역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일별 생산 현황을 조회한다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69097-5872-4AE9-93F2-B77ADE871E26}"/>
              </a:ext>
            </a:extLst>
          </p:cNvPr>
          <p:cNvSpPr txBox="1"/>
          <p:nvPr/>
        </p:nvSpPr>
        <p:spPr>
          <a:xfrm>
            <a:off x="1958994" y="179566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10B8D-6DBF-4518-92E8-EE34E8CF2AB0}"/>
              </a:ext>
            </a:extLst>
          </p:cNvPr>
          <p:cNvSpPr txBox="1"/>
          <p:nvPr/>
        </p:nvSpPr>
        <p:spPr>
          <a:xfrm>
            <a:off x="2409263" y="2313480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분석관리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월별생산현황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727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 err="1"/>
              <a:t>생산월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생산월을 선택한다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조회내역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선택된 월의 생산현황과 전월 생산현황을 조회한다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0E1B41-8B8C-4D48-9231-610511DF74B4}"/>
              </a:ext>
            </a:extLst>
          </p:cNvPr>
          <p:cNvSpPr txBox="1"/>
          <p:nvPr/>
        </p:nvSpPr>
        <p:spPr>
          <a:xfrm>
            <a:off x="1958994" y="179566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3A53C-CAE1-48DD-92C7-8AFD6406A3B8}"/>
              </a:ext>
            </a:extLst>
          </p:cNvPr>
          <p:cNvSpPr txBox="1"/>
          <p:nvPr/>
        </p:nvSpPr>
        <p:spPr>
          <a:xfrm>
            <a:off x="1973036" y="236260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분석관리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포장실적현황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312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 err="1"/>
              <a:t>생산월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생산월을 선택한다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조회내역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 err="1"/>
              <a:t>월단위</a:t>
            </a:r>
            <a:r>
              <a:rPr lang="ko-KR" altLang="en-US" sz="900" dirty="0"/>
              <a:t> </a:t>
            </a:r>
            <a:r>
              <a:rPr lang="ko-KR" altLang="en-US" sz="900" dirty="0" err="1"/>
              <a:t>포장량을</a:t>
            </a:r>
            <a:r>
              <a:rPr lang="ko-KR" altLang="en-US" sz="900" dirty="0"/>
              <a:t> 조회한다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4D830-7314-4922-A79A-EC394D472856}"/>
              </a:ext>
            </a:extLst>
          </p:cNvPr>
          <p:cNvSpPr txBox="1"/>
          <p:nvPr/>
        </p:nvSpPr>
        <p:spPr>
          <a:xfrm>
            <a:off x="1958994" y="179566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D1BB8-3014-4BED-89E5-51CB1D11DEC1}"/>
              </a:ext>
            </a:extLst>
          </p:cNvPr>
          <p:cNvSpPr txBox="1"/>
          <p:nvPr/>
        </p:nvSpPr>
        <p:spPr>
          <a:xfrm>
            <a:off x="1973036" y="236260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분석관리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표준생산정보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519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 err="1"/>
              <a:t>생산월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생산월을 선택한다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조회내역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kumimoji="1" lang="ko-KR" altLang="en-US" sz="900" dirty="0">
                <a:latin typeface="맑은 고딕" pitchFamily="50" charset="-127"/>
              </a:rPr>
              <a:t>품목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>
                <a:latin typeface="맑은 고딕" pitchFamily="50" charset="-127"/>
              </a:rPr>
              <a:t>공정</a:t>
            </a:r>
            <a:r>
              <a:rPr kumimoji="1" lang="en-US" altLang="ko-KR" sz="900" dirty="0">
                <a:latin typeface="맑은 고딕" pitchFamily="50" charset="-127"/>
              </a:rPr>
              <a:t>/</a:t>
            </a:r>
            <a:r>
              <a:rPr kumimoji="1" lang="ko-KR" altLang="en-US" sz="900" dirty="0" err="1">
                <a:latin typeface="맑은 고딕" pitchFamily="50" charset="-127"/>
              </a:rPr>
              <a:t>일자별</a:t>
            </a:r>
            <a:r>
              <a:rPr kumimoji="1" lang="ko-KR" altLang="en-US" sz="900" dirty="0">
                <a:latin typeface="맑은 고딕" pitchFamily="50" charset="-127"/>
              </a:rPr>
              <a:t> 표준 생산정보를 관리합니다</a:t>
            </a:r>
            <a:r>
              <a:rPr kumimoji="1" lang="en-US" altLang="ko-KR" sz="900" dirty="0">
                <a:latin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B2257-DAD6-4336-9060-FC5A33A7FEFB}"/>
              </a:ext>
            </a:extLst>
          </p:cNvPr>
          <p:cNvSpPr txBox="1"/>
          <p:nvPr/>
        </p:nvSpPr>
        <p:spPr>
          <a:xfrm>
            <a:off x="1958994" y="179566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0A7048-AC09-4F71-AE50-B8698AC4D231}"/>
              </a:ext>
            </a:extLst>
          </p:cNvPr>
          <p:cNvSpPr txBox="1"/>
          <p:nvPr/>
        </p:nvSpPr>
        <p:spPr>
          <a:xfrm>
            <a:off x="1973036" y="236260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 err="1"/>
              <a:t>금형관리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금형정보등록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727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 err="1"/>
              <a:t>금형검색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조건에 맞는 금형을 검색한다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조회내역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금형의 상세 정보를 조회한다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입력내용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금형의 정보를 등록한다</a:t>
            </a:r>
            <a:r>
              <a:rPr lang="en-US" altLang="ko-KR" sz="9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54912E-5564-474E-B64D-7316824B65EF}"/>
              </a:ext>
            </a:extLst>
          </p:cNvPr>
          <p:cNvSpPr txBox="1"/>
          <p:nvPr/>
        </p:nvSpPr>
        <p:spPr>
          <a:xfrm>
            <a:off x="1973036" y="1804190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E7ADC-A051-468B-B951-39E918CA4F82}"/>
              </a:ext>
            </a:extLst>
          </p:cNvPr>
          <p:cNvSpPr txBox="1"/>
          <p:nvPr/>
        </p:nvSpPr>
        <p:spPr>
          <a:xfrm>
            <a:off x="1958994" y="2582577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86DE0-A9F1-44FC-96F2-1AA4D1BCD4A7}"/>
              </a:ext>
            </a:extLst>
          </p:cNvPr>
          <p:cNvSpPr txBox="1"/>
          <p:nvPr/>
        </p:nvSpPr>
        <p:spPr>
          <a:xfrm>
            <a:off x="2405401" y="5102075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 err="1"/>
              <a:t>금형관리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금형사용현황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1519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 err="1"/>
              <a:t>금형검색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품목별 </a:t>
            </a:r>
            <a:r>
              <a:rPr lang="en-US" altLang="ko-KR" sz="900" dirty="0"/>
              <a:t>/ </a:t>
            </a:r>
            <a:r>
              <a:rPr lang="ko-KR" altLang="en-US" sz="900" dirty="0"/>
              <a:t>작업장별 사용중인 금형을 검색한다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조회내역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사용중인 금형의 상세 정보를 조회한다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FD5A2-5EF2-44C3-96A1-82AE356F86DD}"/>
              </a:ext>
            </a:extLst>
          </p:cNvPr>
          <p:cNvSpPr txBox="1"/>
          <p:nvPr/>
        </p:nvSpPr>
        <p:spPr>
          <a:xfrm>
            <a:off x="1972481" y="1847271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A396F-A386-469F-BDD1-2DFDB4F2B140}"/>
              </a:ext>
            </a:extLst>
          </p:cNvPr>
          <p:cNvSpPr txBox="1"/>
          <p:nvPr/>
        </p:nvSpPr>
        <p:spPr>
          <a:xfrm>
            <a:off x="2393238" y="2277870"/>
            <a:ext cx="32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2A81B2E-266D-4925-A2AB-ADDFC6B18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4937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6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012202-6208-46C2-A8EF-F96B82F1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D34B8-7F1B-49B0-BDD6-59D920D30BB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68197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05B74F3-7B29-47B5-8572-9F425D2A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A9591-12FC-49FF-8408-D2F703B74527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25696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1642639-A155-4229-A72F-9FF2347E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0" y="77914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BE86E-7035-4210-9160-4E48B04066E9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상태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할당작업자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 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단위</a:t>
            </a:r>
            <a:r>
              <a:rPr lang="en-US" altLang="ko-KR" sz="1100" dirty="0"/>
              <a:t>/ </a:t>
            </a:r>
            <a:r>
              <a:rPr lang="ko-KR" altLang="en-US" sz="1100" dirty="0"/>
              <a:t>실적수량</a:t>
            </a:r>
            <a:r>
              <a:rPr lang="en-US" altLang="ko-KR" sz="1100" dirty="0"/>
              <a:t>/ </a:t>
            </a:r>
            <a:r>
              <a:rPr lang="ko-KR" altLang="en-US" sz="1100" dirty="0"/>
              <a:t>생산시작시간 생산종료시간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89769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26CEE9-DBD0-4B4E-B910-7E68C8AD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6" cy="5292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649F1-34C1-47DA-AC6C-60155DDF30A5}"/>
              </a:ext>
            </a:extLst>
          </p:cNvPr>
          <p:cNvSpPr txBox="1"/>
          <p:nvPr/>
        </p:nvSpPr>
        <p:spPr>
          <a:xfrm>
            <a:off x="1099258" y="18526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89586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1C318EE-40EF-452A-9D8C-AE72C30F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A3790-09EE-489B-A746-21BD72E4912C}"/>
              </a:ext>
            </a:extLst>
          </p:cNvPr>
          <p:cNvSpPr txBox="1"/>
          <p:nvPr/>
        </p:nvSpPr>
        <p:spPr>
          <a:xfrm>
            <a:off x="879255" y="2478014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4329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AD1E4BC-2A9B-4915-AB28-8CA990DC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75321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97B8A-5630-4394-8A38-17FFF76E7D70}"/>
              </a:ext>
            </a:extLst>
          </p:cNvPr>
          <p:cNvSpPr txBox="1"/>
          <p:nvPr/>
        </p:nvSpPr>
        <p:spPr>
          <a:xfrm>
            <a:off x="879255" y="21447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02283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82E96F-58CB-4460-B614-E46DA2DE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8836"/>
            <a:ext cx="7765790" cy="5286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FAD3B-227D-4F92-A75E-FC97E22618BB}"/>
              </a:ext>
            </a:extLst>
          </p:cNvPr>
          <p:cNvSpPr txBox="1"/>
          <p:nvPr/>
        </p:nvSpPr>
        <p:spPr>
          <a:xfrm>
            <a:off x="879255" y="2182846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작업지시번호</a:t>
            </a:r>
            <a:r>
              <a:rPr lang="en-US" altLang="ko-KR" sz="1100" dirty="0"/>
              <a:t>/ </a:t>
            </a:r>
            <a:r>
              <a:rPr lang="ko-KR" altLang="en-US" sz="1100" dirty="0"/>
              <a:t>팔레트번호</a:t>
            </a:r>
            <a:r>
              <a:rPr lang="en-US" altLang="ko-KR" sz="1100" dirty="0"/>
              <a:t>/ </a:t>
            </a:r>
            <a:r>
              <a:rPr lang="ko-KR" altLang="en-US" sz="1100" dirty="0"/>
              <a:t>제품</a:t>
            </a:r>
            <a:r>
              <a:rPr lang="en-US" altLang="ko-KR" sz="1100" dirty="0"/>
              <a:t>/ </a:t>
            </a:r>
            <a:r>
              <a:rPr lang="ko-KR" altLang="en-US" sz="1100" dirty="0"/>
              <a:t>등급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29756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A9ED1B8-1F70-4538-9976-87AE9123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92347"/>
            <a:ext cx="7765790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0CEB-1705-4510-8BE9-08781C445F23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대차코드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대차명</a:t>
            </a:r>
            <a:r>
              <a:rPr lang="en-US" altLang="ko-KR" sz="1100" dirty="0"/>
              <a:t>/ </a:t>
            </a:r>
            <a:r>
              <a:rPr lang="ko-KR" altLang="en-US" sz="1100" dirty="0"/>
              <a:t>작업지시번호</a:t>
            </a:r>
            <a:r>
              <a:rPr lang="en-US" altLang="ko-KR" sz="1100" dirty="0"/>
              <a:t>(</a:t>
            </a:r>
            <a:r>
              <a:rPr lang="ko-KR" altLang="en-US" sz="1100" dirty="0"/>
              <a:t>소성</a:t>
            </a:r>
            <a:r>
              <a:rPr lang="en-US" altLang="ko-KR" sz="1100" dirty="0"/>
              <a:t>)/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1472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B0B626B-63D3-4A50-B554-68BE5085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B1138-F307-4F51-941B-651DE7C6B8F5}"/>
              </a:ext>
            </a:extLst>
          </p:cNvPr>
          <p:cNvSpPr txBox="1"/>
          <p:nvPr/>
        </p:nvSpPr>
        <p:spPr>
          <a:xfrm>
            <a:off x="972258" y="2791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3E00C-6D1A-4956-8641-F59758E63F4E}"/>
              </a:ext>
            </a:extLst>
          </p:cNvPr>
          <p:cNvSpPr txBox="1"/>
          <p:nvPr/>
        </p:nvSpPr>
        <p:spPr>
          <a:xfrm>
            <a:off x="5627133" y="2791560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5121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730B77D-83AD-498A-A0D4-DB26CF59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72774"/>
            <a:ext cx="7784708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E7DF7-F7D5-4D5E-A93C-0778D907D1D3}"/>
              </a:ext>
            </a:extLst>
          </p:cNvPr>
          <p:cNvSpPr txBox="1"/>
          <p:nvPr/>
        </p:nvSpPr>
        <p:spPr>
          <a:xfrm>
            <a:off x="990538" y="20295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0967-9D18-428F-AFF0-1E3B0DFB6401}"/>
              </a:ext>
            </a:extLst>
          </p:cNvPr>
          <p:cNvSpPr txBox="1"/>
          <p:nvPr/>
        </p:nvSpPr>
        <p:spPr>
          <a:xfrm>
            <a:off x="5627133" y="2064817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 err="1"/>
              <a:t>금형코드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금형명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금형그룹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574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A5972BA-5EEE-49A8-AC23-7C013ED6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170851"/>
            <a:ext cx="4044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4B81A332-E16D-4354-A456-DA923CEA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406" y="3557384"/>
            <a:ext cx="40465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3CE80595-BDCD-4E7E-B0AC-73DD5B7EE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032" y="2169264"/>
            <a:ext cx="40449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메뉴 트리</a:t>
            </a:r>
          </a:p>
        </p:txBody>
      </p:sp>
    </p:spTree>
    <p:extLst>
      <p:ext uri="{BB962C8B-B14F-4D97-AF65-F5344CB8AC3E}">
        <p14:creationId xmlns:p14="http://schemas.microsoft.com/office/powerpoint/2010/main" val="2480746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7CD3EAD-0F0F-4EBC-9027-24490CA5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6127F-0B02-4928-B88B-A344D0D5DC25}"/>
              </a:ext>
            </a:extLst>
          </p:cNvPr>
          <p:cNvSpPr txBox="1"/>
          <p:nvPr/>
        </p:nvSpPr>
        <p:spPr>
          <a:xfrm>
            <a:off x="984958" y="2118461"/>
            <a:ext cx="735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품목코드</a:t>
            </a:r>
            <a:r>
              <a:rPr lang="en-US" altLang="ko-KR" sz="1100" dirty="0"/>
              <a:t>/ </a:t>
            </a:r>
            <a:r>
              <a:rPr lang="ko-KR" altLang="en-US" sz="1100" dirty="0"/>
              <a:t>품목명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95203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8B8F29-048F-4834-B18C-922025C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94615" cy="529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B9545-397C-4BC0-A84F-2515F0E2BCB4}"/>
              </a:ext>
            </a:extLst>
          </p:cNvPr>
          <p:cNvSpPr txBox="1"/>
          <p:nvPr/>
        </p:nvSpPr>
        <p:spPr>
          <a:xfrm>
            <a:off x="972258" y="27915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C73E1-518C-49D8-84CF-859FA802505F}"/>
              </a:ext>
            </a:extLst>
          </p:cNvPr>
          <p:cNvSpPr txBox="1"/>
          <p:nvPr/>
        </p:nvSpPr>
        <p:spPr>
          <a:xfrm>
            <a:off x="5627133" y="27915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1417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09447B-89C5-4BB4-ADDA-2D8A6A63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65791" cy="5273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20E26-AC7A-414D-BC93-CC39768A018E}"/>
              </a:ext>
            </a:extLst>
          </p:cNvPr>
          <p:cNvSpPr txBox="1"/>
          <p:nvPr/>
        </p:nvSpPr>
        <p:spPr>
          <a:xfrm>
            <a:off x="1010358" y="2042261"/>
            <a:ext cx="48189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소성대차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r>
              <a:rPr lang="en-US" altLang="ko-KR" sz="1100" dirty="0"/>
              <a:t>/ </a:t>
            </a:r>
            <a:r>
              <a:rPr lang="ko-KR" altLang="en-US" sz="1100" dirty="0"/>
              <a:t>요입시각</a:t>
            </a:r>
            <a:r>
              <a:rPr lang="en-US" altLang="ko-KR" sz="1100" dirty="0"/>
              <a:t>/ </a:t>
            </a:r>
            <a:r>
              <a:rPr lang="ko-KR" altLang="en-US" sz="1100" dirty="0"/>
              <a:t>요출시각</a:t>
            </a:r>
            <a:r>
              <a:rPr lang="en-US" altLang="ko-KR" sz="1100" dirty="0"/>
              <a:t>/ </a:t>
            </a:r>
            <a:r>
              <a:rPr lang="ko-KR" altLang="en-US" sz="1100" dirty="0"/>
              <a:t>소요시간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82389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FFECE7-BAD0-4CFD-9EC1-7C915DF9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5" y="759928"/>
            <a:ext cx="7775321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37F8-65AE-4077-83A0-2EDC6953270A}"/>
              </a:ext>
            </a:extLst>
          </p:cNvPr>
          <p:cNvSpPr txBox="1"/>
          <p:nvPr/>
        </p:nvSpPr>
        <p:spPr>
          <a:xfrm>
            <a:off x="1023058" y="20930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건조대차</a:t>
            </a:r>
            <a:r>
              <a:rPr lang="en-US" altLang="ko-KR" sz="1100" dirty="0"/>
              <a:t>/ </a:t>
            </a:r>
            <a:r>
              <a:rPr lang="ko-KR" altLang="en-US" sz="1100" dirty="0"/>
              <a:t>적재시각</a:t>
            </a:r>
            <a:r>
              <a:rPr lang="en-US" altLang="ko-KR" sz="1100" dirty="0"/>
              <a:t>/ </a:t>
            </a:r>
            <a:r>
              <a:rPr lang="ko-KR" altLang="en-US" sz="1100" dirty="0"/>
              <a:t>수량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96594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E12A0AE-21DC-43FD-B967-B18E93EE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4" y="759928"/>
            <a:ext cx="7775322" cy="527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67162-DEFE-4B9A-855C-5A6A43966AEC}"/>
              </a:ext>
            </a:extLst>
          </p:cNvPr>
          <p:cNvSpPr txBox="1"/>
          <p:nvPr/>
        </p:nvSpPr>
        <p:spPr>
          <a:xfrm>
            <a:off x="1010358" y="2270861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4D7A2-5A8F-4048-8F1B-363F877E0768}"/>
              </a:ext>
            </a:extLst>
          </p:cNvPr>
          <p:cNvSpPr txBox="1"/>
          <p:nvPr/>
        </p:nvSpPr>
        <p:spPr>
          <a:xfrm>
            <a:off x="5357695" y="2270860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작업자</a:t>
            </a:r>
            <a:r>
              <a:rPr lang="en-US" altLang="ko-KR" sz="1100" dirty="0"/>
              <a:t>/ </a:t>
            </a:r>
            <a:r>
              <a:rPr lang="ko-KR" altLang="en-US" sz="1100" dirty="0"/>
              <a:t>할당시각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27838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F35B2FF-6D99-4166-9A6A-99E136FB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59928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ABBFA-F7C5-4B32-B844-6BB5751370AA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D4107-D5CE-459E-B2DB-3488CE7F9DE7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81868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4F9A26-71D6-440F-A5A6-ABA9F4A3F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6" y="772774"/>
            <a:ext cx="7784708" cy="5286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C9BBE-C969-46EA-AF32-203E816A8C9B}"/>
              </a:ext>
            </a:extLst>
          </p:cNvPr>
          <p:cNvSpPr txBox="1"/>
          <p:nvPr/>
        </p:nvSpPr>
        <p:spPr>
          <a:xfrm>
            <a:off x="1010358" y="2478014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측정항목</a:t>
            </a:r>
            <a:r>
              <a:rPr lang="en-US" altLang="ko-KR" sz="1100" dirty="0"/>
              <a:t>/ USL / LSL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E5AE1-9B88-45EB-A8A9-25AEBF096172}"/>
              </a:ext>
            </a:extLst>
          </p:cNvPr>
          <p:cNvSpPr txBox="1"/>
          <p:nvPr/>
        </p:nvSpPr>
        <p:spPr>
          <a:xfrm>
            <a:off x="5009071" y="2478013"/>
            <a:ext cx="3046736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</a:t>
            </a:r>
            <a:r>
              <a:rPr lang="ko-KR" altLang="en-US" sz="1100" dirty="0"/>
              <a:t>측정그룹</a:t>
            </a:r>
            <a:r>
              <a:rPr lang="en-US" altLang="ko-KR" sz="1100" dirty="0"/>
              <a:t>/ </a:t>
            </a:r>
            <a:r>
              <a:rPr lang="ko-KR" altLang="en-US" sz="1100" dirty="0"/>
              <a:t>측정값</a:t>
            </a:r>
            <a:r>
              <a:rPr lang="en-US" altLang="ko-KR" sz="1100" dirty="0"/>
              <a:t>/ </a:t>
            </a:r>
            <a:r>
              <a:rPr lang="ko-KR" altLang="en-US" sz="1100" dirty="0"/>
              <a:t>측정일시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9958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92B251E-4ADA-4E44-A14E-18870F65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7" y="799075"/>
            <a:ext cx="7784708" cy="5286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A514A8-92F7-4D29-B13C-33428F49DD81}"/>
              </a:ext>
            </a:extLst>
          </p:cNvPr>
          <p:cNvSpPr txBox="1"/>
          <p:nvPr/>
        </p:nvSpPr>
        <p:spPr>
          <a:xfrm>
            <a:off x="1010358" y="1868414"/>
            <a:ext cx="4971342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GRID : </a:t>
            </a:r>
            <a:r>
              <a:rPr lang="ko-KR" altLang="en-US" sz="1100" dirty="0"/>
              <a:t>작업장</a:t>
            </a:r>
            <a:r>
              <a:rPr lang="en-US" altLang="ko-KR" sz="1100" dirty="0"/>
              <a:t>/ </a:t>
            </a:r>
            <a:r>
              <a:rPr lang="ko-KR" altLang="en-US" sz="1100" dirty="0"/>
              <a:t>주원인</a:t>
            </a:r>
            <a:r>
              <a:rPr lang="en-US" altLang="ko-KR" sz="1100" dirty="0"/>
              <a:t>/ </a:t>
            </a:r>
            <a:r>
              <a:rPr lang="ko-KR" altLang="en-US" sz="1100" dirty="0"/>
              <a:t>상세원인</a:t>
            </a:r>
            <a:r>
              <a:rPr lang="en-US" altLang="ko-KR" sz="1100" dirty="0"/>
              <a:t>/ </a:t>
            </a:r>
            <a:r>
              <a:rPr lang="ko-KR" altLang="en-US" sz="1100" dirty="0"/>
              <a:t>발생시각</a:t>
            </a:r>
            <a:r>
              <a:rPr lang="en-US" altLang="ko-KR" sz="1100" dirty="0"/>
              <a:t>/ </a:t>
            </a:r>
            <a:r>
              <a:rPr lang="ko-KR" altLang="en-US" sz="1100" dirty="0"/>
              <a:t>해제시각</a:t>
            </a:r>
            <a:r>
              <a:rPr lang="en-US" altLang="ko-KR" sz="1100" dirty="0"/>
              <a:t>/ </a:t>
            </a:r>
            <a:r>
              <a:rPr lang="ko-KR" altLang="en-US" sz="1100" dirty="0"/>
              <a:t>비가동시간</a:t>
            </a:r>
            <a:r>
              <a:rPr lang="en-US" altLang="ko-KR" sz="1100" dirty="0"/>
              <a:t>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94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3608C3-2CAE-4EEA-8863-519509900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E9FE8EC-6DE2-42E3-89FD-3A7B5380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410" y="2036630"/>
            <a:ext cx="7847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0F9E1-1130-4158-BD99-839CC8CA6B09}"/>
              </a:ext>
            </a:extLst>
          </p:cNvPr>
          <p:cNvSpPr/>
          <p:nvPr/>
        </p:nvSpPr>
        <p:spPr>
          <a:xfrm>
            <a:off x="1958994" y="5087815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8F4DB107-97F3-4476-BCA1-BD2EA30C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5301963"/>
            <a:ext cx="62642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모니터링화면여부</a:t>
            </a:r>
          </a:p>
        </p:txBody>
      </p:sp>
    </p:spTree>
    <p:extLst>
      <p:ext uri="{BB962C8B-B14F-4D97-AF65-F5344CB8AC3E}">
        <p14:creationId xmlns:p14="http://schemas.microsoft.com/office/powerpoint/2010/main" val="138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088F7C0-9BE6-4755-B881-1A310D60F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51476" cy="5158369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D3093624-4CD9-4120-A4E0-6F7C3FD4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92" y="2076415"/>
            <a:ext cx="5975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00607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0A21849-C404-46B3-BD68-3DA37418B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6E481A83-81D9-473D-BD6C-34EEB183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106" y="2036630"/>
            <a:ext cx="51117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6E5613-7B76-4340-A4B6-D8E2E39F8828}"/>
              </a:ext>
            </a:extLst>
          </p:cNvPr>
          <p:cNvSpPr/>
          <p:nvPr/>
        </p:nvSpPr>
        <p:spPr>
          <a:xfrm>
            <a:off x="1958994" y="5064369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3EC051E6-0B5D-4230-9200-A70927A5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623" y="5295838"/>
            <a:ext cx="47529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40502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4121</Words>
  <Application>Microsoft Office PowerPoint</Application>
  <PresentationFormat>와이드스크린</PresentationFormat>
  <Paragraphs>1071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작업지시관리</vt:lpstr>
      <vt:lpstr>작업지시관리</vt:lpstr>
      <vt:lpstr>작업지시관리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일지관리</vt:lpstr>
      <vt:lpstr>일지관리</vt:lpstr>
      <vt:lpstr>일지관리</vt:lpstr>
      <vt:lpstr>일지관리</vt:lpstr>
      <vt:lpstr>일지관리</vt:lpstr>
      <vt:lpstr>분석관리</vt:lpstr>
      <vt:lpstr>분석관리</vt:lpstr>
      <vt:lpstr>분석관리</vt:lpstr>
      <vt:lpstr>분석관리</vt:lpstr>
      <vt:lpstr>금형관리</vt:lpstr>
      <vt:lpstr>금형관리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이지홍</cp:lastModifiedBy>
  <cp:revision>55</cp:revision>
  <dcterms:created xsi:type="dcterms:W3CDTF">2019-10-30T04:49:23Z</dcterms:created>
  <dcterms:modified xsi:type="dcterms:W3CDTF">2020-01-14T05:21:46Z</dcterms:modified>
</cp:coreProperties>
</file>