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50" r:id="rId2"/>
    <p:sldId id="751" r:id="rId3"/>
    <p:sldId id="712" r:id="rId4"/>
    <p:sldId id="713" r:id="rId5"/>
    <p:sldId id="714" r:id="rId6"/>
    <p:sldId id="715" r:id="rId7"/>
    <p:sldId id="752" r:id="rId8"/>
    <p:sldId id="763" r:id="rId9"/>
    <p:sldId id="753" r:id="rId10"/>
    <p:sldId id="716" r:id="rId11"/>
    <p:sldId id="754" r:id="rId12"/>
    <p:sldId id="755" r:id="rId13"/>
    <p:sldId id="764" r:id="rId14"/>
    <p:sldId id="765" r:id="rId15"/>
    <p:sldId id="756" r:id="rId16"/>
    <p:sldId id="757" r:id="rId17"/>
    <p:sldId id="758" r:id="rId18"/>
    <p:sldId id="717" r:id="rId19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3300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9" autoAdjust="0"/>
    <p:restoredTop sz="94579" autoAdjust="0"/>
  </p:normalViewPr>
  <p:slideViewPr>
    <p:cSldViewPr>
      <p:cViewPr varScale="1">
        <p:scale>
          <a:sx n="78" d="100"/>
          <a:sy n="78" d="100"/>
        </p:scale>
        <p:origin x="102" y="8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CEC26EF-30D9-4502-AD53-1C686BB8FCBE}" type="datetimeFigureOut">
              <a:rPr lang="ko-KR" altLang="en-US"/>
              <a:pPr>
                <a:defRPr/>
              </a:pPr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5B66AFE-9DAE-40D8-982D-AD5202CB43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01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30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54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27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01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81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05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660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719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17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9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9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3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03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9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24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59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51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74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25122C-0564-45BE-8784-72DE2E4CB50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C2FA1C81-551F-46A8-ADF6-CB7CDD757F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96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BB1DD3B-E654-4A35-8E09-5170D9FB55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3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5546323-8902-492E-AE75-DC208A24B3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0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7B51A74-F75F-4994-8999-BD630FCBD9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17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B2146CA-53C0-4060-8256-34EE55F3AF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6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937E5254-3239-47AE-85A0-2BE7A608C9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8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664AFD-27AD-4EEB-A937-3E79A0B022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6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5F987F8A-CDC9-42AB-82B0-2F942AE0D7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11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1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AE72E86-C2C0-4FDE-B506-F40086A71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49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5F77E39-8733-4292-AB6D-98BB44553F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09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4488" y="368300"/>
            <a:ext cx="9180512" cy="62658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149"/>
          <p:cNvSpPr>
            <a:spLocks noChangeArrowheads="1"/>
          </p:cNvSpPr>
          <p:nvPr userDrawn="1"/>
        </p:nvSpPr>
        <p:spPr bwMode="auto">
          <a:xfrm>
            <a:off x="4376738" y="6635750"/>
            <a:ext cx="9239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7" tIns="42798" rIns="85597" bIns="42798"/>
          <a:lstStyle>
            <a:lvl1pPr defTabSz="855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55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55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55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55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>
                <a:ea typeface="바탕체" panose="02030609000101010101" pitchFamily="17" charset="-127"/>
              </a:rPr>
              <a:t> - </a:t>
            </a:r>
            <a:fld id="{3070EDCE-E574-457A-9AD8-2C3F1F152616}" type="slidenum">
              <a:rPr lang="ko-KR" altLang="en-US" sz="900" smtClean="0">
                <a:ea typeface="바탕체" panose="02030609000101010101" pitchFamily="17" charset="-127"/>
              </a:rPr>
              <a:pPr algn="ctr" eaLnBrk="1" latinLnBrk="1" hangingPunct="1">
                <a:defRPr/>
              </a:pPr>
              <a:t>‹#›</a:t>
            </a:fld>
            <a:r>
              <a:rPr lang="ko-KR" altLang="en-US" sz="900">
                <a:ea typeface="바탕체" panose="02030609000101010101" pitchFamily="17" charset="-127"/>
              </a:rPr>
              <a:t>  </a:t>
            </a:r>
            <a:r>
              <a:rPr lang="en-US" altLang="ko-KR" sz="900">
                <a:ea typeface="바탕체" panose="02030609000101010101" pitchFamily="17" charset="-127"/>
              </a:rPr>
              <a:t>-</a:t>
            </a:r>
            <a:endParaRPr lang="ko-KR" altLang="en-US" sz="900">
              <a:ea typeface="바탕체" panose="02030609000101010101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3" r:id="rId1"/>
    <p:sldLayoutId id="2147485064" r:id="rId2"/>
    <p:sldLayoutId id="2147485065" r:id="rId3"/>
    <p:sldLayoutId id="2147485066" r:id="rId4"/>
    <p:sldLayoutId id="2147485067" r:id="rId5"/>
    <p:sldLayoutId id="2147485068" r:id="rId6"/>
    <p:sldLayoutId id="2147485062" r:id="rId7"/>
    <p:sldLayoutId id="2147485069" r:id="rId8"/>
    <p:sldLayoutId id="2147485070" r:id="rId9"/>
    <p:sldLayoutId id="2147485071" r:id="rId10"/>
    <p:sldLayoutId id="2147485072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61078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생산현황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조회하는 화면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성형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POP_PRD_001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28472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화면의 하단 버튼은 공정에 따라 변경됨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작업시작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 생성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작업지시 생성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작업자 할당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공정에 작업자를 할당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금형 장착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금형 장착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0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21683" y="5103341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88504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작업시작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39063"/>
              </p:ext>
            </p:extLst>
          </p:nvPr>
        </p:nvGraphicFramePr>
        <p:xfrm>
          <a:off x="475234" y="1764953"/>
          <a:ext cx="8680913" cy="260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3246986000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6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작업지시번호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할당작업자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생산시작시간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생산종료시간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54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20133" y="1272828"/>
            <a:ext cx="1816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작업지시 현황</a:t>
            </a: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13" y="1756717"/>
            <a:ext cx="257175" cy="26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772647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현장마감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804934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056790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건조 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대차 로딩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909219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8193360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측정값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4340933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5625076" y="4445319"/>
            <a:ext cx="1152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금형 장착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탈착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2405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304779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59091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금형 장착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성형 금형 장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화면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POP_PRD_008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51175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성형 금형 장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화면 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금형장착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대상 금형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금형 정보 리스트를 출력 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장착 금형 목록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장착된 금형 목록을 출력합니다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50512" y="2424658"/>
            <a:ext cx="1547812" cy="10763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16039"/>
              </p:ext>
            </p:extLst>
          </p:nvPr>
        </p:nvGraphicFramePr>
        <p:xfrm>
          <a:off x="457212" y="2398220"/>
          <a:ext cx="3747418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금형그룹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금형 장착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탈착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48" y="2424658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12" y="1800138"/>
            <a:ext cx="4014311" cy="545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 대상 금형 목록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65168" y="1786926"/>
            <a:ext cx="2862183" cy="545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 금형 목록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64798"/>
              </p:ext>
            </p:extLst>
          </p:nvPr>
        </p:nvGraphicFramePr>
        <p:xfrm>
          <a:off x="6465168" y="2412168"/>
          <a:ext cx="2607128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금형그룹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5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14" y="2438606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4750512" y="3711943"/>
            <a:ext cx="1547812" cy="10763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탈착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70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43502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적재 작업지시 생성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적재공정의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작업지시 생성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POP_PRD_009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44183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적재공정의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생성하는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0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3821683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242575" y="3928825"/>
            <a:ext cx="1547812" cy="6111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생성</a:t>
            </a: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4856"/>
              </p:ext>
            </p:extLst>
          </p:nvPr>
        </p:nvGraphicFramePr>
        <p:xfrm>
          <a:off x="475233" y="2257395"/>
          <a:ext cx="4287836" cy="2803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566">
                  <a:extLst>
                    <a:ext uri="{9D8B030D-6E8A-4147-A177-3AD203B41FA5}">
                      <a16:colId xmlns:a16="http://schemas.microsoft.com/office/drawing/2014/main" val="1969680421"/>
                    </a:ext>
                  </a:extLst>
                </a:gridCol>
                <a:gridCol w="994566">
                  <a:extLst>
                    <a:ext uri="{9D8B030D-6E8A-4147-A177-3AD203B41FA5}">
                      <a16:colId xmlns:a16="http://schemas.microsoft.com/office/drawing/2014/main" val="3768649469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대차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8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8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8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8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8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8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78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2871118" y="1272828"/>
            <a:ext cx="431413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적재 작업지시 생성</a:t>
            </a:r>
          </a:p>
        </p:txBody>
      </p:sp>
      <p:pic>
        <p:nvPicPr>
          <p:cNvPr id="75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70" y="2257395"/>
            <a:ext cx="257175" cy="280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그룹 75"/>
          <p:cNvGrpSpPr>
            <a:grpSpLocks/>
          </p:cNvGrpSpPr>
          <p:nvPr/>
        </p:nvGrpSpPr>
        <p:grpSpPr bwMode="auto">
          <a:xfrm>
            <a:off x="5244235" y="2554241"/>
            <a:ext cx="2986087" cy="312393"/>
            <a:chOff x="348848" y="2478810"/>
            <a:chExt cx="2440096" cy="312048"/>
          </a:xfrm>
        </p:grpSpPr>
        <p:pic>
          <p:nvPicPr>
            <p:cNvPr id="77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31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79" name="그룹 78"/>
          <p:cNvGrpSpPr>
            <a:grpSpLocks/>
          </p:cNvGrpSpPr>
          <p:nvPr/>
        </p:nvGrpSpPr>
        <p:grpSpPr bwMode="auto">
          <a:xfrm>
            <a:off x="5219297" y="2924944"/>
            <a:ext cx="3006725" cy="300037"/>
            <a:chOff x="361517" y="2825241"/>
            <a:chExt cx="2460965" cy="299645"/>
          </a:xfrm>
        </p:grpSpPr>
        <p:pic>
          <p:nvPicPr>
            <p:cNvPr id="80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82" name="그룹 13"/>
          <p:cNvGrpSpPr>
            <a:grpSpLocks/>
          </p:cNvGrpSpPr>
          <p:nvPr/>
        </p:nvGrpSpPr>
        <p:grpSpPr bwMode="auto">
          <a:xfrm>
            <a:off x="5202671" y="3344987"/>
            <a:ext cx="3021132" cy="300037"/>
            <a:chOff x="361517" y="2825241"/>
            <a:chExt cx="2472757" cy="299645"/>
          </a:xfrm>
        </p:grpSpPr>
        <p:pic>
          <p:nvPicPr>
            <p:cNvPr id="8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78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계획수량</a:t>
              </a:r>
            </a:p>
          </p:txBody>
        </p:sp>
      </p:grpSp>
      <p:grpSp>
        <p:nvGrpSpPr>
          <p:cNvPr id="85" name="그룹 84"/>
          <p:cNvGrpSpPr>
            <a:grpSpLocks/>
          </p:cNvGrpSpPr>
          <p:nvPr/>
        </p:nvGrpSpPr>
        <p:grpSpPr bwMode="auto">
          <a:xfrm>
            <a:off x="5244235" y="1820684"/>
            <a:ext cx="2986087" cy="312393"/>
            <a:chOff x="348848" y="2478810"/>
            <a:chExt cx="2440096" cy="312048"/>
          </a:xfrm>
        </p:grpSpPr>
        <p:pic>
          <p:nvPicPr>
            <p:cNvPr id="86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31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pic>
        <p:nvPicPr>
          <p:cNvPr id="88" name="Picture 38" descr="C:\Users\재홍\Desktop\Form\현장용\팝업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35" y="2184604"/>
            <a:ext cx="2986087" cy="29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 Box 2"/>
          <p:cNvSpPr txBox="1">
            <a:spLocks noChangeArrowheads="1"/>
          </p:cNvSpPr>
          <p:nvPr/>
        </p:nvSpPr>
        <p:spPr bwMode="auto">
          <a:xfrm>
            <a:off x="5244235" y="2180380"/>
            <a:ext cx="1016553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공정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804934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468443" y="1936786"/>
            <a:ext cx="4551802" cy="302452"/>
            <a:chOff x="348848" y="2478810"/>
            <a:chExt cx="2440096" cy="302118"/>
          </a:xfrm>
        </p:grpSpPr>
        <p:pic>
          <p:nvPicPr>
            <p:cNvPr id="28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27074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적재 실적 등록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건조대차에서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소성대차로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 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POP_PRD_010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62646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건조대차에서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소성대차로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수량 필드에 입력한 수량만큼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소성대차로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옮겨타기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234526" y="3256103"/>
            <a:ext cx="1547812" cy="11711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옮겨타기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적재 실적 등록</a:t>
            </a:r>
          </a:p>
        </p:txBody>
      </p:sp>
      <p:pic>
        <p:nvPicPr>
          <p:cNvPr id="8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77" y="2482671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13"/>
          <p:cNvGrpSpPr>
            <a:grpSpLocks/>
          </p:cNvGrpSpPr>
          <p:nvPr/>
        </p:nvGrpSpPr>
        <p:grpSpPr bwMode="auto">
          <a:xfrm>
            <a:off x="3447130" y="1786188"/>
            <a:ext cx="3006725" cy="300037"/>
            <a:chOff x="361517" y="2825241"/>
            <a:chExt cx="2460965" cy="299645"/>
          </a:xfrm>
        </p:grpSpPr>
        <p:pic>
          <p:nvPicPr>
            <p:cNvPr id="9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95" name="그룹 13"/>
          <p:cNvGrpSpPr>
            <a:grpSpLocks/>
          </p:cNvGrpSpPr>
          <p:nvPr/>
        </p:nvGrpSpPr>
        <p:grpSpPr bwMode="auto">
          <a:xfrm>
            <a:off x="440405" y="1786188"/>
            <a:ext cx="3006725" cy="300037"/>
            <a:chOff x="361517" y="2825241"/>
            <a:chExt cx="2460965" cy="299645"/>
          </a:xfrm>
        </p:grpSpPr>
        <p:pic>
          <p:nvPicPr>
            <p:cNvPr id="9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</a:p>
          </p:txBody>
        </p:sp>
      </p:grpSp>
      <p:grpSp>
        <p:nvGrpSpPr>
          <p:cNvPr id="101" name="그룹 13"/>
          <p:cNvGrpSpPr>
            <a:grpSpLocks/>
          </p:cNvGrpSpPr>
          <p:nvPr/>
        </p:nvGrpSpPr>
        <p:grpSpPr bwMode="auto">
          <a:xfrm>
            <a:off x="6453855" y="1786188"/>
            <a:ext cx="2891633" cy="300037"/>
            <a:chOff x="361517" y="2825241"/>
            <a:chExt cx="2460965" cy="299645"/>
          </a:xfrm>
        </p:grpSpPr>
        <p:pic>
          <p:nvPicPr>
            <p:cNvPr id="10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104" name="그룹 13"/>
          <p:cNvGrpSpPr>
            <a:grpSpLocks/>
          </p:cNvGrpSpPr>
          <p:nvPr/>
        </p:nvGrpSpPr>
        <p:grpSpPr bwMode="auto">
          <a:xfrm>
            <a:off x="3447130" y="2124621"/>
            <a:ext cx="3006725" cy="300037"/>
            <a:chOff x="361517" y="2825241"/>
            <a:chExt cx="2460965" cy="299645"/>
          </a:xfrm>
        </p:grpSpPr>
        <p:pic>
          <p:nvPicPr>
            <p:cNvPr id="10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실적수량</a:t>
              </a:r>
            </a:p>
          </p:txBody>
        </p:sp>
      </p:grpSp>
      <p:grpSp>
        <p:nvGrpSpPr>
          <p:cNvPr id="107" name="그룹 13"/>
          <p:cNvGrpSpPr>
            <a:grpSpLocks/>
          </p:cNvGrpSpPr>
          <p:nvPr/>
        </p:nvGrpSpPr>
        <p:grpSpPr bwMode="auto">
          <a:xfrm>
            <a:off x="440405" y="2124621"/>
            <a:ext cx="3006725" cy="300037"/>
            <a:chOff x="361517" y="2825241"/>
            <a:chExt cx="2460965" cy="299645"/>
          </a:xfrm>
        </p:grpSpPr>
        <p:pic>
          <p:nvPicPr>
            <p:cNvPr id="108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110" name="그룹 13"/>
          <p:cNvGrpSpPr>
            <a:grpSpLocks/>
          </p:cNvGrpSpPr>
          <p:nvPr/>
        </p:nvGrpSpPr>
        <p:grpSpPr bwMode="auto">
          <a:xfrm>
            <a:off x="6453855" y="2124621"/>
            <a:ext cx="2891633" cy="300037"/>
            <a:chOff x="361517" y="2825241"/>
            <a:chExt cx="2460965" cy="299645"/>
          </a:xfrm>
        </p:grpSpPr>
        <p:pic>
          <p:nvPicPr>
            <p:cNvPr id="111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</p:grpSp>
      <p:sp>
        <p:nvSpPr>
          <p:cNvPr id="113" name="직사각형 1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05810"/>
              </p:ext>
            </p:extLst>
          </p:nvPr>
        </p:nvGraphicFramePr>
        <p:xfrm>
          <a:off x="465902" y="2924942"/>
          <a:ext cx="2470873" cy="2141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소성대차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6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04" y="2924941"/>
            <a:ext cx="257175" cy="213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3224808" y="4453689"/>
            <a:ext cx="1547812" cy="6035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endParaRPr lang="en-US" altLang="ko-KR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비우기</a:t>
            </a:r>
          </a:p>
        </p:txBody>
      </p:sp>
      <p:grpSp>
        <p:nvGrpSpPr>
          <p:cNvPr id="34" name="그룹 33"/>
          <p:cNvGrpSpPr>
            <a:grpSpLocks/>
          </p:cNvGrpSpPr>
          <p:nvPr/>
        </p:nvGrpSpPr>
        <p:grpSpPr bwMode="auto">
          <a:xfrm>
            <a:off x="4814281" y="2507597"/>
            <a:ext cx="4255896" cy="302452"/>
            <a:chOff x="348848" y="2478810"/>
            <a:chExt cx="2440096" cy="302118"/>
          </a:xfrm>
        </p:grpSpPr>
        <p:pic>
          <p:nvPicPr>
            <p:cNvPr id="35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65902" y="2591477"/>
            <a:ext cx="2758906" cy="302452"/>
            <a:chOff x="348848" y="2478810"/>
            <a:chExt cx="2440096" cy="302118"/>
          </a:xfrm>
        </p:grpSpPr>
        <p:pic>
          <p:nvPicPr>
            <p:cNvPr id="41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  <p:grpSp>
        <p:nvGrpSpPr>
          <p:cNvPr id="43" name="그룹 13"/>
          <p:cNvGrpSpPr>
            <a:grpSpLocks/>
          </p:cNvGrpSpPr>
          <p:nvPr/>
        </p:nvGrpSpPr>
        <p:grpSpPr bwMode="auto">
          <a:xfrm>
            <a:off x="3219097" y="2937406"/>
            <a:ext cx="2715412" cy="453649"/>
            <a:chOff x="361517" y="2825241"/>
            <a:chExt cx="2460965" cy="453056"/>
          </a:xfrm>
        </p:grpSpPr>
        <p:pic>
          <p:nvPicPr>
            <p:cNvPr id="44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7" y="2825241"/>
              <a:ext cx="2440095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451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옮겨타기수량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32363"/>
              </p:ext>
            </p:extLst>
          </p:nvPr>
        </p:nvGraphicFramePr>
        <p:xfrm>
          <a:off x="4782338" y="2852935"/>
          <a:ext cx="4278121" cy="2204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대차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57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5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62670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소성대차의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요출을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POP_PRD_011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11017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 대차의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요입과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요출을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716847" y="2014032"/>
            <a:ext cx="1547812" cy="11711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요입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요입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요출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</a:p>
        </p:txBody>
      </p:sp>
      <p:pic>
        <p:nvPicPr>
          <p:cNvPr id="8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76" y="1782705"/>
            <a:ext cx="257175" cy="3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직사각형 1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>
            <a:grpSpLocks/>
          </p:cNvGrpSpPr>
          <p:nvPr/>
        </p:nvGrpSpPr>
        <p:grpSpPr bwMode="auto">
          <a:xfrm>
            <a:off x="440044" y="1739816"/>
            <a:ext cx="4255896" cy="302452"/>
            <a:chOff x="348848" y="2478810"/>
            <a:chExt cx="2440096" cy="302118"/>
          </a:xfrm>
        </p:grpSpPr>
        <p:pic>
          <p:nvPicPr>
            <p:cNvPr id="35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17708"/>
              </p:ext>
            </p:extLst>
          </p:nvPr>
        </p:nvGraphicFramePr>
        <p:xfrm>
          <a:off x="408101" y="2085154"/>
          <a:ext cx="7002862" cy="2975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467">
                  <a:extLst>
                    <a:ext uri="{9D8B030D-6E8A-4147-A177-3AD203B41FA5}">
                      <a16:colId xmlns:a16="http://schemas.microsoft.com/office/drawing/2014/main" val="3600199616"/>
                    </a:ext>
                  </a:extLst>
                </a:gridCol>
                <a:gridCol w="955467">
                  <a:extLst>
                    <a:ext uri="{9D8B030D-6E8A-4147-A177-3AD203B41FA5}">
                      <a16:colId xmlns:a16="http://schemas.microsoft.com/office/drawing/2014/main" val="1690161826"/>
                    </a:ext>
                  </a:extLst>
                </a:gridCol>
                <a:gridCol w="955467">
                  <a:extLst>
                    <a:ext uri="{9D8B030D-6E8A-4147-A177-3AD203B41FA5}">
                      <a16:colId xmlns:a16="http://schemas.microsoft.com/office/drawing/2014/main" val="1799960214"/>
                    </a:ext>
                  </a:extLst>
                </a:gridCol>
              </a:tblGrid>
              <a:tr h="3243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소성대차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요입시각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요출시각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소요시간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7697763" y="3558686"/>
            <a:ext cx="1547812" cy="11711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요출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19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50558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비우기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잔량을 처리하는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POP_PRD_012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95223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잔량을 비우기 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716847" y="2014032"/>
            <a:ext cx="1547812" cy="28551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대차 비우기</a:t>
            </a: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건조대차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비우기</a:t>
            </a:r>
          </a:p>
        </p:txBody>
      </p:sp>
      <p:pic>
        <p:nvPicPr>
          <p:cNvPr id="8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76" y="1782705"/>
            <a:ext cx="257175" cy="3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직사각형 1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>
            <a:grpSpLocks/>
          </p:cNvGrpSpPr>
          <p:nvPr/>
        </p:nvGrpSpPr>
        <p:grpSpPr bwMode="auto">
          <a:xfrm>
            <a:off x="440044" y="1739816"/>
            <a:ext cx="4255896" cy="302452"/>
            <a:chOff x="348848" y="2478810"/>
            <a:chExt cx="2440096" cy="302118"/>
          </a:xfrm>
        </p:grpSpPr>
        <p:pic>
          <p:nvPicPr>
            <p:cNvPr id="35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98559"/>
              </p:ext>
            </p:extLst>
          </p:nvPr>
        </p:nvGraphicFramePr>
        <p:xfrm>
          <a:off x="408101" y="2085154"/>
          <a:ext cx="7017675" cy="2975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2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3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건조대차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71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83287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작업자 할당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공정에 작업자를 할당하는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POP_PRD_013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53666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공정에 작업자를 할당하는 화면 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150962" y="2355584"/>
            <a:ext cx="1340678" cy="8051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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5639"/>
              </p:ext>
            </p:extLst>
          </p:nvPr>
        </p:nvGraphicFramePr>
        <p:xfrm>
          <a:off x="488504" y="2340160"/>
          <a:ext cx="3377347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 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작업자할당</a:t>
            </a:r>
            <a:endParaRPr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51" y="2347350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직사각형 1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03975"/>
              </p:ext>
            </p:extLst>
          </p:nvPr>
        </p:nvGraphicFramePr>
        <p:xfrm>
          <a:off x="5491640" y="2329682"/>
          <a:ext cx="3508492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작업장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3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95" y="2359652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4136994" y="3271954"/>
            <a:ext cx="1340678" cy="8051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해제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143589" y="4136050"/>
            <a:ext cx="1340678" cy="8051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해제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4268" y="2060848"/>
            <a:ext cx="3843084" cy="2876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할당 대상 작업자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96094" y="2080336"/>
            <a:ext cx="3626932" cy="2876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할당 작업자</a:t>
            </a:r>
          </a:p>
        </p:txBody>
      </p:sp>
      <p:grpSp>
        <p:nvGrpSpPr>
          <p:cNvPr id="23" name="그룹 13"/>
          <p:cNvGrpSpPr>
            <a:grpSpLocks/>
          </p:cNvGrpSpPr>
          <p:nvPr/>
        </p:nvGrpSpPr>
        <p:grpSpPr bwMode="auto">
          <a:xfrm>
            <a:off x="501431" y="1744749"/>
            <a:ext cx="3006725" cy="300037"/>
            <a:chOff x="361517" y="2825241"/>
            <a:chExt cx="2460965" cy="299645"/>
          </a:xfrm>
        </p:grpSpPr>
        <p:pic>
          <p:nvPicPr>
            <p:cNvPr id="24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26" name="그룹 13"/>
          <p:cNvGrpSpPr>
            <a:grpSpLocks/>
          </p:cNvGrpSpPr>
          <p:nvPr/>
        </p:nvGrpSpPr>
        <p:grpSpPr bwMode="auto">
          <a:xfrm>
            <a:off x="3584848" y="1744749"/>
            <a:ext cx="3006725" cy="300037"/>
            <a:chOff x="361517" y="2825241"/>
            <a:chExt cx="2460965" cy="299645"/>
          </a:xfrm>
        </p:grpSpPr>
        <p:pic>
          <p:nvPicPr>
            <p:cNvPr id="27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할당 </a:t>
              </a: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작업자수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11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17681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공정조건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 조건을 등록하는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POP_PRD_014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8730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공정조건을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등록하는 화면 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측정항목별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측정그룹이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생성됩니다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측정항목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측정그룹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측정항목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측정그룹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동일한 그룹으로 생성됩니다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35486" y="4485396"/>
            <a:ext cx="2697834" cy="5809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6560"/>
              </p:ext>
            </p:extLst>
          </p:nvPr>
        </p:nvGraphicFramePr>
        <p:xfrm>
          <a:off x="5091828" y="2456233"/>
          <a:ext cx="3968631" cy="1607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측정그룹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측정일시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공정조건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pic>
        <p:nvPicPr>
          <p:cNvPr id="23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77" y="2482671"/>
            <a:ext cx="257175" cy="158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그룹 13"/>
          <p:cNvGrpSpPr>
            <a:grpSpLocks/>
          </p:cNvGrpSpPr>
          <p:nvPr/>
        </p:nvGrpSpPr>
        <p:grpSpPr bwMode="auto">
          <a:xfrm>
            <a:off x="3447130" y="1786188"/>
            <a:ext cx="3006725" cy="300037"/>
            <a:chOff x="361517" y="2825241"/>
            <a:chExt cx="2460965" cy="299645"/>
          </a:xfrm>
        </p:grpSpPr>
        <p:pic>
          <p:nvPicPr>
            <p:cNvPr id="2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27" name="그룹 13"/>
          <p:cNvGrpSpPr>
            <a:grpSpLocks/>
          </p:cNvGrpSpPr>
          <p:nvPr/>
        </p:nvGrpSpPr>
        <p:grpSpPr bwMode="auto">
          <a:xfrm>
            <a:off x="440405" y="1786188"/>
            <a:ext cx="3006725" cy="300037"/>
            <a:chOff x="361517" y="2825241"/>
            <a:chExt cx="2460965" cy="299645"/>
          </a:xfrm>
        </p:grpSpPr>
        <p:pic>
          <p:nvPicPr>
            <p:cNvPr id="28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</a:p>
          </p:txBody>
        </p:sp>
      </p:grpSp>
      <p:grpSp>
        <p:nvGrpSpPr>
          <p:cNvPr id="30" name="그룹 13"/>
          <p:cNvGrpSpPr>
            <a:grpSpLocks/>
          </p:cNvGrpSpPr>
          <p:nvPr/>
        </p:nvGrpSpPr>
        <p:grpSpPr bwMode="auto">
          <a:xfrm>
            <a:off x="6453855" y="1786188"/>
            <a:ext cx="2891633" cy="300037"/>
            <a:chOff x="361517" y="2825241"/>
            <a:chExt cx="2460965" cy="299645"/>
          </a:xfrm>
        </p:grpSpPr>
        <p:pic>
          <p:nvPicPr>
            <p:cNvPr id="31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37" name="그룹 13"/>
          <p:cNvGrpSpPr>
            <a:grpSpLocks/>
          </p:cNvGrpSpPr>
          <p:nvPr/>
        </p:nvGrpSpPr>
        <p:grpSpPr bwMode="auto">
          <a:xfrm>
            <a:off x="3447130" y="2124621"/>
            <a:ext cx="3006725" cy="300037"/>
            <a:chOff x="361517" y="2825241"/>
            <a:chExt cx="2460965" cy="299645"/>
          </a:xfrm>
        </p:grpSpPr>
        <p:pic>
          <p:nvPicPr>
            <p:cNvPr id="40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실적수량</a:t>
              </a:r>
            </a:p>
          </p:txBody>
        </p:sp>
      </p:grpSp>
      <p:grpSp>
        <p:nvGrpSpPr>
          <p:cNvPr id="42" name="그룹 13"/>
          <p:cNvGrpSpPr>
            <a:grpSpLocks/>
          </p:cNvGrpSpPr>
          <p:nvPr/>
        </p:nvGrpSpPr>
        <p:grpSpPr bwMode="auto">
          <a:xfrm>
            <a:off x="440405" y="2124621"/>
            <a:ext cx="3006725" cy="300037"/>
            <a:chOff x="361517" y="2825241"/>
            <a:chExt cx="2460965" cy="299645"/>
          </a:xfrm>
        </p:grpSpPr>
        <p:pic>
          <p:nvPicPr>
            <p:cNvPr id="4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45" name="그룹 13"/>
          <p:cNvGrpSpPr>
            <a:grpSpLocks/>
          </p:cNvGrpSpPr>
          <p:nvPr/>
        </p:nvGrpSpPr>
        <p:grpSpPr bwMode="auto">
          <a:xfrm>
            <a:off x="6453855" y="2124621"/>
            <a:ext cx="2891633" cy="300037"/>
            <a:chOff x="361517" y="2825241"/>
            <a:chExt cx="2460965" cy="299645"/>
          </a:xfrm>
        </p:grpSpPr>
        <p:pic>
          <p:nvPicPr>
            <p:cNvPr id="4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72302"/>
              </p:ext>
            </p:extLst>
          </p:nvPr>
        </p:nvGraphicFramePr>
        <p:xfrm>
          <a:off x="465902" y="2465312"/>
          <a:ext cx="4381988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497">
                  <a:extLst>
                    <a:ext uri="{9D8B030D-6E8A-4147-A177-3AD203B41FA5}">
                      <a16:colId xmlns:a16="http://schemas.microsoft.com/office/drawing/2014/main" val="1792452992"/>
                    </a:ext>
                  </a:extLst>
                </a:gridCol>
                <a:gridCol w="1095497">
                  <a:extLst>
                    <a:ext uri="{9D8B030D-6E8A-4147-A177-3AD203B41FA5}">
                      <a16:colId xmlns:a16="http://schemas.microsoft.com/office/drawing/2014/main" val="641647150"/>
                    </a:ext>
                  </a:extLst>
                </a:gridCol>
                <a:gridCol w="1095497">
                  <a:extLst>
                    <a:ext uri="{9D8B030D-6E8A-4147-A177-3AD203B41FA5}">
                      <a16:colId xmlns:a16="http://schemas.microsoft.com/office/drawing/2014/main" val="65922564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53" y="2480822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13"/>
          <p:cNvGrpSpPr>
            <a:grpSpLocks/>
          </p:cNvGrpSpPr>
          <p:nvPr/>
        </p:nvGrpSpPr>
        <p:grpSpPr bwMode="auto">
          <a:xfrm>
            <a:off x="5099636" y="4088620"/>
            <a:ext cx="4227715" cy="300037"/>
            <a:chOff x="361517" y="2825241"/>
            <a:chExt cx="2460965" cy="299645"/>
          </a:xfrm>
        </p:grpSpPr>
        <p:pic>
          <p:nvPicPr>
            <p:cNvPr id="5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측정값</a:t>
              </a: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7866419" y="4474048"/>
            <a:ext cx="1350222" cy="5809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2392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29900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 측정값 등록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 측정값을 등록하는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POP_PRD_015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20893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 측정값을 등록하는 화면 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35486" y="4485396"/>
            <a:ext cx="2697834" cy="5809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20009"/>
              </p:ext>
            </p:extLst>
          </p:nvPr>
        </p:nvGraphicFramePr>
        <p:xfrm>
          <a:off x="5091827" y="2456233"/>
          <a:ext cx="3921305" cy="1607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측정일시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품질 측정값 등록</a:t>
            </a:r>
          </a:p>
        </p:txBody>
      </p:sp>
      <p:pic>
        <p:nvPicPr>
          <p:cNvPr id="23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77" y="2482671"/>
            <a:ext cx="257175" cy="158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그룹 13"/>
          <p:cNvGrpSpPr>
            <a:grpSpLocks/>
          </p:cNvGrpSpPr>
          <p:nvPr/>
        </p:nvGrpSpPr>
        <p:grpSpPr bwMode="auto">
          <a:xfrm>
            <a:off x="3447130" y="1786188"/>
            <a:ext cx="3006725" cy="300037"/>
            <a:chOff x="361517" y="2825241"/>
            <a:chExt cx="2460965" cy="299645"/>
          </a:xfrm>
        </p:grpSpPr>
        <p:pic>
          <p:nvPicPr>
            <p:cNvPr id="2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27" name="그룹 13"/>
          <p:cNvGrpSpPr>
            <a:grpSpLocks/>
          </p:cNvGrpSpPr>
          <p:nvPr/>
        </p:nvGrpSpPr>
        <p:grpSpPr bwMode="auto">
          <a:xfrm>
            <a:off x="440405" y="1786188"/>
            <a:ext cx="3006725" cy="300037"/>
            <a:chOff x="361517" y="2825241"/>
            <a:chExt cx="2460965" cy="299645"/>
          </a:xfrm>
        </p:grpSpPr>
        <p:pic>
          <p:nvPicPr>
            <p:cNvPr id="28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13"/>
          <p:cNvGrpSpPr>
            <a:grpSpLocks/>
          </p:cNvGrpSpPr>
          <p:nvPr/>
        </p:nvGrpSpPr>
        <p:grpSpPr bwMode="auto">
          <a:xfrm>
            <a:off x="6453855" y="1786188"/>
            <a:ext cx="2891633" cy="300037"/>
            <a:chOff x="361517" y="2825241"/>
            <a:chExt cx="2460965" cy="299645"/>
          </a:xfrm>
        </p:grpSpPr>
        <p:pic>
          <p:nvPicPr>
            <p:cNvPr id="31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37" name="그룹 13"/>
          <p:cNvGrpSpPr>
            <a:grpSpLocks/>
          </p:cNvGrpSpPr>
          <p:nvPr/>
        </p:nvGrpSpPr>
        <p:grpSpPr bwMode="auto">
          <a:xfrm>
            <a:off x="3447130" y="2124621"/>
            <a:ext cx="3006725" cy="300037"/>
            <a:chOff x="361517" y="2825241"/>
            <a:chExt cx="2460965" cy="299645"/>
          </a:xfrm>
        </p:grpSpPr>
        <p:pic>
          <p:nvPicPr>
            <p:cNvPr id="40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실적수량</a:t>
              </a:r>
            </a:p>
          </p:txBody>
        </p:sp>
      </p:grpSp>
      <p:grpSp>
        <p:nvGrpSpPr>
          <p:cNvPr id="42" name="그룹 13"/>
          <p:cNvGrpSpPr>
            <a:grpSpLocks/>
          </p:cNvGrpSpPr>
          <p:nvPr/>
        </p:nvGrpSpPr>
        <p:grpSpPr bwMode="auto">
          <a:xfrm>
            <a:off x="440405" y="2124621"/>
            <a:ext cx="3006725" cy="300037"/>
            <a:chOff x="361517" y="2825241"/>
            <a:chExt cx="2460965" cy="299645"/>
          </a:xfrm>
        </p:grpSpPr>
        <p:pic>
          <p:nvPicPr>
            <p:cNvPr id="4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45" name="그룹 13"/>
          <p:cNvGrpSpPr>
            <a:grpSpLocks/>
          </p:cNvGrpSpPr>
          <p:nvPr/>
        </p:nvGrpSpPr>
        <p:grpSpPr bwMode="auto">
          <a:xfrm>
            <a:off x="6453855" y="2124621"/>
            <a:ext cx="2891633" cy="300037"/>
            <a:chOff x="361517" y="2825241"/>
            <a:chExt cx="2460965" cy="299645"/>
          </a:xfrm>
        </p:grpSpPr>
        <p:pic>
          <p:nvPicPr>
            <p:cNvPr id="4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65902" y="2465312"/>
          <a:ext cx="4381988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497">
                  <a:extLst>
                    <a:ext uri="{9D8B030D-6E8A-4147-A177-3AD203B41FA5}">
                      <a16:colId xmlns:a16="http://schemas.microsoft.com/office/drawing/2014/main" val="1792452992"/>
                    </a:ext>
                  </a:extLst>
                </a:gridCol>
                <a:gridCol w="1095497">
                  <a:extLst>
                    <a:ext uri="{9D8B030D-6E8A-4147-A177-3AD203B41FA5}">
                      <a16:colId xmlns:a16="http://schemas.microsoft.com/office/drawing/2014/main" val="641647150"/>
                    </a:ext>
                  </a:extLst>
                </a:gridCol>
                <a:gridCol w="1095497">
                  <a:extLst>
                    <a:ext uri="{9D8B030D-6E8A-4147-A177-3AD203B41FA5}">
                      <a16:colId xmlns:a16="http://schemas.microsoft.com/office/drawing/2014/main" val="65922564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53" y="2480822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13"/>
          <p:cNvGrpSpPr>
            <a:grpSpLocks/>
          </p:cNvGrpSpPr>
          <p:nvPr/>
        </p:nvGrpSpPr>
        <p:grpSpPr bwMode="auto">
          <a:xfrm>
            <a:off x="5099636" y="4088620"/>
            <a:ext cx="4227715" cy="300037"/>
            <a:chOff x="361517" y="2825241"/>
            <a:chExt cx="2460965" cy="299645"/>
          </a:xfrm>
        </p:grpSpPr>
        <p:pic>
          <p:nvPicPr>
            <p:cNvPr id="5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측정값</a:t>
              </a: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7866419" y="4474048"/>
            <a:ext cx="1350222" cy="5809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35428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97715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비가동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비가동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사유를 변경하는 화면 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POP_PRD_016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25351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비가동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사유를 변경하는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62394" y="5103341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16029"/>
              </p:ext>
            </p:extLst>
          </p:nvPr>
        </p:nvGraphicFramePr>
        <p:xfrm>
          <a:off x="434431" y="1735389"/>
          <a:ext cx="7485855" cy="336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6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1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주원인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상세원인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비가동시간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9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9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9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9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9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9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9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0844" y="1225551"/>
            <a:ext cx="18161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pic>
        <p:nvPicPr>
          <p:cNvPr id="8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00" y="1728788"/>
            <a:ext cx="257175" cy="342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188046" y="1735389"/>
            <a:ext cx="1157442" cy="33942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endParaRPr lang="en-US" altLang="ko-KR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사유변경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36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91582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생산현황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조회하는 화면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적재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POP_PRD_001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74980"/>
              </p:ext>
            </p:extLst>
          </p:nvPr>
        </p:nvGraphicFramePr>
        <p:xfrm>
          <a:off x="342900" y="5541963"/>
          <a:ext cx="9182100" cy="112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화면의 하단 버튼은 공정에 따라 변경됨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적재 실적 등록은 건조대차에서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소성대차로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옮겨타기한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실적으로 처리한다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작업시작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 생성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작업지시 생성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작업자 할당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공정에 작업자를 할당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0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21683" y="5103341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45796"/>
              </p:ext>
            </p:extLst>
          </p:nvPr>
        </p:nvGraphicFramePr>
        <p:xfrm>
          <a:off x="475234" y="1764953"/>
          <a:ext cx="8680913" cy="260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45360063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6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작업지시번호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할당작업자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생산시작시간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생산종료시간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54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20133" y="1272828"/>
            <a:ext cx="1816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작업지시 현황</a:t>
            </a: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13" y="1756717"/>
            <a:ext cx="257175" cy="26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 bwMode="auto">
          <a:xfrm>
            <a:off x="804934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2405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88504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작업시작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478627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현장마감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468750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455365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8445488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측정값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3458873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4448996" y="444531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적재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 등록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5439119" y="4451589"/>
            <a:ext cx="900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요입</a:t>
            </a: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요출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429242" y="4460291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비우기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6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71881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생산현황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조회하는 화면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POP_PRD_001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83324"/>
              </p:ext>
            </p:extLst>
          </p:nvPr>
        </p:nvGraphicFramePr>
        <p:xfrm>
          <a:off x="342900" y="5541963"/>
          <a:ext cx="9182100" cy="112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화면의 하단 버튼은 공정에 따라 변경됨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작업시작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 생성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작업지시 생성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작업자 할당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공정에 작업자를 할당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팔레트 생성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재발행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팔레트를 생성하여 바코드를 발행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재발행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언로딩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소성대차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언로딩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비우기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0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21683" y="5103341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88504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작업시작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99703"/>
              </p:ext>
            </p:extLst>
          </p:nvPr>
        </p:nvGraphicFramePr>
        <p:xfrm>
          <a:off x="475234" y="1764953"/>
          <a:ext cx="8680913" cy="260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4255227113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6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작업지시번호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할당작업자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생산시작시간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생산종료시간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54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20133" y="1272828"/>
            <a:ext cx="1816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작업지시 현황</a:t>
            </a: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13" y="1756717"/>
            <a:ext cx="257175" cy="26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469613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현장마감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804934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450722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8337376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측정값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3431831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412940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팔레트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5394049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팔레트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endParaRPr lang="en-US" altLang="ko-KR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재발행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2405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6375158" y="4445319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입고등록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348118" y="4438188"/>
            <a:ext cx="936000" cy="61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언로딩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57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5500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작업지시 생성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작업지시 생성 화면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POP_PRD_002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65501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포장공정의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생성하는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 생성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 대차를 기준으로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생성합니다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0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21683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242574" y="3928825"/>
            <a:ext cx="2987747" cy="7880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생성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2761"/>
              </p:ext>
            </p:extLst>
          </p:nvPr>
        </p:nvGraphicFramePr>
        <p:xfrm>
          <a:off x="475233" y="1764953"/>
          <a:ext cx="4287836" cy="3295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566">
                  <a:extLst>
                    <a:ext uri="{9D8B030D-6E8A-4147-A177-3AD203B41FA5}">
                      <a16:colId xmlns:a16="http://schemas.microsoft.com/office/drawing/2014/main" val="1969680421"/>
                    </a:ext>
                  </a:extLst>
                </a:gridCol>
                <a:gridCol w="994566">
                  <a:extLst>
                    <a:ext uri="{9D8B030D-6E8A-4147-A177-3AD203B41FA5}">
                      <a16:colId xmlns:a16="http://schemas.microsoft.com/office/drawing/2014/main" val="3768649469"/>
                    </a:ext>
                  </a:extLst>
                </a:gridCol>
              </a:tblGrid>
              <a:tr h="3592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소성 대차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20133" y="1272828"/>
            <a:ext cx="18161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작업지시 생성</a:t>
            </a: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70" y="1764953"/>
            <a:ext cx="257175" cy="32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>
            <a:grpSpLocks/>
          </p:cNvGrpSpPr>
          <p:nvPr/>
        </p:nvGrpSpPr>
        <p:grpSpPr bwMode="auto">
          <a:xfrm>
            <a:off x="5244235" y="2554241"/>
            <a:ext cx="2986087" cy="312393"/>
            <a:chOff x="348848" y="2478810"/>
            <a:chExt cx="2440096" cy="312048"/>
          </a:xfrm>
        </p:grpSpPr>
        <p:pic>
          <p:nvPicPr>
            <p:cNvPr id="12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31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14" name="그룹 13"/>
          <p:cNvGrpSpPr>
            <a:grpSpLocks/>
          </p:cNvGrpSpPr>
          <p:nvPr/>
        </p:nvGrpSpPr>
        <p:grpSpPr bwMode="auto">
          <a:xfrm>
            <a:off x="5219297" y="2924944"/>
            <a:ext cx="3006725" cy="300037"/>
            <a:chOff x="361517" y="2825241"/>
            <a:chExt cx="2460965" cy="299645"/>
          </a:xfrm>
        </p:grpSpPr>
        <p:pic>
          <p:nvPicPr>
            <p:cNvPr id="1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17" name="그룹 13"/>
          <p:cNvGrpSpPr>
            <a:grpSpLocks/>
          </p:cNvGrpSpPr>
          <p:nvPr/>
        </p:nvGrpSpPr>
        <p:grpSpPr bwMode="auto">
          <a:xfrm>
            <a:off x="5202671" y="3284984"/>
            <a:ext cx="3021132" cy="300037"/>
            <a:chOff x="361517" y="2825241"/>
            <a:chExt cx="2472757" cy="299645"/>
          </a:xfrm>
        </p:grpSpPr>
        <p:pic>
          <p:nvPicPr>
            <p:cNvPr id="18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78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계획수량</a:t>
              </a: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5244235" y="1820684"/>
            <a:ext cx="2986087" cy="312393"/>
            <a:chOff x="348848" y="2478810"/>
            <a:chExt cx="2440096" cy="312048"/>
          </a:xfrm>
        </p:grpSpPr>
        <p:pic>
          <p:nvPicPr>
            <p:cNvPr id="22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31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pic>
        <p:nvPicPr>
          <p:cNvPr id="24" name="Picture 38" descr="C:\Users\재홍\Desktop\Form\현장용\팝업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35" y="2184604"/>
            <a:ext cx="2986087" cy="29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244235" y="2180380"/>
            <a:ext cx="1016553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공정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8049344" y="5103341"/>
            <a:ext cx="1325290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9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51677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바코드 발행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팔레트를 생성하고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바코드를 라벨을 출력하는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POP_PRD_003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7201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팔레트를 생성하고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바코드를 라벨을 출력합니다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183208" y="4324858"/>
            <a:ext cx="1547812" cy="6111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4336"/>
              </p:ext>
            </p:extLst>
          </p:nvPr>
        </p:nvGraphicFramePr>
        <p:xfrm>
          <a:off x="435197" y="2459446"/>
          <a:ext cx="4287838" cy="26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팔레트번호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7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4080097" y="1272828"/>
            <a:ext cx="18161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팔레트 생성</a:t>
            </a:r>
          </a:p>
        </p:txBody>
      </p:sp>
      <p:pic>
        <p:nvPicPr>
          <p:cNvPr id="8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34" y="2485884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13"/>
          <p:cNvGrpSpPr>
            <a:grpSpLocks/>
          </p:cNvGrpSpPr>
          <p:nvPr/>
        </p:nvGrpSpPr>
        <p:grpSpPr bwMode="auto">
          <a:xfrm>
            <a:off x="3447130" y="1786188"/>
            <a:ext cx="3006725" cy="300037"/>
            <a:chOff x="361517" y="2825241"/>
            <a:chExt cx="2460965" cy="299645"/>
          </a:xfrm>
        </p:grpSpPr>
        <p:pic>
          <p:nvPicPr>
            <p:cNvPr id="9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95" name="그룹 13"/>
          <p:cNvGrpSpPr>
            <a:grpSpLocks/>
          </p:cNvGrpSpPr>
          <p:nvPr/>
        </p:nvGrpSpPr>
        <p:grpSpPr bwMode="auto">
          <a:xfrm>
            <a:off x="440405" y="1786188"/>
            <a:ext cx="3006725" cy="300037"/>
            <a:chOff x="361517" y="2825241"/>
            <a:chExt cx="2460965" cy="299645"/>
          </a:xfrm>
        </p:grpSpPr>
        <p:pic>
          <p:nvPicPr>
            <p:cNvPr id="9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3"/>
          <p:cNvGrpSpPr>
            <a:grpSpLocks/>
          </p:cNvGrpSpPr>
          <p:nvPr/>
        </p:nvGrpSpPr>
        <p:grpSpPr bwMode="auto">
          <a:xfrm>
            <a:off x="6453855" y="1786188"/>
            <a:ext cx="2891633" cy="300037"/>
            <a:chOff x="361517" y="2825241"/>
            <a:chExt cx="2460965" cy="299645"/>
          </a:xfrm>
        </p:grpSpPr>
        <p:pic>
          <p:nvPicPr>
            <p:cNvPr id="10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104" name="그룹 13"/>
          <p:cNvGrpSpPr>
            <a:grpSpLocks/>
          </p:cNvGrpSpPr>
          <p:nvPr/>
        </p:nvGrpSpPr>
        <p:grpSpPr bwMode="auto">
          <a:xfrm>
            <a:off x="3447130" y="2124621"/>
            <a:ext cx="3006725" cy="300037"/>
            <a:chOff x="361517" y="2825241"/>
            <a:chExt cx="2460965" cy="299645"/>
          </a:xfrm>
        </p:grpSpPr>
        <p:pic>
          <p:nvPicPr>
            <p:cNvPr id="10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실적수량</a:t>
              </a:r>
            </a:p>
          </p:txBody>
        </p:sp>
      </p:grpSp>
      <p:grpSp>
        <p:nvGrpSpPr>
          <p:cNvPr id="107" name="그룹 13"/>
          <p:cNvGrpSpPr>
            <a:grpSpLocks/>
          </p:cNvGrpSpPr>
          <p:nvPr/>
        </p:nvGrpSpPr>
        <p:grpSpPr bwMode="auto">
          <a:xfrm>
            <a:off x="440405" y="2124621"/>
            <a:ext cx="3006725" cy="300037"/>
            <a:chOff x="361517" y="2825241"/>
            <a:chExt cx="2460965" cy="299645"/>
          </a:xfrm>
        </p:grpSpPr>
        <p:pic>
          <p:nvPicPr>
            <p:cNvPr id="108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110" name="그룹 13"/>
          <p:cNvGrpSpPr>
            <a:grpSpLocks/>
          </p:cNvGrpSpPr>
          <p:nvPr/>
        </p:nvGrpSpPr>
        <p:grpSpPr bwMode="auto">
          <a:xfrm>
            <a:off x="6453855" y="2124621"/>
            <a:ext cx="2891633" cy="300037"/>
            <a:chOff x="361517" y="2825241"/>
            <a:chExt cx="2460965" cy="299645"/>
          </a:xfrm>
        </p:grpSpPr>
        <p:pic>
          <p:nvPicPr>
            <p:cNvPr id="111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</p:grpSp>
      <p:sp>
        <p:nvSpPr>
          <p:cNvPr id="113" name="직사각형 1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13"/>
          <p:cNvGrpSpPr>
            <a:grpSpLocks/>
          </p:cNvGrpSpPr>
          <p:nvPr/>
        </p:nvGrpSpPr>
        <p:grpSpPr bwMode="auto">
          <a:xfrm>
            <a:off x="5183208" y="3936280"/>
            <a:ext cx="3006725" cy="300037"/>
            <a:chOff x="361517" y="2825241"/>
            <a:chExt cx="2460965" cy="299645"/>
          </a:xfrm>
        </p:grpSpPr>
        <p:pic>
          <p:nvPicPr>
            <p:cNvPr id="4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팔레트수량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13"/>
          <p:cNvGrpSpPr>
            <a:grpSpLocks/>
          </p:cNvGrpSpPr>
          <p:nvPr/>
        </p:nvGrpSpPr>
        <p:grpSpPr bwMode="auto">
          <a:xfrm>
            <a:off x="5183208" y="2885005"/>
            <a:ext cx="3006725" cy="300037"/>
            <a:chOff x="361517" y="2825241"/>
            <a:chExt cx="2460965" cy="299645"/>
          </a:xfrm>
        </p:grpSpPr>
        <p:pic>
          <p:nvPicPr>
            <p:cNvPr id="4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등급</a:t>
              </a:r>
            </a:p>
          </p:txBody>
        </p:sp>
      </p:grpSp>
      <p:grpSp>
        <p:nvGrpSpPr>
          <p:cNvPr id="48" name="그룹 13"/>
          <p:cNvGrpSpPr>
            <a:grpSpLocks/>
          </p:cNvGrpSpPr>
          <p:nvPr/>
        </p:nvGrpSpPr>
        <p:grpSpPr bwMode="auto">
          <a:xfrm>
            <a:off x="5183208" y="2536970"/>
            <a:ext cx="3006725" cy="300037"/>
            <a:chOff x="361517" y="2825241"/>
            <a:chExt cx="2460965" cy="299645"/>
          </a:xfrm>
        </p:grpSpPr>
        <p:pic>
          <p:nvPicPr>
            <p:cNvPr id="49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팔레트번호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13"/>
          <p:cNvGrpSpPr>
            <a:grpSpLocks/>
          </p:cNvGrpSpPr>
          <p:nvPr/>
        </p:nvGrpSpPr>
        <p:grpSpPr bwMode="auto">
          <a:xfrm>
            <a:off x="5178704" y="3230250"/>
            <a:ext cx="3006725" cy="300037"/>
            <a:chOff x="361517" y="2825241"/>
            <a:chExt cx="2460965" cy="299645"/>
          </a:xfrm>
        </p:grpSpPr>
        <p:pic>
          <p:nvPicPr>
            <p:cNvPr id="5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등급상세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13"/>
          <p:cNvGrpSpPr>
            <a:grpSpLocks/>
          </p:cNvGrpSpPr>
          <p:nvPr/>
        </p:nvGrpSpPr>
        <p:grpSpPr bwMode="auto">
          <a:xfrm>
            <a:off x="5183379" y="3576240"/>
            <a:ext cx="3006725" cy="300037"/>
            <a:chOff x="361517" y="2825241"/>
            <a:chExt cx="2460965" cy="299645"/>
          </a:xfrm>
        </p:grpSpPr>
        <p:pic>
          <p:nvPicPr>
            <p:cNvPr id="5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사이즈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27239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바코드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재발행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출력된 팔레트의 바코드를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재발행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하는 화면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POP_PRD_004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14195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출력된 팔레트의 바코드를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재발행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하는 화면입니다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삭제는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입고등록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이전 팔레트만 가능합니다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이전 팔레트만 가능합니다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6" y="1297559"/>
            <a:ext cx="9000000" cy="42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59473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3138"/>
              </p:ext>
            </p:extLst>
          </p:nvPr>
        </p:nvGraphicFramePr>
        <p:xfrm>
          <a:off x="436835" y="2126282"/>
          <a:ext cx="4716300" cy="303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7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작업지시번호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팔레트번호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17876" y="1280373"/>
            <a:ext cx="28961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팔레트 바코드 </a:t>
            </a: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재발행</a:t>
            </a:r>
            <a:endParaRPr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6" y="2087537"/>
            <a:ext cx="257175" cy="309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8" descr="C:\Users\재홍\Desktop\Form\현장용\팝업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5" y="1734291"/>
            <a:ext cx="2867653" cy="29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52628" y="1730057"/>
            <a:ext cx="101565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생산일자</a:t>
            </a:r>
          </a:p>
        </p:txBody>
      </p:sp>
      <p:pic>
        <p:nvPicPr>
          <p:cNvPr id="13" name="Picture 38" descr="C:\Users\재홍\Desktop\Form\현장용\팝업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4" t="2053"/>
          <a:stretch/>
        </p:blipFill>
        <p:spPr bwMode="auto">
          <a:xfrm>
            <a:off x="3541354" y="1735894"/>
            <a:ext cx="1879344" cy="29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22385" y="164127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dirty="0"/>
          </a:p>
        </p:txBody>
      </p:sp>
      <p:grpSp>
        <p:nvGrpSpPr>
          <p:cNvPr id="18" name="그룹 13"/>
          <p:cNvGrpSpPr>
            <a:grpSpLocks/>
          </p:cNvGrpSpPr>
          <p:nvPr/>
        </p:nvGrpSpPr>
        <p:grpSpPr bwMode="auto">
          <a:xfrm>
            <a:off x="5549974" y="3316142"/>
            <a:ext cx="3006725" cy="300037"/>
            <a:chOff x="361517" y="2825241"/>
            <a:chExt cx="2460965" cy="299645"/>
          </a:xfrm>
        </p:grpSpPr>
        <p:pic>
          <p:nvPicPr>
            <p:cNvPr id="19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팔레트수량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3"/>
          <p:cNvGrpSpPr>
            <a:grpSpLocks/>
          </p:cNvGrpSpPr>
          <p:nvPr/>
        </p:nvGrpSpPr>
        <p:grpSpPr bwMode="auto">
          <a:xfrm>
            <a:off x="5549974" y="2264867"/>
            <a:ext cx="3006725" cy="300037"/>
            <a:chOff x="361517" y="2825241"/>
            <a:chExt cx="2460965" cy="299645"/>
          </a:xfrm>
        </p:grpSpPr>
        <p:pic>
          <p:nvPicPr>
            <p:cNvPr id="2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등급</a:t>
              </a:r>
            </a:p>
          </p:txBody>
        </p:sp>
      </p:grpSp>
      <p:grpSp>
        <p:nvGrpSpPr>
          <p:cNvPr id="25" name="그룹 13"/>
          <p:cNvGrpSpPr>
            <a:grpSpLocks/>
          </p:cNvGrpSpPr>
          <p:nvPr/>
        </p:nvGrpSpPr>
        <p:grpSpPr bwMode="auto">
          <a:xfrm>
            <a:off x="5549974" y="1916832"/>
            <a:ext cx="3006725" cy="300037"/>
            <a:chOff x="361517" y="2825241"/>
            <a:chExt cx="2460965" cy="299645"/>
          </a:xfrm>
        </p:grpSpPr>
        <p:pic>
          <p:nvPicPr>
            <p:cNvPr id="2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팔레트번호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 bwMode="auto">
          <a:xfrm>
            <a:off x="5575470" y="3789040"/>
            <a:ext cx="3144295" cy="6111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재발행</a:t>
            </a:r>
            <a:endParaRPr lang="ko-KR" altLang="en-US" sz="1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905328" y="5175349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582536" y="4478539"/>
            <a:ext cx="1560620" cy="6111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7159146" y="4485803"/>
            <a:ext cx="1560620" cy="6111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pSp>
        <p:nvGrpSpPr>
          <p:cNvPr id="33" name="그룹 13"/>
          <p:cNvGrpSpPr>
            <a:grpSpLocks/>
          </p:cNvGrpSpPr>
          <p:nvPr/>
        </p:nvGrpSpPr>
        <p:grpSpPr bwMode="auto">
          <a:xfrm>
            <a:off x="5545470" y="2610112"/>
            <a:ext cx="3006725" cy="300037"/>
            <a:chOff x="361517" y="2825241"/>
            <a:chExt cx="2460965" cy="299645"/>
          </a:xfrm>
        </p:grpSpPr>
        <p:pic>
          <p:nvPicPr>
            <p:cNvPr id="34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등급상세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13"/>
          <p:cNvGrpSpPr>
            <a:grpSpLocks/>
          </p:cNvGrpSpPr>
          <p:nvPr/>
        </p:nvGrpSpPr>
        <p:grpSpPr bwMode="auto">
          <a:xfrm>
            <a:off x="5550145" y="2956102"/>
            <a:ext cx="3006725" cy="300037"/>
            <a:chOff x="361517" y="2825241"/>
            <a:chExt cx="2460965" cy="299645"/>
          </a:xfrm>
        </p:grpSpPr>
        <p:pic>
          <p:nvPicPr>
            <p:cNvPr id="37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사이즈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59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76106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입고등록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팔레트의 바코드를 읽어 입고하는 화면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POP_PRD_005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48087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팔레트의 바코드를 읽어 입고하는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바코드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스케너로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바코드를 읽어 입고 처리 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찾기버튼은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바코드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스케너가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동작하지 않을 때를 대비하여 입고 대기 팔레트를 검색하는 기능입니다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6" y="1297559"/>
            <a:ext cx="9000000" cy="42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59473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07085"/>
              </p:ext>
            </p:extLst>
          </p:nvPr>
        </p:nvGraphicFramePr>
        <p:xfrm>
          <a:off x="436835" y="2126282"/>
          <a:ext cx="4716300" cy="303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7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작업지시번호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팔레트번호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1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17876" y="1324488"/>
            <a:ext cx="2896194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포장 </a:t>
            </a: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입고등록</a:t>
            </a:r>
            <a:endParaRPr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6" y="2087537"/>
            <a:ext cx="257175" cy="309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13"/>
          <p:cNvGrpSpPr>
            <a:grpSpLocks/>
          </p:cNvGrpSpPr>
          <p:nvPr/>
        </p:nvGrpSpPr>
        <p:grpSpPr bwMode="auto">
          <a:xfrm>
            <a:off x="5549974" y="2150913"/>
            <a:ext cx="3006725" cy="300037"/>
            <a:chOff x="361517" y="2825241"/>
            <a:chExt cx="2460965" cy="299645"/>
          </a:xfrm>
        </p:grpSpPr>
        <p:pic>
          <p:nvPicPr>
            <p:cNvPr id="2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팔레트번호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 bwMode="auto">
          <a:xfrm>
            <a:off x="5549973" y="4715626"/>
            <a:ext cx="3006725" cy="3326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7905328" y="5175349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504" y="1772816"/>
            <a:ext cx="4921807" cy="314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금일 입고 팔레트 목록</a:t>
            </a:r>
          </a:p>
        </p:txBody>
      </p:sp>
      <p:grpSp>
        <p:nvGrpSpPr>
          <p:cNvPr id="30" name="그룹 13"/>
          <p:cNvGrpSpPr>
            <a:grpSpLocks/>
          </p:cNvGrpSpPr>
          <p:nvPr/>
        </p:nvGrpSpPr>
        <p:grpSpPr bwMode="auto">
          <a:xfrm>
            <a:off x="5549974" y="3206174"/>
            <a:ext cx="3006725" cy="300037"/>
            <a:chOff x="361517" y="2825241"/>
            <a:chExt cx="2460965" cy="299645"/>
          </a:xfrm>
        </p:grpSpPr>
        <p:pic>
          <p:nvPicPr>
            <p:cNvPr id="31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33" name="그룹 13"/>
          <p:cNvGrpSpPr>
            <a:grpSpLocks/>
          </p:cNvGrpSpPr>
          <p:nvPr/>
        </p:nvGrpSpPr>
        <p:grpSpPr bwMode="auto">
          <a:xfrm>
            <a:off x="5549974" y="2529308"/>
            <a:ext cx="3006725" cy="300037"/>
            <a:chOff x="361517" y="2825241"/>
            <a:chExt cx="2460965" cy="299645"/>
          </a:xfrm>
        </p:grpSpPr>
        <p:pic>
          <p:nvPicPr>
            <p:cNvPr id="34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13"/>
          <p:cNvGrpSpPr>
            <a:grpSpLocks/>
          </p:cNvGrpSpPr>
          <p:nvPr/>
        </p:nvGrpSpPr>
        <p:grpSpPr bwMode="auto">
          <a:xfrm>
            <a:off x="5549974" y="3572262"/>
            <a:ext cx="3006725" cy="300037"/>
            <a:chOff x="361517" y="2825241"/>
            <a:chExt cx="2460965" cy="299645"/>
          </a:xfrm>
        </p:grpSpPr>
        <p:pic>
          <p:nvPicPr>
            <p:cNvPr id="37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39" name="그룹 13"/>
          <p:cNvGrpSpPr>
            <a:grpSpLocks/>
          </p:cNvGrpSpPr>
          <p:nvPr/>
        </p:nvGrpSpPr>
        <p:grpSpPr bwMode="auto">
          <a:xfrm>
            <a:off x="5549974" y="2867741"/>
            <a:ext cx="3006725" cy="300037"/>
            <a:chOff x="361517" y="2825241"/>
            <a:chExt cx="2460965" cy="299645"/>
          </a:xfrm>
        </p:grpSpPr>
        <p:pic>
          <p:nvPicPr>
            <p:cNvPr id="40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42" name="그룹 13"/>
          <p:cNvGrpSpPr>
            <a:grpSpLocks/>
          </p:cNvGrpSpPr>
          <p:nvPr/>
        </p:nvGrpSpPr>
        <p:grpSpPr bwMode="auto">
          <a:xfrm>
            <a:off x="5542655" y="4291326"/>
            <a:ext cx="3006725" cy="300037"/>
            <a:chOff x="361517" y="2825241"/>
            <a:chExt cx="2460965" cy="299645"/>
          </a:xfrm>
        </p:grpSpPr>
        <p:pic>
          <p:nvPicPr>
            <p:cNvPr id="4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팔레트수량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13"/>
          <p:cNvGrpSpPr>
            <a:grpSpLocks/>
          </p:cNvGrpSpPr>
          <p:nvPr/>
        </p:nvGrpSpPr>
        <p:grpSpPr bwMode="auto">
          <a:xfrm>
            <a:off x="5542655" y="3937338"/>
            <a:ext cx="3006725" cy="300037"/>
            <a:chOff x="361517" y="2825241"/>
            <a:chExt cx="2460965" cy="299645"/>
          </a:xfrm>
        </p:grpSpPr>
        <p:pic>
          <p:nvPicPr>
            <p:cNvPr id="4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등급</a:t>
              </a: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8584388" y="2121984"/>
            <a:ext cx="449604" cy="3326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02450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36136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언로딩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소성 대차에서 제품을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언로딩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하는 기능입니다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POP_PRD_006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61652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포장 작업지시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언로딩되는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대차를 선택하는 화면 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언로딩된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대차의 수량은 포장 수량에 따라 차감됩니다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6" y="1297559"/>
            <a:ext cx="9000000" cy="42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59473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45234"/>
              </p:ext>
            </p:extLst>
          </p:nvPr>
        </p:nvGraphicFramePr>
        <p:xfrm>
          <a:off x="436835" y="2854184"/>
          <a:ext cx="4673438" cy="2308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991">
                  <a:extLst>
                    <a:ext uri="{9D8B030D-6E8A-4147-A177-3AD203B41FA5}">
                      <a16:colId xmlns:a16="http://schemas.microsoft.com/office/drawing/2014/main" val="334046120"/>
                    </a:ext>
                  </a:extLst>
                </a:gridCol>
                <a:gridCol w="733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2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작업지시번호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소성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17876" y="1324488"/>
            <a:ext cx="2896194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포장 </a:t>
            </a:r>
            <a:r>
              <a:rPr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언로딩</a:t>
            </a:r>
            <a:endParaRPr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6" y="2514973"/>
            <a:ext cx="257175" cy="26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5446959" y="2526303"/>
            <a:ext cx="3898529" cy="149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언로딩</a:t>
            </a:r>
            <a:endParaRPr lang="ko-KR" altLang="en-US" sz="13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905328" y="5175349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453252" y="2527001"/>
            <a:ext cx="4699884" cy="302452"/>
            <a:chOff x="348848" y="2478810"/>
            <a:chExt cx="2440096" cy="302118"/>
          </a:xfrm>
        </p:grpSpPr>
        <p:pic>
          <p:nvPicPr>
            <p:cNvPr id="50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  <p:sp>
        <p:nvSpPr>
          <p:cNvPr id="52" name="직사각형 51"/>
          <p:cNvSpPr/>
          <p:nvPr/>
        </p:nvSpPr>
        <p:spPr bwMode="auto">
          <a:xfrm>
            <a:off x="5451742" y="4096661"/>
            <a:ext cx="3893746" cy="1000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13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대차 비우기</a:t>
            </a:r>
          </a:p>
        </p:txBody>
      </p:sp>
      <p:grpSp>
        <p:nvGrpSpPr>
          <p:cNvPr id="53" name="그룹 13"/>
          <p:cNvGrpSpPr>
            <a:grpSpLocks/>
          </p:cNvGrpSpPr>
          <p:nvPr/>
        </p:nvGrpSpPr>
        <p:grpSpPr bwMode="auto">
          <a:xfrm>
            <a:off x="3447130" y="1786188"/>
            <a:ext cx="3006725" cy="300037"/>
            <a:chOff x="361517" y="2825241"/>
            <a:chExt cx="2460965" cy="299645"/>
          </a:xfrm>
        </p:grpSpPr>
        <p:pic>
          <p:nvPicPr>
            <p:cNvPr id="54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56" name="그룹 13"/>
          <p:cNvGrpSpPr>
            <a:grpSpLocks/>
          </p:cNvGrpSpPr>
          <p:nvPr/>
        </p:nvGrpSpPr>
        <p:grpSpPr bwMode="auto">
          <a:xfrm>
            <a:off x="440405" y="1786188"/>
            <a:ext cx="3006725" cy="300037"/>
            <a:chOff x="361517" y="2825241"/>
            <a:chExt cx="2460965" cy="299645"/>
          </a:xfrm>
        </p:grpSpPr>
        <p:pic>
          <p:nvPicPr>
            <p:cNvPr id="57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13"/>
          <p:cNvGrpSpPr>
            <a:grpSpLocks/>
          </p:cNvGrpSpPr>
          <p:nvPr/>
        </p:nvGrpSpPr>
        <p:grpSpPr bwMode="auto">
          <a:xfrm>
            <a:off x="6453855" y="1786188"/>
            <a:ext cx="2891633" cy="300037"/>
            <a:chOff x="361517" y="2825241"/>
            <a:chExt cx="2460965" cy="299645"/>
          </a:xfrm>
        </p:grpSpPr>
        <p:pic>
          <p:nvPicPr>
            <p:cNvPr id="60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62" name="그룹 13"/>
          <p:cNvGrpSpPr>
            <a:grpSpLocks/>
          </p:cNvGrpSpPr>
          <p:nvPr/>
        </p:nvGrpSpPr>
        <p:grpSpPr bwMode="auto">
          <a:xfrm>
            <a:off x="3447130" y="2124621"/>
            <a:ext cx="3006725" cy="300037"/>
            <a:chOff x="361517" y="2825241"/>
            <a:chExt cx="2460965" cy="299645"/>
          </a:xfrm>
        </p:grpSpPr>
        <p:pic>
          <p:nvPicPr>
            <p:cNvPr id="63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실적수량</a:t>
              </a:r>
            </a:p>
          </p:txBody>
        </p:sp>
      </p:grpSp>
      <p:grpSp>
        <p:nvGrpSpPr>
          <p:cNvPr id="65" name="그룹 13"/>
          <p:cNvGrpSpPr>
            <a:grpSpLocks/>
          </p:cNvGrpSpPr>
          <p:nvPr/>
        </p:nvGrpSpPr>
        <p:grpSpPr bwMode="auto">
          <a:xfrm>
            <a:off x="440405" y="2124621"/>
            <a:ext cx="3006725" cy="300037"/>
            <a:chOff x="361517" y="2825241"/>
            <a:chExt cx="2460965" cy="299645"/>
          </a:xfrm>
        </p:grpSpPr>
        <p:pic>
          <p:nvPicPr>
            <p:cNvPr id="6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68" name="그룹 13"/>
          <p:cNvGrpSpPr>
            <a:grpSpLocks/>
          </p:cNvGrpSpPr>
          <p:nvPr/>
        </p:nvGrpSpPr>
        <p:grpSpPr bwMode="auto">
          <a:xfrm>
            <a:off x="6453855" y="2124621"/>
            <a:ext cx="2891633" cy="300037"/>
            <a:chOff x="361517" y="2825241"/>
            <a:chExt cx="2460965" cy="299645"/>
          </a:xfrm>
        </p:grpSpPr>
        <p:pic>
          <p:nvPicPr>
            <p:cNvPr id="69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64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0" name="Group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3348"/>
              </p:ext>
            </p:extLst>
          </p:nvPr>
        </p:nvGraphicFramePr>
        <p:xfrm>
          <a:off x="344488" y="365125"/>
          <a:ext cx="9169400" cy="854076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단위업무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성형 생산 대차 선택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성형제품을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건조대차에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적재하는 화면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  <a:endParaRPr lang="ko-KR" altLang="en-US" sz="18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POP_PRD_007</a:t>
                      </a:r>
                      <a:endParaRPr lang="ko-KR" altLang="en-US" sz="1100" dirty="0"/>
                    </a:p>
                  </a:txBody>
                  <a:tcPr marT="45754" marB="45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66763"/>
              </p:ext>
            </p:extLst>
          </p:nvPr>
        </p:nvGraphicFramePr>
        <p:xfrm>
          <a:off x="342900" y="5541963"/>
          <a:ext cx="918210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68584" marR="68584" marT="60935" marB="609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성형제품을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건조대차에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적재하는 화면입니다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 리스트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작업지시와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동일한 품목이 실려 있는 대차 목록을 출력합니다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 리스트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건조대차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목록이 출력됩니다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 리스트를 선택하고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로딩수량을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후 로딩 버튼을 클릭하면 입력 수량 만큼 대차에 적재 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로딩 수량은 기본으로 품목의 건조 수량을 기준으로 설정되고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수정 가능합니다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4" marR="68584" marT="60935" marB="609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39" descr="C:\Users\재홍\Desktop\Form\현장용\화면공통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6" y="1272828"/>
            <a:ext cx="9000000" cy="41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781647" y="5157192"/>
            <a:ext cx="10699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sz="100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260223" y="3481804"/>
            <a:ext cx="2103196" cy="14318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로딩</a:t>
            </a: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3080792" y="1272828"/>
            <a:ext cx="3744416" cy="4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성형 생산 대차 선택</a:t>
            </a:r>
          </a:p>
        </p:txBody>
      </p:sp>
      <p:pic>
        <p:nvPicPr>
          <p:cNvPr id="80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77" y="2482671"/>
            <a:ext cx="257175" cy="25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13"/>
          <p:cNvGrpSpPr>
            <a:grpSpLocks/>
          </p:cNvGrpSpPr>
          <p:nvPr/>
        </p:nvGrpSpPr>
        <p:grpSpPr bwMode="auto">
          <a:xfrm>
            <a:off x="3447130" y="1786188"/>
            <a:ext cx="3006725" cy="300037"/>
            <a:chOff x="361517" y="2825241"/>
            <a:chExt cx="2460965" cy="299645"/>
          </a:xfrm>
        </p:grpSpPr>
        <p:pic>
          <p:nvPicPr>
            <p:cNvPr id="9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</p:grpSp>
      <p:grpSp>
        <p:nvGrpSpPr>
          <p:cNvPr id="95" name="그룹 13"/>
          <p:cNvGrpSpPr>
            <a:grpSpLocks/>
          </p:cNvGrpSpPr>
          <p:nvPr/>
        </p:nvGrpSpPr>
        <p:grpSpPr bwMode="auto">
          <a:xfrm>
            <a:off x="440405" y="1786188"/>
            <a:ext cx="3006725" cy="300037"/>
            <a:chOff x="361517" y="2825241"/>
            <a:chExt cx="2460965" cy="299645"/>
          </a:xfrm>
        </p:grpSpPr>
        <p:pic>
          <p:nvPicPr>
            <p:cNvPr id="96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작업지시번호</a:t>
              </a:r>
              <a:endPara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3"/>
          <p:cNvGrpSpPr>
            <a:grpSpLocks/>
          </p:cNvGrpSpPr>
          <p:nvPr/>
        </p:nvGrpSpPr>
        <p:grpSpPr bwMode="auto">
          <a:xfrm>
            <a:off x="6453855" y="1786188"/>
            <a:ext cx="2891633" cy="300037"/>
            <a:chOff x="361517" y="2825241"/>
            <a:chExt cx="2460965" cy="299645"/>
          </a:xfrm>
        </p:grpSpPr>
        <p:pic>
          <p:nvPicPr>
            <p:cNvPr id="102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작업장</a:t>
              </a:r>
            </a:p>
          </p:txBody>
        </p:sp>
      </p:grpSp>
      <p:grpSp>
        <p:nvGrpSpPr>
          <p:cNvPr id="104" name="그룹 13"/>
          <p:cNvGrpSpPr>
            <a:grpSpLocks/>
          </p:cNvGrpSpPr>
          <p:nvPr/>
        </p:nvGrpSpPr>
        <p:grpSpPr bwMode="auto">
          <a:xfrm>
            <a:off x="3447130" y="2124621"/>
            <a:ext cx="3006725" cy="300037"/>
            <a:chOff x="361517" y="2825241"/>
            <a:chExt cx="2460965" cy="299645"/>
          </a:xfrm>
        </p:grpSpPr>
        <p:pic>
          <p:nvPicPr>
            <p:cNvPr id="105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실적수량</a:t>
              </a:r>
            </a:p>
          </p:txBody>
        </p:sp>
      </p:grpSp>
      <p:grpSp>
        <p:nvGrpSpPr>
          <p:cNvPr id="107" name="그룹 13"/>
          <p:cNvGrpSpPr>
            <a:grpSpLocks/>
          </p:cNvGrpSpPr>
          <p:nvPr/>
        </p:nvGrpSpPr>
        <p:grpSpPr bwMode="auto">
          <a:xfrm>
            <a:off x="440405" y="2124621"/>
            <a:ext cx="3006725" cy="300037"/>
            <a:chOff x="361517" y="2825241"/>
            <a:chExt cx="2460965" cy="299645"/>
          </a:xfrm>
        </p:grpSpPr>
        <p:pic>
          <p:nvPicPr>
            <p:cNvPr id="108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작업지시일</a:t>
              </a:r>
            </a:p>
          </p:txBody>
        </p:sp>
      </p:grpSp>
      <p:grpSp>
        <p:nvGrpSpPr>
          <p:cNvPr id="110" name="그룹 13"/>
          <p:cNvGrpSpPr>
            <a:grpSpLocks/>
          </p:cNvGrpSpPr>
          <p:nvPr/>
        </p:nvGrpSpPr>
        <p:grpSpPr bwMode="auto">
          <a:xfrm>
            <a:off x="6453855" y="2124621"/>
            <a:ext cx="2891633" cy="300037"/>
            <a:chOff x="361517" y="2825241"/>
            <a:chExt cx="2460965" cy="299645"/>
          </a:xfrm>
        </p:grpSpPr>
        <p:pic>
          <p:nvPicPr>
            <p:cNvPr id="111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7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</p:grpSp>
      <p:sp>
        <p:nvSpPr>
          <p:cNvPr id="113" name="직사각형 112"/>
          <p:cNvSpPr/>
          <p:nvPr/>
        </p:nvSpPr>
        <p:spPr bwMode="auto">
          <a:xfrm>
            <a:off x="7905328" y="5103341"/>
            <a:ext cx="1469306" cy="341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5000">
                <a:schemeClr val="bg1">
                  <a:lumMod val="75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65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9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42086"/>
              </p:ext>
            </p:extLst>
          </p:nvPr>
        </p:nvGraphicFramePr>
        <p:xfrm>
          <a:off x="465902" y="2812656"/>
          <a:ext cx="2470873" cy="2253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6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대차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9" name="Picture 39" descr="C:\Users\재홍\Desktop\Form\현장용\이동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04" y="2812655"/>
            <a:ext cx="257175" cy="224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13"/>
          <p:cNvGrpSpPr>
            <a:grpSpLocks/>
          </p:cNvGrpSpPr>
          <p:nvPr/>
        </p:nvGrpSpPr>
        <p:grpSpPr bwMode="auto">
          <a:xfrm>
            <a:off x="3219382" y="3157084"/>
            <a:ext cx="2453698" cy="300037"/>
            <a:chOff x="361517" y="2825241"/>
            <a:chExt cx="2460965" cy="299645"/>
          </a:xfrm>
        </p:grpSpPr>
        <p:pic>
          <p:nvPicPr>
            <p:cNvPr id="34" name="Picture 39" descr="C:\Users\재홍\Desktop\Form\현장용\TEX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" y="2825241"/>
              <a:ext cx="2440096" cy="299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61517" y="2826456"/>
              <a:ext cx="911518" cy="25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로딩 수량</a:t>
              </a:r>
            </a:p>
          </p:txBody>
        </p:sp>
      </p:grpSp>
      <p:grpSp>
        <p:nvGrpSpPr>
          <p:cNvPr id="36" name="그룹 35"/>
          <p:cNvGrpSpPr>
            <a:grpSpLocks/>
          </p:cNvGrpSpPr>
          <p:nvPr/>
        </p:nvGrpSpPr>
        <p:grpSpPr bwMode="auto">
          <a:xfrm>
            <a:off x="440405" y="2492896"/>
            <a:ext cx="2790603" cy="302452"/>
            <a:chOff x="348848" y="2478810"/>
            <a:chExt cx="2440096" cy="302118"/>
          </a:xfrm>
        </p:grpSpPr>
        <p:pic>
          <p:nvPicPr>
            <p:cNvPr id="37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43224"/>
              </p:ext>
            </p:extLst>
          </p:nvPr>
        </p:nvGraphicFramePr>
        <p:xfrm>
          <a:off x="5385048" y="2812653"/>
          <a:ext cx="3675411" cy="2244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대차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시각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>
            <a:grpSpLocks/>
          </p:cNvGrpSpPr>
          <p:nvPr/>
        </p:nvGrpSpPr>
        <p:grpSpPr bwMode="auto">
          <a:xfrm>
            <a:off x="5385048" y="2520012"/>
            <a:ext cx="2790603" cy="302452"/>
            <a:chOff x="348848" y="2478810"/>
            <a:chExt cx="2440096" cy="302118"/>
          </a:xfrm>
        </p:grpSpPr>
        <p:pic>
          <p:nvPicPr>
            <p:cNvPr id="42" name="Picture 38" descr="C:\Users\재홍\Desktop\Form\현장용\팝업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48" y="2483029"/>
              <a:ext cx="2440096" cy="2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395824" y="2478810"/>
              <a:ext cx="830681" cy="28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 eaLnBrk="0" hangingPunct="0">
                <a:lnSpc>
                  <a:spcPct val="120000"/>
                </a:lnSpc>
                <a:spcBef>
                  <a:spcPct val="70000"/>
                </a:spcBef>
                <a:buClr>
                  <a:srgbClr val="969696"/>
                </a:buClr>
                <a:defRPr kumimoji="1" sz="1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Monotype Sorts" pitchFamily="2" charset="2"/>
                <a:buChar char="q"/>
                <a:defRPr kumimoji="1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§"/>
                <a:defRPr kumimoji="1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Font typeface="Wingdings" pitchFamily="2" charset="2"/>
                <a:buChar char="w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just"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30000"/>
                </a:lnSpc>
                <a:spcBef>
                  <a:spcPct val="0"/>
                </a:spcBef>
                <a:buClrTx/>
              </a:pPr>
              <a:r>
                <a:rPr lang="ko-KR" altLang="en-US" sz="1100" b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19400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16241</TotalTime>
  <Words>1336</Words>
  <Application>Microsoft Office PowerPoint</Application>
  <PresentationFormat>A4 용지(210x297mm)</PresentationFormat>
  <Paragraphs>610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</vt:lpstr>
      <vt:lpstr>맑은 고딕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올디렉션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김치영</dc:creator>
  <cp:lastModifiedBy>신소연</cp:lastModifiedBy>
  <cp:revision>1608</cp:revision>
  <cp:lastPrinted>2018-07-14T07:09:30Z</cp:lastPrinted>
  <dcterms:created xsi:type="dcterms:W3CDTF">2008-01-31T02:50:11Z</dcterms:created>
  <dcterms:modified xsi:type="dcterms:W3CDTF">2020-01-06T06:20:52Z</dcterms:modified>
</cp:coreProperties>
</file>