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3" r:id="rId2"/>
    <p:sldId id="294" r:id="rId3"/>
    <p:sldId id="295" r:id="rId4"/>
    <p:sldId id="292" r:id="rId5"/>
    <p:sldId id="314" r:id="rId6"/>
    <p:sldId id="265" r:id="rId7"/>
    <p:sldId id="282" r:id="rId8"/>
    <p:sldId id="280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315" r:id="rId19"/>
    <p:sldId id="296" r:id="rId20"/>
  </p:sldIdLst>
  <p:sldSz cx="9906000" cy="6858000" type="A4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7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26" y="78"/>
      </p:cViewPr>
      <p:guideLst>
        <p:guide orient="horz" pos="2880"/>
        <p:guide pos="17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252AF8-5CCA-440C-9B2E-FB7DC38445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AB2625-9573-466E-9802-1FE25D35EC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0C602-CBA1-4602-9EFD-2EF545426A5E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AF66BD-61F0-412A-AC4A-196E5B830A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7E558D-94B9-4128-9B27-4656A7A94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80C60-C92B-4458-BB99-16520A62B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9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B9A2-3CBF-4B9E-B8C0-718B0DFA73B7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24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325B1-A87F-4334-9D63-D20CE2026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945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325B1-A87F-4334-9D63-D20CE20260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57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6267" y="1259585"/>
            <a:ext cx="2934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038C-3BE3-4B99-BDA1-B4AB54D35564}" type="datetime1">
              <a:rPr lang="en-US" altLang="ko-KR" smtClean="0"/>
              <a:t>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5034" y="818388"/>
            <a:ext cx="278606" cy="86995"/>
          </a:xfrm>
          <a:custGeom>
            <a:avLst/>
            <a:gdLst/>
            <a:ahLst/>
            <a:cxnLst/>
            <a:rect l="l" t="t" r="r" b="b"/>
            <a:pathLst>
              <a:path w="342900" h="86994">
                <a:moveTo>
                  <a:pt x="342899" y="0"/>
                </a:moveTo>
                <a:lnTo>
                  <a:pt x="0" y="0"/>
                </a:lnTo>
                <a:lnTo>
                  <a:pt x="0" y="86867"/>
                </a:lnTo>
                <a:lnTo>
                  <a:pt x="342899" y="86867"/>
                </a:lnTo>
                <a:lnTo>
                  <a:pt x="342899" y="0"/>
                </a:lnTo>
                <a:close/>
              </a:path>
            </a:pathLst>
          </a:custGeom>
          <a:solidFill>
            <a:srgbClr val="F6D257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7" name="bg object 17"/>
          <p:cNvSpPr/>
          <p:nvPr/>
        </p:nvSpPr>
        <p:spPr>
          <a:xfrm>
            <a:off x="655034" y="818388"/>
            <a:ext cx="278606" cy="86995"/>
          </a:xfrm>
          <a:custGeom>
            <a:avLst/>
            <a:gdLst/>
            <a:ahLst/>
            <a:cxnLst/>
            <a:rect l="l" t="t" r="r" b="b"/>
            <a:pathLst>
              <a:path w="342900" h="86994">
                <a:moveTo>
                  <a:pt x="0" y="86867"/>
                </a:moveTo>
                <a:lnTo>
                  <a:pt x="342899" y="86867"/>
                </a:lnTo>
                <a:lnTo>
                  <a:pt x="342899" y="0"/>
                </a:lnTo>
                <a:lnTo>
                  <a:pt x="0" y="0"/>
                </a:lnTo>
                <a:lnTo>
                  <a:pt x="0" y="86867"/>
                </a:lnTo>
                <a:close/>
              </a:path>
            </a:pathLst>
          </a:custGeom>
          <a:ln w="12192">
            <a:solidFill>
              <a:srgbClr val="F6D257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E4F5-A9D4-4B1A-9F86-40FAA710A1A3}" type="datetime1">
              <a:rPr lang="en-US" altLang="ko-KR" smtClean="0"/>
              <a:t>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05572-D386-465B-A244-3BD4E194A25F}" type="datetime1">
              <a:rPr lang="en-US" altLang="ko-KR" smtClean="0"/>
              <a:t>2/22/2020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66" y="6858000"/>
            <a:ext cx="9904968" cy="1270"/>
          </a:xfrm>
          <a:custGeom>
            <a:avLst/>
            <a:gdLst/>
            <a:ahLst/>
            <a:cxnLst/>
            <a:rect l="l" t="t" r="r" b="b"/>
            <a:pathLst>
              <a:path w="12190730" h="1270">
                <a:moveTo>
                  <a:pt x="0" y="1270"/>
                </a:moveTo>
                <a:lnTo>
                  <a:pt x="12190684" y="1270"/>
                </a:lnTo>
                <a:lnTo>
                  <a:pt x="1219068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C4A9E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7" name="bg object 17"/>
          <p:cNvSpPr/>
          <p:nvPr/>
        </p:nvSpPr>
        <p:spPr>
          <a:xfrm>
            <a:off x="618" y="6350"/>
            <a:ext cx="9906000" cy="6851650"/>
          </a:xfrm>
          <a:custGeom>
            <a:avLst/>
            <a:gdLst/>
            <a:ahLst/>
            <a:cxnLst/>
            <a:rect l="l" t="t" r="r" b="b"/>
            <a:pathLst>
              <a:path w="12192000" h="6851650">
                <a:moveTo>
                  <a:pt x="0" y="6851650"/>
                </a:moveTo>
                <a:lnTo>
                  <a:pt x="12192000" y="6851650"/>
                </a:lnTo>
                <a:lnTo>
                  <a:pt x="1219200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solidFill>
            <a:srgbClr val="2C4A9E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8" name="bg object 18"/>
          <p:cNvSpPr/>
          <p:nvPr/>
        </p:nvSpPr>
        <p:spPr>
          <a:xfrm>
            <a:off x="618" y="5334"/>
            <a:ext cx="9906000" cy="6853555"/>
          </a:xfrm>
          <a:custGeom>
            <a:avLst/>
            <a:gdLst/>
            <a:ahLst/>
            <a:cxnLst/>
            <a:rect l="l" t="t" r="r" b="b"/>
            <a:pathLst>
              <a:path w="12192000" h="6853555">
                <a:moveTo>
                  <a:pt x="0" y="1777"/>
                </a:moveTo>
                <a:lnTo>
                  <a:pt x="0" y="762"/>
                </a:lnTo>
                <a:lnTo>
                  <a:pt x="799" y="0"/>
                </a:lnTo>
                <a:lnTo>
                  <a:pt x="1786" y="0"/>
                </a:lnTo>
                <a:lnTo>
                  <a:pt x="12190222" y="0"/>
                </a:lnTo>
                <a:lnTo>
                  <a:pt x="12191238" y="0"/>
                </a:lnTo>
                <a:lnTo>
                  <a:pt x="12192000" y="762"/>
                </a:lnTo>
                <a:lnTo>
                  <a:pt x="12192000" y="1777"/>
                </a:lnTo>
                <a:lnTo>
                  <a:pt x="12192000" y="6851641"/>
                </a:lnTo>
                <a:lnTo>
                  <a:pt x="12192000" y="6852627"/>
                </a:lnTo>
                <a:lnTo>
                  <a:pt x="12191238" y="6853427"/>
                </a:lnTo>
                <a:lnTo>
                  <a:pt x="12190222" y="6853427"/>
                </a:lnTo>
                <a:lnTo>
                  <a:pt x="1786" y="6853427"/>
                </a:lnTo>
                <a:lnTo>
                  <a:pt x="799" y="6853427"/>
                </a:lnTo>
                <a:lnTo>
                  <a:pt x="0" y="6852627"/>
                </a:lnTo>
                <a:lnTo>
                  <a:pt x="0" y="6851641"/>
                </a:lnTo>
                <a:lnTo>
                  <a:pt x="0" y="1777"/>
                </a:lnTo>
                <a:close/>
              </a:path>
            </a:pathLst>
          </a:custGeom>
          <a:ln w="1981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007D-E079-4A59-B430-7C36D9E12AF8}" type="datetime1">
              <a:rPr lang="en-US" altLang="ko-KR" smtClean="0"/>
              <a:t>2/22/2020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79B6-6567-4A44-A2AE-05E16ADE5FA6}" type="datetime1">
              <a:rPr lang="en-US" altLang="ko-KR" smtClean="0"/>
              <a:t>2/22/2020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687E-29D7-4B69-99A5-EB96F12EBE65}" type="datetime1">
              <a:rPr lang="en-US" altLang="ko-KR" smtClean="0"/>
              <a:t>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734" y="6636451"/>
            <a:ext cx="163552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71475">
        <a:defRPr>
          <a:latin typeface="+mn-lt"/>
          <a:ea typeface="+mn-ea"/>
          <a:cs typeface="+mn-cs"/>
        </a:defRPr>
      </a:lvl2pPr>
      <a:lvl3pPr marL="742950">
        <a:defRPr>
          <a:latin typeface="+mn-lt"/>
          <a:ea typeface="+mn-ea"/>
          <a:cs typeface="+mn-cs"/>
        </a:defRPr>
      </a:lvl3pPr>
      <a:lvl4pPr marL="1114425">
        <a:defRPr>
          <a:latin typeface="+mn-lt"/>
          <a:ea typeface="+mn-ea"/>
          <a:cs typeface="+mn-cs"/>
        </a:defRPr>
      </a:lvl4pPr>
      <a:lvl5pPr marL="1485900">
        <a:defRPr>
          <a:latin typeface="+mn-lt"/>
          <a:ea typeface="+mn-ea"/>
          <a:cs typeface="+mn-cs"/>
        </a:defRPr>
      </a:lvl5pPr>
      <a:lvl6pPr marL="1857375">
        <a:defRPr>
          <a:latin typeface="+mn-lt"/>
          <a:ea typeface="+mn-ea"/>
          <a:cs typeface="+mn-cs"/>
        </a:defRPr>
      </a:lvl6pPr>
      <a:lvl7pPr marL="2228850">
        <a:defRPr>
          <a:latin typeface="+mn-lt"/>
          <a:ea typeface="+mn-ea"/>
          <a:cs typeface="+mn-cs"/>
        </a:defRPr>
      </a:lvl7pPr>
      <a:lvl8pPr marL="2600325">
        <a:defRPr>
          <a:latin typeface="+mn-lt"/>
          <a:ea typeface="+mn-ea"/>
          <a:cs typeface="+mn-cs"/>
        </a:defRPr>
      </a:lvl8pPr>
      <a:lvl9pPr marL="2971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71475">
        <a:defRPr>
          <a:latin typeface="+mn-lt"/>
          <a:ea typeface="+mn-ea"/>
          <a:cs typeface="+mn-cs"/>
        </a:defRPr>
      </a:lvl2pPr>
      <a:lvl3pPr marL="742950">
        <a:defRPr>
          <a:latin typeface="+mn-lt"/>
          <a:ea typeface="+mn-ea"/>
          <a:cs typeface="+mn-cs"/>
        </a:defRPr>
      </a:lvl3pPr>
      <a:lvl4pPr marL="1114425">
        <a:defRPr>
          <a:latin typeface="+mn-lt"/>
          <a:ea typeface="+mn-ea"/>
          <a:cs typeface="+mn-cs"/>
        </a:defRPr>
      </a:lvl4pPr>
      <a:lvl5pPr marL="1485900">
        <a:defRPr>
          <a:latin typeface="+mn-lt"/>
          <a:ea typeface="+mn-ea"/>
          <a:cs typeface="+mn-cs"/>
        </a:defRPr>
      </a:lvl5pPr>
      <a:lvl6pPr marL="1857375">
        <a:defRPr>
          <a:latin typeface="+mn-lt"/>
          <a:ea typeface="+mn-ea"/>
          <a:cs typeface="+mn-cs"/>
        </a:defRPr>
      </a:lvl6pPr>
      <a:lvl7pPr marL="2228850">
        <a:defRPr>
          <a:latin typeface="+mn-lt"/>
          <a:ea typeface="+mn-ea"/>
          <a:cs typeface="+mn-cs"/>
        </a:defRPr>
      </a:lvl7pPr>
      <a:lvl8pPr marL="2600325">
        <a:defRPr>
          <a:latin typeface="+mn-lt"/>
          <a:ea typeface="+mn-ea"/>
          <a:cs typeface="+mn-cs"/>
        </a:defRPr>
      </a:lvl8pPr>
      <a:lvl9pPr marL="29718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1336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04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작업지시 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sp>
        <p:nvSpPr>
          <p:cNvPr id="21" name="object 21"/>
          <p:cNvSpPr/>
          <p:nvPr/>
        </p:nvSpPr>
        <p:spPr>
          <a:xfrm>
            <a:off x="42741" y="566060"/>
            <a:ext cx="9787059" cy="3089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0"/>
                </a:moveTo>
                <a:lnTo>
                  <a:pt x="12192000" y="0"/>
                </a:lnTo>
              </a:path>
              <a:path w="12192000" h="3175">
                <a:moveTo>
                  <a:pt x="0" y="3048"/>
                </a:moveTo>
                <a:lnTo>
                  <a:pt x="12192000" y="3048"/>
                </a:lnTo>
              </a:path>
            </a:pathLst>
          </a:custGeom>
          <a:ln w="4572"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5" name="object 25"/>
          <p:cNvSpPr txBox="1"/>
          <p:nvPr/>
        </p:nvSpPr>
        <p:spPr>
          <a:xfrm>
            <a:off x="132038" y="703368"/>
            <a:ext cx="2298440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lang="en-US" altLang="ko-KR"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ERD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ERD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2BAB6D-A774-414D-96D3-D0F33B78A754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김상영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F34B7C-04D2-4BAD-A2FE-6D4733B8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" y="1358393"/>
            <a:ext cx="9678774" cy="486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6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1336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07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일지 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8440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적재작업일지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&gt;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적재작업일지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96200" y="1097865"/>
            <a:ext cx="2166643" cy="3585493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조건의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출력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조회된 작업일지를 출력할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내용을 설정 후 클릭하면 검색한 내용이 아래화면에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생산일자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10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7A27758-A07D-468F-997E-1990E269C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7" y="1701994"/>
            <a:ext cx="7135184" cy="441337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4D646F5-2501-4091-BE95-5208F4C0A332}"/>
              </a:ext>
            </a:extLst>
          </p:cNvPr>
          <p:cNvGrpSpPr/>
          <p:nvPr/>
        </p:nvGrpSpPr>
        <p:grpSpPr>
          <a:xfrm>
            <a:off x="88434" y="1163828"/>
            <a:ext cx="741092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4F6D624D-48CF-4C40-A7D2-591B84F8FF7B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E826676-71EF-43C1-907E-889F7C98DAFC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82508000-8922-457D-8367-0D3FDFA398BB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80A8BDE4-37CB-4A53-82F9-91C9C1157611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847215-5BC2-4AC5-BE20-5F1829192F0B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018ECD8B-C4C9-403D-B5E0-077A1678EC32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선택한 일자의 건조 작업내역을 출력합니다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8102B30-72D7-40A5-97AA-57C1FA16F5AC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김상영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425AC5B-9591-423D-B385-D427C2BD80C1}"/>
              </a:ext>
            </a:extLst>
          </p:cNvPr>
          <p:cNvSpPr/>
          <p:nvPr/>
        </p:nvSpPr>
        <p:spPr>
          <a:xfrm>
            <a:off x="2301472" y="181893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3E3CF2B-22BA-47FD-B174-A34C77760C6F}"/>
              </a:ext>
            </a:extLst>
          </p:cNvPr>
          <p:cNvSpPr/>
          <p:nvPr/>
        </p:nvSpPr>
        <p:spPr>
          <a:xfrm>
            <a:off x="1970592" y="1813831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8B8A39A-13BC-44EC-92D7-187D50F8E33D}"/>
              </a:ext>
            </a:extLst>
          </p:cNvPr>
          <p:cNvSpPr/>
          <p:nvPr/>
        </p:nvSpPr>
        <p:spPr>
          <a:xfrm>
            <a:off x="1326973" y="2412648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01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1336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07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일지 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8440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성형작업일지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&gt;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성형작업일지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96200" y="1097865"/>
            <a:ext cx="2166643" cy="3585493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조건의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출력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조회된 작업일지를 출력할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내용을 설정 후 클릭하면 검색한 내용이 아래화면에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생산일자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11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1FC2CC3-8440-4117-B5C9-26830EBDE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9" y="1800586"/>
            <a:ext cx="7275701" cy="444804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3A9E55-E85B-475E-AC26-CF6C3FD65D8E}"/>
              </a:ext>
            </a:extLst>
          </p:cNvPr>
          <p:cNvGrpSpPr/>
          <p:nvPr/>
        </p:nvGrpSpPr>
        <p:grpSpPr>
          <a:xfrm>
            <a:off x="88434" y="1163828"/>
            <a:ext cx="741092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4D93CAFE-ADCA-4185-A504-26598DAB5975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4B6D96D-1555-4CED-8AAC-F31F671C5ACD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D55B7658-AD33-4AC4-815D-0884CAF6F077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73CADD17-416F-4550-8D1E-576DAC69F068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ACC3FA-8A4B-471B-AAEA-FFA2A6AA9739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B80F3C7D-87D8-45D1-BD9C-2999D306896D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선택한 일자의 성형 작업내역을 출력합니다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0F379AB-97CF-4A8A-AAEF-FE00AD810511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김상영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7B6C5F6-6E9A-429B-BA43-34E32EFA260E}"/>
              </a:ext>
            </a:extLst>
          </p:cNvPr>
          <p:cNvSpPr/>
          <p:nvPr/>
        </p:nvSpPr>
        <p:spPr>
          <a:xfrm>
            <a:off x="2217750" y="181893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A6AB326-F28E-4AC5-9A0F-FD5CE8FE03AA}"/>
              </a:ext>
            </a:extLst>
          </p:cNvPr>
          <p:cNvSpPr/>
          <p:nvPr/>
        </p:nvSpPr>
        <p:spPr>
          <a:xfrm>
            <a:off x="1944909" y="181893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6005074-6B30-4AEB-B080-1BE0AA49654B}"/>
              </a:ext>
            </a:extLst>
          </p:cNvPr>
          <p:cNvSpPr/>
          <p:nvPr/>
        </p:nvSpPr>
        <p:spPr>
          <a:xfrm>
            <a:off x="1300339" y="243040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8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968026B-7FD5-4807-BB67-944CACB9C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2" y="1744049"/>
            <a:ext cx="7280373" cy="4392552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1336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07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일지 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8440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포장작업일지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&gt;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포장작업일지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96200" y="1097865"/>
            <a:ext cx="2166643" cy="3585493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조건의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출력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조회된 작업일지를 출력할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내용을 설정 후 클릭하면 검색한 내용이 아래화면에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생산일자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12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44CE1B59-C7B5-4642-9190-6B1CAF09119C}"/>
              </a:ext>
            </a:extLst>
          </p:cNvPr>
          <p:cNvGrpSpPr/>
          <p:nvPr/>
        </p:nvGrpSpPr>
        <p:grpSpPr>
          <a:xfrm>
            <a:off x="88434" y="1163828"/>
            <a:ext cx="7410926" cy="824781"/>
            <a:chOff x="64593" y="1163828"/>
            <a:chExt cx="7455366" cy="824781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84702BF5-BBF8-465A-A0F1-4E94D2BB9EF8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852F41E-CCB3-4E19-B15A-8B24BC3D5091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5F71383C-0C47-4117-B0F9-F35A3797886E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284C7510-283B-4C7F-B059-1C8642435C16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2EC7784-9D1E-4794-8816-68AAD785CBE6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A153ACFA-4D14-4C1B-B810-599BAC7C84FE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선택한 일자의 포장 작업내역을 출력합니다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596159A-32FA-4BED-B9C6-070E8384DBD4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김상영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CBF973B-14E6-4A94-AB91-FBBAD37142BF}"/>
              </a:ext>
            </a:extLst>
          </p:cNvPr>
          <p:cNvSpPr/>
          <p:nvPr/>
        </p:nvSpPr>
        <p:spPr>
          <a:xfrm>
            <a:off x="2281597" y="184791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84D7365-E182-42D6-A96C-42F06008C6E8}"/>
              </a:ext>
            </a:extLst>
          </p:cNvPr>
          <p:cNvSpPr/>
          <p:nvPr/>
        </p:nvSpPr>
        <p:spPr>
          <a:xfrm>
            <a:off x="1981200" y="184894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4AA4F69-5840-4642-854E-CE766C866026}"/>
              </a:ext>
            </a:extLst>
          </p:cNvPr>
          <p:cNvSpPr/>
          <p:nvPr/>
        </p:nvSpPr>
        <p:spPr>
          <a:xfrm>
            <a:off x="1321219" y="251501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98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B070236-DDC1-4E39-AC46-F238E58E2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" y="1718298"/>
            <a:ext cx="7401123" cy="4613920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1336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08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분석관리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8440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lang="en-US" altLang="ko-KR"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월간 포장실적 현황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월간 포장실적 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96200" y="1097865"/>
            <a:ext cx="2166643" cy="3024378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조건의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내용을 설정 후 클릭하면 검색한 내용이 아래화면에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생산월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13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9E0C2F7D-A2A8-4F33-8063-D92091B469A4}"/>
              </a:ext>
            </a:extLst>
          </p:cNvPr>
          <p:cNvGrpSpPr/>
          <p:nvPr/>
        </p:nvGrpSpPr>
        <p:grpSpPr>
          <a:xfrm>
            <a:off x="88434" y="1163828"/>
            <a:ext cx="7410926" cy="824781"/>
            <a:chOff x="64593" y="1163828"/>
            <a:chExt cx="7455366" cy="824781"/>
          </a:xfrm>
        </p:grpSpPr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5D8822E6-3514-4794-9412-7E1C2244BFD2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0306B29-B285-4603-8B9E-FA5F46D56C2C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6" name="object 19">
              <a:extLst>
                <a:ext uri="{FF2B5EF4-FFF2-40B4-BE49-F238E27FC236}">
                  <a16:creationId xmlns:a16="http://schemas.microsoft.com/office/drawing/2014/main" id="{1E34C3D4-7B78-4197-BAD1-99C8B9D65C4A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37" name="object 22">
              <a:extLst>
                <a:ext uri="{FF2B5EF4-FFF2-40B4-BE49-F238E27FC236}">
                  <a16:creationId xmlns:a16="http://schemas.microsoft.com/office/drawing/2014/main" id="{E2E95800-F99F-472B-94F2-9626DF8281E0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040921-4111-42F8-A31B-E92E54A654FB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9" name="object 45">
              <a:extLst>
                <a:ext uri="{FF2B5EF4-FFF2-40B4-BE49-F238E27FC236}">
                  <a16:creationId xmlns:a16="http://schemas.microsoft.com/office/drawing/2014/main" id="{07632D22-EA37-421B-96E3-BE315217E512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692137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선택한 월별 일일 </a:t>
              </a:r>
              <a:r>
                <a:rPr lang="ko-KR" altLang="en-US" sz="1200" spc="8" dirty="0" err="1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포장량과</a:t>
              </a:r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누계 </a:t>
              </a:r>
              <a:r>
                <a:rPr lang="ko-KR" altLang="en-US" sz="1200" spc="8" dirty="0" err="1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포장량을</a:t>
              </a:r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포장일자 기준으로 정렬하여 보여줍니다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F24168F-E112-439A-AD4E-BA5FE2003C08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김상영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5221F12-649D-49E5-92C6-246DEECE18D3}"/>
              </a:ext>
            </a:extLst>
          </p:cNvPr>
          <p:cNvSpPr/>
          <p:nvPr/>
        </p:nvSpPr>
        <p:spPr>
          <a:xfrm>
            <a:off x="1981200" y="184961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E0235C7-71C7-4A85-B2F2-757178E937D7}"/>
              </a:ext>
            </a:extLst>
          </p:cNvPr>
          <p:cNvSpPr/>
          <p:nvPr/>
        </p:nvSpPr>
        <p:spPr>
          <a:xfrm>
            <a:off x="1292942" y="254325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853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DB73FEB9-AD2B-4B31-BCFE-54B761C79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5" y="1714488"/>
            <a:ext cx="7390384" cy="4589945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1336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08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분석관리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8440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lang="en-US" altLang="ko-KR"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월별 생산현황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월별 생산현황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96200" y="1097865"/>
            <a:ext cx="2166643" cy="3024378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조건의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내용을 설정 후 클릭하면 검색한 내용이 아래화면에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생산월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14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2310E2F6-5FD7-432F-AF6D-11B1427578C3}"/>
              </a:ext>
            </a:extLst>
          </p:cNvPr>
          <p:cNvGrpSpPr/>
          <p:nvPr/>
        </p:nvGrpSpPr>
        <p:grpSpPr>
          <a:xfrm>
            <a:off x="88434" y="1163828"/>
            <a:ext cx="7410926" cy="1009447"/>
            <a:chOff x="64593" y="1163828"/>
            <a:chExt cx="7455366" cy="1009447"/>
          </a:xfrm>
        </p:grpSpPr>
        <p:sp>
          <p:nvSpPr>
            <p:cNvPr id="28" name="object 30">
              <a:extLst>
                <a:ext uri="{FF2B5EF4-FFF2-40B4-BE49-F238E27FC236}">
                  <a16:creationId xmlns:a16="http://schemas.microsoft.com/office/drawing/2014/main" id="{34DC2571-BCE6-4B07-87B0-93F6BB4731D6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3BE3C1F-C23B-4081-BBDD-CAE20CCAC05D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5" name="object 19">
              <a:extLst>
                <a:ext uri="{FF2B5EF4-FFF2-40B4-BE49-F238E27FC236}">
                  <a16:creationId xmlns:a16="http://schemas.microsoft.com/office/drawing/2014/main" id="{B86F4270-54D8-4E98-B6F5-C3FD15080F59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36" name="object 22">
              <a:extLst>
                <a:ext uri="{FF2B5EF4-FFF2-40B4-BE49-F238E27FC236}">
                  <a16:creationId xmlns:a16="http://schemas.microsoft.com/office/drawing/2014/main" id="{B19883CB-33B1-4971-B91A-BE2A94D52C1E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1C25F8-86E1-4C43-8A3F-750B0739393C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8" name="object 45">
              <a:extLst>
                <a:ext uri="{FF2B5EF4-FFF2-40B4-BE49-F238E27FC236}">
                  <a16:creationId xmlns:a16="http://schemas.microsoft.com/office/drawing/2014/main" id="{55C49426-252D-4BF4-A22C-47ABD9A3523D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876803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선택한 월의 목표량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, </a:t>
              </a:r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생산량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, </a:t>
              </a:r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생산시간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, </a:t>
              </a:r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달성율과 전월의 목표량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, </a:t>
              </a:r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생산량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, </a:t>
              </a:r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생산시간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, </a:t>
              </a:r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달성율을      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  </a:t>
              </a:r>
            </a:p>
            <a:p>
              <a:pPr latinLnBrk="0"/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</a:t>
              </a:r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비교하여 조회한다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7246D28-E361-4156-B2D8-59F60FDC509F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김상영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2CEB8EE-24D5-4779-AC1C-FBDF45E7807E}"/>
              </a:ext>
            </a:extLst>
          </p:cNvPr>
          <p:cNvSpPr/>
          <p:nvPr/>
        </p:nvSpPr>
        <p:spPr>
          <a:xfrm>
            <a:off x="2004132" y="1837536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D4D7B77-337C-4ED9-B73D-337B095501AD}"/>
              </a:ext>
            </a:extLst>
          </p:cNvPr>
          <p:cNvSpPr/>
          <p:nvPr/>
        </p:nvSpPr>
        <p:spPr>
          <a:xfrm>
            <a:off x="1325493" y="256107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20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1336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09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금형 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8440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lang="en-US" altLang="ko-KR"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정보등록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정보등록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96200" y="1097865"/>
            <a:ext cx="2166643" cy="4232978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조건의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새로운 금형의 정보를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입력받는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정보창을 활성화 시킨다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정보를 삭제한다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저장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입력받은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금형 정보를 저장한다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내용을 설정 후 클릭하면 검색한 내용이 아래화면에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코드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명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그룹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E8EA4E7-28C3-4713-B3AB-2B74CF3F1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6" y="1718298"/>
            <a:ext cx="7401123" cy="44655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58F614-9619-49EE-AD58-8FAFAA69F12F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김상영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30B2C0-8C79-40A3-A5F9-D155AFF8E5EB}"/>
              </a:ext>
            </a:extLst>
          </p:cNvPr>
          <p:cNvSpPr/>
          <p:nvPr/>
        </p:nvSpPr>
        <p:spPr>
          <a:xfrm>
            <a:off x="1301317" y="184154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2B53212-6298-4359-AC95-78A652D7E5D0}"/>
              </a:ext>
            </a:extLst>
          </p:cNvPr>
          <p:cNvSpPr/>
          <p:nvPr/>
        </p:nvSpPr>
        <p:spPr>
          <a:xfrm>
            <a:off x="1301317" y="2511706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1B84CED-8715-475C-A7EC-967BA4908588}"/>
              </a:ext>
            </a:extLst>
          </p:cNvPr>
          <p:cNvSpPr/>
          <p:nvPr/>
        </p:nvSpPr>
        <p:spPr>
          <a:xfrm>
            <a:off x="1785511" y="184154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ADE5D75-BD5E-47E4-A2F3-AF8381F16DBE}"/>
              </a:ext>
            </a:extLst>
          </p:cNvPr>
          <p:cNvSpPr/>
          <p:nvPr/>
        </p:nvSpPr>
        <p:spPr>
          <a:xfrm>
            <a:off x="2055858" y="184154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9607857-DCE0-4040-AF7F-31DD938253BF}"/>
              </a:ext>
            </a:extLst>
          </p:cNvPr>
          <p:cNvSpPr/>
          <p:nvPr/>
        </p:nvSpPr>
        <p:spPr>
          <a:xfrm>
            <a:off x="2333629" y="184154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A0C1C75-9E3D-4A98-9C27-842FB8067F0D}"/>
              </a:ext>
            </a:extLst>
          </p:cNvPr>
          <p:cNvGrpSpPr/>
          <p:nvPr/>
        </p:nvGrpSpPr>
        <p:grpSpPr>
          <a:xfrm>
            <a:off x="88434" y="1163828"/>
            <a:ext cx="7410926" cy="641282"/>
            <a:chOff x="64593" y="1163828"/>
            <a:chExt cx="7455366" cy="641282"/>
          </a:xfrm>
        </p:grpSpPr>
        <p:sp>
          <p:nvSpPr>
            <p:cNvPr id="38" name="object 30">
              <a:extLst>
                <a:ext uri="{FF2B5EF4-FFF2-40B4-BE49-F238E27FC236}">
                  <a16:creationId xmlns:a16="http://schemas.microsoft.com/office/drawing/2014/main" id="{9DCA15A5-A884-4F85-A9C1-013B49E490D4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8132BAD-AE77-4BD1-9086-4C61618DF94C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0" name="object 19">
              <a:extLst>
                <a:ext uri="{FF2B5EF4-FFF2-40B4-BE49-F238E27FC236}">
                  <a16:creationId xmlns:a16="http://schemas.microsoft.com/office/drawing/2014/main" id="{FD170E06-2B70-4F56-ACD2-9B6EFFF37709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41" name="object 22">
              <a:extLst>
                <a:ext uri="{FF2B5EF4-FFF2-40B4-BE49-F238E27FC236}">
                  <a16:creationId xmlns:a16="http://schemas.microsoft.com/office/drawing/2014/main" id="{5CB28EE7-68CE-460F-9BCC-1032D7705E5B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41184A-59FD-42F2-BC3D-E2DAA324E96B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43" name="object 45">
              <a:extLst>
                <a:ext uri="{FF2B5EF4-FFF2-40B4-BE49-F238E27FC236}">
                  <a16:creationId xmlns:a16="http://schemas.microsoft.com/office/drawing/2014/main" id="{5E5E001B-854C-40B7-A7DE-5428A0E54AC5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443351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금형들의 상태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,  </a:t>
              </a:r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누적 타수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, </a:t>
              </a:r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보장 타수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, </a:t>
              </a:r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사용여부 등을 나타낸다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52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1336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09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금형 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8440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lang="en-US" altLang="ko-KR"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사용현황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사용현황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96200" y="1097865"/>
            <a:ext cx="2166643" cy="327117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조건의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내용을 설정 후 클릭하면 검색한 내용이 아래화면에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생산일자별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작업장별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C6951A1-E63A-409A-B6F5-6B5625163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1" y="1662829"/>
            <a:ext cx="7364377" cy="45488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2BAB6D-A774-414D-96D3-D0F33B78A754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김상영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D509696-2AFA-4C48-B15D-C11527B763E1}"/>
              </a:ext>
            </a:extLst>
          </p:cNvPr>
          <p:cNvGrpSpPr/>
          <p:nvPr/>
        </p:nvGrpSpPr>
        <p:grpSpPr>
          <a:xfrm>
            <a:off x="88434" y="1163828"/>
            <a:ext cx="7410926" cy="641282"/>
            <a:chOff x="64593" y="1163828"/>
            <a:chExt cx="7455366" cy="641282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3419D8FC-ABF5-4C86-BE56-F363688D835B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2535CF5-AC0F-4849-9857-46F3C222FDEA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7733E25C-076C-4B3D-9E32-845E4A969BF1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AABD4F0C-463D-4984-81CE-D80094A5464D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43962B-AEA8-47BD-A11B-850A3F20A3A6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7E40DA13-EDA5-4B44-AA5B-78C87F1ABF48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443351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등록된 금형들이 사용된 작업장과 작업내용을 나타낸다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</a:p>
            <a:p>
              <a:pPr marL="10319" marR="82034">
                <a:spcBef>
                  <a:spcPts val="488"/>
                </a:spcBef>
                <a:buAutoNum type="alphaLcPeriod"/>
                <a:tabLst>
                  <a:tab pos="132080" algn="l"/>
                </a:tabLst>
              </a:pP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3D2F9D57-A720-44FD-ACD9-B550B166A9F6}"/>
              </a:ext>
            </a:extLst>
          </p:cNvPr>
          <p:cNvSpPr/>
          <p:nvPr/>
        </p:nvSpPr>
        <p:spPr>
          <a:xfrm>
            <a:off x="2007834" y="181005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B21D1FF-A1F0-46E5-B788-106896710BD1}"/>
              </a:ext>
            </a:extLst>
          </p:cNvPr>
          <p:cNvSpPr/>
          <p:nvPr/>
        </p:nvSpPr>
        <p:spPr>
          <a:xfrm>
            <a:off x="1317508" y="2504853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75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1336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11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웹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8440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lang="en-US" altLang="ko-KR"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품목별 생산량 조회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차트조회 </a:t>
            </a:r>
            <a:r>
              <a:rPr lang="en-US" altLang="ko-KR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품목선택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96200" y="1097865"/>
            <a:ext cx="2166643" cy="1378350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품목의 생산현황을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2BAB6D-A774-414D-96D3-D0F33B78A754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김상영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D509696-2AFA-4C48-B15D-C11527B763E1}"/>
              </a:ext>
            </a:extLst>
          </p:cNvPr>
          <p:cNvGrpSpPr/>
          <p:nvPr/>
        </p:nvGrpSpPr>
        <p:grpSpPr>
          <a:xfrm>
            <a:off x="88434" y="1163828"/>
            <a:ext cx="7410926" cy="641282"/>
            <a:chOff x="64593" y="1163828"/>
            <a:chExt cx="7455366" cy="641282"/>
          </a:xfrm>
        </p:grpSpPr>
        <p:sp>
          <p:nvSpPr>
            <p:cNvPr id="26" name="object 30">
              <a:extLst>
                <a:ext uri="{FF2B5EF4-FFF2-40B4-BE49-F238E27FC236}">
                  <a16:creationId xmlns:a16="http://schemas.microsoft.com/office/drawing/2014/main" id="{3419D8FC-ABF5-4C86-BE56-F363688D835B}"/>
                </a:ext>
              </a:extLst>
            </p:cNvPr>
            <p:cNvSpPr txBox="1"/>
            <p:nvPr/>
          </p:nvSpPr>
          <p:spPr>
            <a:xfrm>
              <a:off x="7218069" y="1163828"/>
              <a:ext cx="257453" cy="142195"/>
            </a:xfrm>
            <a:prstGeom prst="rect">
              <a:avLst/>
            </a:prstGeom>
          </p:spPr>
          <p:txBody>
            <a:bodyPr vert="horz" wrap="square" lIns="0" tIns="10835" rIns="0" bIns="0" rtlCol="0">
              <a:spAutoFit/>
            </a:bodyPr>
            <a:lstStyle/>
            <a:p>
              <a:pPr marL="10319">
                <a:spcBef>
                  <a:spcPts val="85"/>
                </a:spcBef>
              </a:pPr>
              <a:r>
                <a:rPr sz="853" spc="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A</a:t>
              </a:r>
              <a:r>
                <a:rPr sz="853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s</a:t>
              </a:r>
              <a:r>
                <a:rPr sz="853" spc="-8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-</a:t>
              </a:r>
              <a:r>
                <a:rPr sz="853" spc="-61" dirty="0">
                  <a:solidFill>
                    <a:srgbClr val="FFFFFF"/>
                  </a:solidFill>
                  <a:latin typeface="Noto Sans CJK JP Bold"/>
                  <a:cs typeface="Noto Sans CJK JP Bold"/>
                </a:rPr>
                <a:t>is</a:t>
              </a:r>
              <a:endParaRPr sz="853">
                <a:latin typeface="Noto Sans CJK JP Bold"/>
                <a:cs typeface="Noto Sans CJK JP Bold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2535CF5-AC0F-4849-9857-46F3C222FDEA}"/>
                </a:ext>
              </a:extLst>
            </p:cNvPr>
            <p:cNvSpPr/>
            <p:nvPr/>
          </p:nvSpPr>
          <p:spPr>
            <a:xfrm>
              <a:off x="4114800" y="1434229"/>
              <a:ext cx="258012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7733E25C-076C-4B3D-9E32-845E4A969BF1}"/>
                </a:ext>
              </a:extLst>
            </p:cNvPr>
            <p:cNvSpPr/>
            <p:nvPr/>
          </p:nvSpPr>
          <p:spPr>
            <a:xfrm>
              <a:off x="64593" y="1296161"/>
              <a:ext cx="7455366" cy="504736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AABD4F0C-463D-4984-81CE-D80094A5464D}"/>
                </a:ext>
              </a:extLst>
            </p:cNvPr>
            <p:cNvSpPr/>
            <p:nvPr/>
          </p:nvSpPr>
          <p:spPr>
            <a:xfrm>
              <a:off x="64595" y="1297285"/>
              <a:ext cx="1240175" cy="507825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43962B-AEA8-47BD-A11B-850A3F20A3A6}"/>
                </a:ext>
              </a:extLst>
            </p:cNvPr>
            <p:cNvSpPr txBox="1"/>
            <p:nvPr/>
          </p:nvSpPr>
          <p:spPr>
            <a:xfrm>
              <a:off x="95187" y="1379744"/>
              <a:ext cx="11811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Purpose</a:t>
              </a:r>
              <a:endParaRPr lang="ko-KR" altLang="en-US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7E40DA13-EDA5-4B44-AA5B-78C87F1ABF48}"/>
                </a:ext>
              </a:extLst>
            </p:cNvPr>
            <p:cNvSpPr txBox="1"/>
            <p:nvPr/>
          </p:nvSpPr>
          <p:spPr>
            <a:xfrm>
              <a:off x="1304771" y="1296472"/>
              <a:ext cx="6170751" cy="194565"/>
            </a:xfrm>
            <a:prstGeom prst="rect">
              <a:avLst/>
            </a:prstGeom>
          </p:spPr>
          <p:txBody>
            <a:bodyPr vert="horz" wrap="square" lIns="0" tIns="9803" rIns="0" bIns="0" rtlCol="0">
              <a:spAutoFit/>
            </a:bodyPr>
            <a:lstStyle/>
            <a:p>
              <a:pPr latinLnBrk="0"/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 선택된 품목의 최근 일주일 동안의 목표량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, </a:t>
              </a:r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생산량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, </a:t>
              </a:r>
              <a:r>
                <a:rPr lang="ko-KR" altLang="en-US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달성율을 나타낸다</a:t>
              </a:r>
              <a:r>
                <a:rPr lang="en-US" altLang="ko-KR" sz="1200" spc="8" dirty="0">
                  <a:solidFill>
                    <a:schemeClr val="bg1">
                      <a:lumMod val="50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.</a:t>
              </a:r>
              <a:endParaRPr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4471E21-B846-48B9-B204-583580B6F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8" y="1933229"/>
            <a:ext cx="6634998" cy="441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56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74439F-7560-4F5E-BD89-D53BBEFE65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18</a:t>
            </a:fld>
            <a:endParaRPr lang="en-US" altLang="ko-KR" spc="12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DCA8B6-D9BA-4B24-9BE9-14E854514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12" y="3500268"/>
            <a:ext cx="2523479" cy="3136184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2EFB80C-E1EA-4FF5-A8C3-38A6A1B88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66" y="3553368"/>
            <a:ext cx="2417139" cy="30723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6CD902-7B8C-4AD6-BEFC-140129688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6" y="3555035"/>
            <a:ext cx="2417139" cy="30618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4F43B1-518B-4C0D-804F-CFA06474B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04" y="441431"/>
            <a:ext cx="2475875" cy="30141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EF6C33-1C6D-4CC5-8396-3A0A770B7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62" y="470191"/>
            <a:ext cx="2541838" cy="30176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6653AEC-5E05-4DCD-BECF-BCA7874A4A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88" y="471421"/>
            <a:ext cx="2440812" cy="2701420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BF8305D7-CA8B-48B6-BB3E-F5D92CF50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1" y="467756"/>
            <a:ext cx="2352090" cy="29877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CEB004A-892A-49A3-B9B1-33E474E657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91" y="3551149"/>
            <a:ext cx="2417140" cy="30657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1AA08F-FADD-4574-A6F2-A133AD8D21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88" y="441445"/>
            <a:ext cx="2440812" cy="30392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CD51BA-89E2-4D91-8A0F-7A4705A4A305}"/>
              </a:ext>
            </a:extLst>
          </p:cNvPr>
          <p:cNvSpPr txBox="1"/>
          <p:nvPr/>
        </p:nvSpPr>
        <p:spPr>
          <a:xfrm>
            <a:off x="304800" y="56459"/>
            <a:ext cx="220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Activity </a:t>
            </a:r>
            <a:r>
              <a:rPr lang="ko-KR" altLang="en-US" dirty="0"/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5888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28EDDF-A4A3-455B-8538-AE9992A7FF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19</a:t>
            </a:fld>
            <a:endParaRPr lang="en-US" altLang="ko-KR" spc="1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D5B76-D05C-49EB-9FDA-2A7EEE33405A}"/>
              </a:ext>
            </a:extLst>
          </p:cNvPr>
          <p:cNvSpPr txBox="1"/>
          <p:nvPr/>
        </p:nvSpPr>
        <p:spPr>
          <a:xfrm>
            <a:off x="2514600" y="137160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프로젝트를 마치며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못할 것만 같았던 프로젝트를 팀원 간의 협업을 통해 잘 해낼 수 있었고</a:t>
            </a:r>
            <a:r>
              <a:rPr lang="en-US" altLang="ko-KR" dirty="0"/>
              <a:t>, </a:t>
            </a:r>
            <a:r>
              <a:rPr lang="ko-KR" altLang="en-US" dirty="0"/>
              <a:t>좋은 팀원들과 함께 할 수 있어서 즐겁고 좋은 경험이 되었다고 생각합니다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16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1336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08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분석 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sp>
        <p:nvSpPr>
          <p:cNvPr id="21" name="object 21"/>
          <p:cNvSpPr/>
          <p:nvPr/>
        </p:nvSpPr>
        <p:spPr>
          <a:xfrm>
            <a:off x="42741" y="566060"/>
            <a:ext cx="9787059" cy="3089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0"/>
                </a:moveTo>
                <a:lnTo>
                  <a:pt x="12192000" y="0"/>
                </a:lnTo>
              </a:path>
              <a:path w="12192000" h="3175">
                <a:moveTo>
                  <a:pt x="0" y="3048"/>
                </a:moveTo>
                <a:lnTo>
                  <a:pt x="12192000" y="3048"/>
                </a:lnTo>
              </a:path>
            </a:pathLst>
          </a:custGeom>
          <a:ln w="4572"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5" name="object 25"/>
          <p:cNvSpPr txBox="1"/>
          <p:nvPr/>
        </p:nvSpPr>
        <p:spPr>
          <a:xfrm>
            <a:off x="132038" y="703368"/>
            <a:ext cx="2298440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lang="en-US" altLang="ko-KR"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분석관리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ERD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분석관리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ERD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2BAB6D-A774-414D-96D3-D0F33B78A754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김상영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C02D386-F651-4B3D-B006-1133C94B3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" y="1399315"/>
            <a:ext cx="9787059" cy="48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0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1336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08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일지 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sp>
        <p:nvSpPr>
          <p:cNvPr id="21" name="object 21"/>
          <p:cNvSpPr/>
          <p:nvPr/>
        </p:nvSpPr>
        <p:spPr>
          <a:xfrm>
            <a:off x="42741" y="566060"/>
            <a:ext cx="9787059" cy="3089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0"/>
                </a:moveTo>
                <a:lnTo>
                  <a:pt x="12192000" y="0"/>
                </a:lnTo>
              </a:path>
              <a:path w="12192000" h="3175">
                <a:moveTo>
                  <a:pt x="0" y="3048"/>
                </a:moveTo>
                <a:lnTo>
                  <a:pt x="12192000" y="3048"/>
                </a:lnTo>
              </a:path>
            </a:pathLst>
          </a:custGeom>
          <a:ln w="4572"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5" name="object 25"/>
          <p:cNvSpPr txBox="1"/>
          <p:nvPr/>
        </p:nvSpPr>
        <p:spPr>
          <a:xfrm>
            <a:off x="132038" y="703368"/>
            <a:ext cx="2298440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lang="en-US" altLang="ko-KR"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ERD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일지관리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ERD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2BAB6D-A774-414D-96D3-D0F33B78A754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김상영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1900D5-38C1-44DE-A5E2-3281CF64D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74130"/>
            <a:ext cx="9582212" cy="517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0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1336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09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금형 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sp>
        <p:nvSpPr>
          <p:cNvPr id="21" name="object 21"/>
          <p:cNvSpPr/>
          <p:nvPr/>
        </p:nvSpPr>
        <p:spPr>
          <a:xfrm>
            <a:off x="42741" y="566060"/>
            <a:ext cx="9787059" cy="3089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0"/>
                </a:moveTo>
                <a:lnTo>
                  <a:pt x="12192000" y="0"/>
                </a:lnTo>
              </a:path>
              <a:path w="12192000" h="3175">
                <a:moveTo>
                  <a:pt x="0" y="3048"/>
                </a:moveTo>
                <a:lnTo>
                  <a:pt x="12192000" y="3048"/>
                </a:lnTo>
              </a:path>
            </a:pathLst>
          </a:custGeom>
          <a:ln w="4572"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5" name="object 25"/>
          <p:cNvSpPr txBox="1"/>
          <p:nvPr/>
        </p:nvSpPr>
        <p:spPr>
          <a:xfrm>
            <a:off x="132038" y="703368"/>
            <a:ext cx="2298440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lang="en-US" altLang="ko-KR"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ERD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ERD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2BAB6D-A774-414D-96D3-D0F33B78A754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김상영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D9E7856-CA7F-440B-BCEA-4ADBA320D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9" y="1299385"/>
            <a:ext cx="9670753" cy="501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8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EB35A16-7A62-4224-A5FB-6BD241AD3060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4128352" y="3721507"/>
            <a:ext cx="1" cy="614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8E625-ABC3-4CC9-89C4-984EE5C00F26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V="1">
            <a:off x="533400" y="3457824"/>
            <a:ext cx="6718572" cy="9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362200" cy="625973"/>
            <a:chOff x="399288" y="295939"/>
            <a:chExt cx="2401619" cy="770429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770429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04</a:t>
              </a:r>
              <a:r>
                <a:rPr lang="ko-KR" altLang="en-US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작업지시관리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763562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lang="en-US" altLang="ko-KR"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51189" y="1160686"/>
            <a:ext cx="2059623" cy="158725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생산의뢰를 바탕으로 성형작업지시를 생성하고 작업지시를 조회하여 작업지시가 생산대기일 경우 계획을 수정할 수 있고 현장마감일 경우 작업지시 마감처리와 일 단위 시간대별 실적을 조회 하는 프로세스입니다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5CAE61B1-E95D-4991-ACD4-3DAA1AE323E1}"/>
              </a:ext>
            </a:extLst>
          </p:cNvPr>
          <p:cNvSpPr/>
          <p:nvPr/>
        </p:nvSpPr>
        <p:spPr>
          <a:xfrm>
            <a:off x="533400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생산의뢰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13E4A7-1BCE-467A-839A-D04184025AB7}"/>
              </a:ext>
            </a:extLst>
          </p:cNvPr>
          <p:cNvSpPr/>
          <p:nvPr/>
        </p:nvSpPr>
        <p:spPr>
          <a:xfrm>
            <a:off x="1540036" y="3200458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성형작업지시생성</a:t>
            </a:r>
          </a:p>
        </p:txBody>
      </p: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807DEC54-3FAF-4D3E-98A7-DF3AE35D5B3F}"/>
              </a:ext>
            </a:extLst>
          </p:cNvPr>
          <p:cNvSpPr/>
          <p:nvPr/>
        </p:nvSpPr>
        <p:spPr>
          <a:xfrm>
            <a:off x="3546832" y="3188106"/>
            <a:ext cx="1163041" cy="533401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02AFA2-B2C7-4DF7-8A8F-55B620480ACF}"/>
              </a:ext>
            </a:extLst>
          </p:cNvPr>
          <p:cNvSpPr txBox="1"/>
          <p:nvPr/>
        </p:nvSpPr>
        <p:spPr>
          <a:xfrm>
            <a:off x="3638146" y="3335897"/>
            <a:ext cx="113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작업지시상태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7B5AAB-721B-4878-9A55-7352DEA603EC}"/>
              </a:ext>
            </a:extLst>
          </p:cNvPr>
          <p:cNvSpPr txBox="1"/>
          <p:nvPr/>
        </p:nvSpPr>
        <p:spPr>
          <a:xfrm>
            <a:off x="4446003" y="3064519"/>
            <a:ext cx="90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현장마감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49CDE6-04E8-4696-854E-8585EC1283BE}"/>
              </a:ext>
            </a:extLst>
          </p:cNvPr>
          <p:cNvSpPr/>
          <p:nvPr/>
        </p:nvSpPr>
        <p:spPr>
          <a:xfrm>
            <a:off x="5171884" y="3160566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마감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C9F14B-BEA6-44EE-830B-7854A88CCE7D}"/>
              </a:ext>
            </a:extLst>
          </p:cNvPr>
          <p:cNvSpPr/>
          <p:nvPr/>
        </p:nvSpPr>
        <p:spPr>
          <a:xfrm>
            <a:off x="3696910" y="4125580"/>
            <a:ext cx="90192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 계획변경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E827DF-1037-4071-8CA6-A68D0D4412B6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김상영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6A06A2-399B-4CC3-8539-27FD4BC03629}"/>
              </a:ext>
            </a:extLst>
          </p:cNvPr>
          <p:cNvSpPr/>
          <p:nvPr/>
        </p:nvSpPr>
        <p:spPr>
          <a:xfrm>
            <a:off x="2537037" y="3191124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작업지시확인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16896E-2FA6-4BC7-8F47-9AF6786BED67}"/>
              </a:ext>
            </a:extLst>
          </p:cNvPr>
          <p:cNvSpPr/>
          <p:nvPr/>
        </p:nvSpPr>
        <p:spPr>
          <a:xfrm>
            <a:off x="6248280" y="3191124"/>
            <a:ext cx="1003692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 단위 시간대별 실적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5F4EF2-10E7-4D2D-9386-784F99674ABB}"/>
              </a:ext>
            </a:extLst>
          </p:cNvPr>
          <p:cNvSpPr txBox="1"/>
          <p:nvPr/>
        </p:nvSpPr>
        <p:spPr>
          <a:xfrm>
            <a:off x="3319099" y="3811753"/>
            <a:ext cx="90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생산대기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FB99382-3FC1-4AF9-B21F-1CB5610D19A3}"/>
              </a:ext>
            </a:extLst>
          </p:cNvPr>
          <p:cNvCxnSpPr>
            <a:cxnSpLocks/>
            <a:stCxn id="43" idx="1"/>
            <a:endCxn id="38" idx="2"/>
          </p:cNvCxnSpPr>
          <p:nvPr/>
        </p:nvCxnSpPr>
        <p:spPr>
          <a:xfrm rot="10800000">
            <a:off x="2994238" y="3724524"/>
            <a:ext cx="702673" cy="6677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09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1336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04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작업지시관리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1772962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성형작업지시생성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성형작업지시생성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96200" y="1097865"/>
            <a:ext cx="2166643" cy="578808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조건의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생산의뢰의 성형작업 지시를 생성한다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생산의뢰 목록을 삭제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만약 해당의뢰의 작업지시가 존재하면 작업지시 까지 모두 삭제한다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생산의뢰 다운로드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생산의뢰들의 목록을 리포트로 출력한다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생산의뢰 마감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 완료된 의뢰 목록을 선택해 생산의뢰를 마감한다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내용을 설정 후 클릭하면 검색한 내용이 아래화면에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생산의뢰일자별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생산의뢰번호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프로젝트명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BCD0F38-8EF4-4F02-8C27-255E76637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5" y="1439591"/>
            <a:ext cx="7324034" cy="4462657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87401081-52B7-48AD-8E55-05C4F9515516}"/>
              </a:ext>
            </a:extLst>
          </p:cNvPr>
          <p:cNvSpPr/>
          <p:nvPr/>
        </p:nvSpPr>
        <p:spPr>
          <a:xfrm>
            <a:off x="1775994" y="15499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67F0EBB-B8E1-49A7-A56F-5EDD0E25F114}"/>
              </a:ext>
            </a:extLst>
          </p:cNvPr>
          <p:cNvSpPr/>
          <p:nvPr/>
        </p:nvSpPr>
        <p:spPr>
          <a:xfrm>
            <a:off x="1337012" y="155581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7734CE0-E830-4C9C-B94A-3136D439658F}"/>
              </a:ext>
            </a:extLst>
          </p:cNvPr>
          <p:cNvSpPr/>
          <p:nvPr/>
        </p:nvSpPr>
        <p:spPr>
          <a:xfrm>
            <a:off x="2090662" y="154999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5221940-D9EC-40E4-AB2B-C4DCA92C2AAD}"/>
              </a:ext>
            </a:extLst>
          </p:cNvPr>
          <p:cNvSpPr/>
          <p:nvPr/>
        </p:nvSpPr>
        <p:spPr>
          <a:xfrm>
            <a:off x="1371600" y="22860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BE6AA6F-4C84-477F-8B97-B78945BA8F03}"/>
              </a:ext>
            </a:extLst>
          </p:cNvPr>
          <p:cNvSpPr/>
          <p:nvPr/>
        </p:nvSpPr>
        <p:spPr>
          <a:xfrm>
            <a:off x="6434531" y="25146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ACFFD6F-13C7-4DAB-AB61-F8F428647A29}"/>
              </a:ext>
            </a:extLst>
          </p:cNvPr>
          <p:cNvSpPr/>
          <p:nvPr/>
        </p:nvSpPr>
        <p:spPr>
          <a:xfrm>
            <a:off x="5791200" y="21717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7338FC-9358-45D6-A372-D5FAA4D4E716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김상영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172652" cy="318196"/>
            <a:chOff x="399288" y="295939"/>
            <a:chExt cx="2674034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392680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4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작업지시관리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464927" cy="446313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6744950" y="880052"/>
              <a:ext cx="5447049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7401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성형작업지시생성 </a:t>
            </a:r>
            <a:r>
              <a:rPr lang="en-US" altLang="ko-KR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2" y="1013872"/>
            <a:ext cx="5336068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5341890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성형작업지시생성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등록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5826D2-D8F0-4F92-A0A0-ECF60C4C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96214"/>
              </p:ext>
            </p:extLst>
          </p:nvPr>
        </p:nvGraphicFramePr>
        <p:xfrm>
          <a:off x="5466051" y="577865"/>
          <a:ext cx="4375353" cy="581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549">
                  <a:extLst>
                    <a:ext uri="{9D8B030D-6E8A-4147-A177-3AD203B41FA5}">
                      <a16:colId xmlns:a16="http://schemas.microsoft.com/office/drawing/2014/main" val="25848713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79822528"/>
                    </a:ext>
                  </a:extLst>
                </a:gridCol>
                <a:gridCol w="1307004">
                  <a:extLst>
                    <a:ext uri="{9D8B030D-6E8A-4147-A177-3AD203B41FA5}">
                      <a16:colId xmlns:a16="http://schemas.microsoft.com/office/drawing/2014/main" val="564198954"/>
                    </a:ext>
                  </a:extLst>
                </a:gridCol>
              </a:tblGrid>
              <a:tr h="5679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02715"/>
                  </a:ext>
                </a:extLst>
              </a:tr>
              <a:tr h="5679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생산의뢰순번</a:t>
                      </a:r>
                      <a:endParaRPr lang="ko-KR" altLang="en-US" sz="14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생성할 작업지시의 생산의뢰 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81356"/>
                  </a:ext>
                </a:extLst>
              </a:tr>
              <a:tr h="5851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생산의뢰번호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생성할 작업지시의 생산의뢰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62728"/>
                  </a:ext>
                </a:extLst>
              </a:tr>
              <a:tr h="5851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생성할 작업지시의 품목코드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49490"/>
                  </a:ext>
                </a:extLst>
              </a:tr>
              <a:tr h="5851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생성할 작업지시의 품목명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2777"/>
                  </a:ext>
                </a:extLst>
              </a:tr>
              <a:tr h="5851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작업지시일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생성할 작업지시의 지시일자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작업을 진행할 일자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26246"/>
                  </a:ext>
                </a:extLst>
              </a:tr>
              <a:tr h="5851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생성할 작업지시의 작업장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작업을 진행할 작업장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29578"/>
                  </a:ext>
                </a:extLst>
              </a:tr>
              <a:tr h="5851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계획수량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생성할 작업지시의 계획수량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48150"/>
                  </a:ext>
                </a:extLst>
              </a:tr>
              <a:tr h="5851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계획수량단위</a:t>
                      </a:r>
                      <a:endParaRPr lang="ko-KR" altLang="en-US" sz="14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생성할 작업지시의 </a:t>
                      </a:r>
                      <a:r>
                        <a:rPr lang="ko-KR" altLang="en-US" sz="11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계획수량단위</a:t>
                      </a:r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1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721692"/>
                  </a:ext>
                </a:extLst>
              </a:tr>
              <a:tr h="5851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생성할 작업지시의 특이사항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특이사항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27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EAE761-9ACD-4591-B98F-ABC4560092EB}"/>
              </a:ext>
            </a:extLst>
          </p:cNvPr>
          <p:cNvSpPr txBox="1"/>
          <p:nvPr/>
        </p:nvSpPr>
        <p:spPr>
          <a:xfrm>
            <a:off x="77846" y="1281194"/>
            <a:ext cx="3051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표시는 필수로 입력해야 되는 값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74DA59A-AE4F-449A-8E5B-1AA239B5E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4" y="1944937"/>
            <a:ext cx="4935063" cy="42096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767BBE-C2FE-4F70-B2EC-1D2B44FDCD78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김상영</a:t>
            </a:r>
          </a:p>
        </p:txBody>
      </p:sp>
    </p:spTree>
    <p:extLst>
      <p:ext uri="{BB962C8B-B14F-4D97-AF65-F5344CB8AC3E}">
        <p14:creationId xmlns:p14="http://schemas.microsoft.com/office/powerpoint/2010/main" val="36684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1336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04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작업지시관리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1772962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작업지시마감관리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작업지시마감관리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96200" y="1097865"/>
            <a:ext cx="2166643" cy="594056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조건의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입력정보를 활성화 시켜 변경할 내용을 입력한다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저장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수정을 통해 입력한 변경내용을 저장한다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다운로드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작업지시를 엑셀로 다운로드한다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작업지시마감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작업의 작업지시상태를 작업지시마감 처리한다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작업지시마감취소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작업지시마감된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작업지시상태를 현장마감인 상태로 되돌린다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내용을 설정 후 클릭하면 검색한 내용이 아래화면에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작업지시일자별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8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2533E7D-2CAF-4073-BCB9-2737601CC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6" y="2030293"/>
            <a:ext cx="6959460" cy="427736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419FE54-E90F-4A36-96D8-777CC51E30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26981" y="1306023"/>
            <a:ext cx="1984903" cy="1448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351631B-C819-4512-B2F8-D7F0ACDD797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56410" y="1306022"/>
            <a:ext cx="1981200" cy="1448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6C86574F-1BB1-4C82-8575-929A44103791}"/>
              </a:ext>
            </a:extLst>
          </p:cNvPr>
          <p:cNvSpPr/>
          <p:nvPr/>
        </p:nvSpPr>
        <p:spPr>
          <a:xfrm>
            <a:off x="2071077" y="210287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1C72273-DABE-442D-A268-E1B7AC890863}"/>
              </a:ext>
            </a:extLst>
          </p:cNvPr>
          <p:cNvSpPr/>
          <p:nvPr/>
        </p:nvSpPr>
        <p:spPr>
          <a:xfrm>
            <a:off x="1605390" y="2103691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6DEA17E-460F-4175-AE1F-8912227A0EAD}"/>
              </a:ext>
            </a:extLst>
          </p:cNvPr>
          <p:cNvSpPr/>
          <p:nvPr/>
        </p:nvSpPr>
        <p:spPr>
          <a:xfrm>
            <a:off x="2579144" y="2110668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9724CDC-B7E0-4AE3-BF0A-575550190317}"/>
              </a:ext>
            </a:extLst>
          </p:cNvPr>
          <p:cNvSpPr/>
          <p:nvPr/>
        </p:nvSpPr>
        <p:spPr>
          <a:xfrm>
            <a:off x="2329089" y="210287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54BA595-8722-4946-A9E0-C6E59C27EE13}"/>
              </a:ext>
            </a:extLst>
          </p:cNvPr>
          <p:cNvSpPr/>
          <p:nvPr/>
        </p:nvSpPr>
        <p:spPr>
          <a:xfrm>
            <a:off x="1383305" y="275456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0B449AF-36F5-4A79-A533-EDAC3BD07432}"/>
              </a:ext>
            </a:extLst>
          </p:cNvPr>
          <p:cNvSpPr/>
          <p:nvPr/>
        </p:nvSpPr>
        <p:spPr>
          <a:xfrm>
            <a:off x="7173808" y="2772773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07F415B-44A5-4732-939E-3BEA0E4E37B5}"/>
              </a:ext>
            </a:extLst>
          </p:cNvPr>
          <p:cNvSpPr/>
          <p:nvPr/>
        </p:nvSpPr>
        <p:spPr>
          <a:xfrm>
            <a:off x="7173808" y="3019581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52981F-F048-4866-963D-51438A8C2D67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김상영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A90E55E-AFB8-45DD-88DF-9AB5AC426C29}"/>
              </a:ext>
            </a:extLst>
          </p:cNvPr>
          <p:cNvCxnSpPr/>
          <p:nvPr/>
        </p:nvCxnSpPr>
        <p:spPr>
          <a:xfrm flipV="1">
            <a:off x="3712342" y="2819400"/>
            <a:ext cx="76200" cy="16376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6D26EC8-83D2-4BB2-8B44-6CDE0082D685}"/>
              </a:ext>
            </a:extLst>
          </p:cNvPr>
          <p:cNvCxnSpPr/>
          <p:nvPr/>
        </p:nvCxnSpPr>
        <p:spPr>
          <a:xfrm flipV="1">
            <a:off x="5167630" y="2821230"/>
            <a:ext cx="76200" cy="16376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34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1336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04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작업지시관리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298440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 단위 시간대별 실적조회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작업지시관리</a:t>
            </a:r>
            <a:r>
              <a:rPr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-41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&gt; 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 단위 시간대별 실적조회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96200" y="1097865"/>
            <a:ext cx="2166643" cy="454729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조건의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모든 조회내역을 초기화한다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그리드 목록 더블클릭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 그리드의 시간대별 생산량 꺾은선 그래프 조회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작업지시일자조회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일자의 생산량 막대차트 조회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내용을 설정 후 클릭하면 검색한 내용이 아래화면에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작업지시일자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작업장별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circleNumDbPlain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9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67D48BB-D214-4C4E-8C92-696C1B6AE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63169"/>
            <a:ext cx="7065087" cy="432583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643946-1FE7-4446-B301-5241DE6E4598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김상영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3939F33-0DF7-44CE-B0F2-4F43026A6AE1}"/>
              </a:ext>
            </a:extLst>
          </p:cNvPr>
          <p:cNvSpPr/>
          <p:nvPr/>
        </p:nvSpPr>
        <p:spPr>
          <a:xfrm>
            <a:off x="1467165" y="4229101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E9F2EE-F010-49E8-8B36-1DA326811B39}"/>
              </a:ext>
            </a:extLst>
          </p:cNvPr>
          <p:cNvSpPr/>
          <p:nvPr/>
        </p:nvSpPr>
        <p:spPr>
          <a:xfrm>
            <a:off x="2133600" y="1682048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6B5E980-384C-4B06-AEFE-3AED45A9A9B5}"/>
              </a:ext>
            </a:extLst>
          </p:cNvPr>
          <p:cNvSpPr/>
          <p:nvPr/>
        </p:nvSpPr>
        <p:spPr>
          <a:xfrm>
            <a:off x="4636742" y="4229101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543B65D-B965-4474-90D0-A0FFE9F00413}"/>
              </a:ext>
            </a:extLst>
          </p:cNvPr>
          <p:cNvSpPr/>
          <p:nvPr/>
        </p:nvSpPr>
        <p:spPr>
          <a:xfrm>
            <a:off x="1467165" y="22860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21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1159</Words>
  <Application>Microsoft Office PowerPoint</Application>
  <PresentationFormat>A4 용지(210x297mm)</PresentationFormat>
  <Paragraphs>349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Microsoft GothicNeo</vt:lpstr>
      <vt:lpstr>Microsoft GothicNeo Light</vt:lpstr>
      <vt:lpstr>Noto Sans CJK JP Bold</vt:lpstr>
      <vt:lpstr>UnDinaru</vt:lpstr>
      <vt:lpstr>맑은 고딕</vt:lpstr>
      <vt:lpstr>Calibri</vt:lpstr>
      <vt:lpstr>Microsoft New Tai Lue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애리</dc:creator>
  <cp:lastModifiedBy>김상영</cp:lastModifiedBy>
  <cp:revision>54</cp:revision>
  <dcterms:created xsi:type="dcterms:W3CDTF">2020-02-20T07:21:29Z</dcterms:created>
  <dcterms:modified xsi:type="dcterms:W3CDTF">2020-02-22T10:45:18Z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2018-11-13T00:00:00Z</vt:filetime>
  </property>
  <property fmtid="{D5CDD505-2E9C-101B-9397-08002B2CF9AE}" pid="3" name="Creator">
    <vt:lpwstr>Office 365용 Microsoft® PowerPoint®</vt:lpwstr>
  </property>
  <property fmtid="{D5CDD505-2E9C-101B-9397-08002B2CF9AE}" pid="4" name="LastSaved">
    <vt:filetime>2020-02-20T00:00:00Z</vt:filetime>
  </property>
</Properties>
</file>