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69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AC95D-C8C4-4B54-BA5B-E4FAE1511760}" v="1" dt="2019-03-20T09:34:50.4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0"/>
    <p:restoredTop sz="94660"/>
  </p:normalViewPr>
  <p:slideViewPr>
    <p:cSldViewPr>
      <p:cViewPr varScale="1">
        <p:scale>
          <a:sx n="114" d="100"/>
          <a:sy n="114" d="100"/>
        </p:scale>
        <p:origin x="696" y="96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955E-F8FA-4DAD-95C8-D9737B451176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1844824"/>
            <a:ext cx="2664296" cy="328616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9594" y="1916830"/>
            <a:ext cx="2576346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Axxen</a:t>
            </a:r>
            <a:endParaRPr lang="en-US" altLang="ko-KR" sz="40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 lvl="0">
              <a:defRPr lang="ko-KR" altLang="en-US"/>
            </a:pPr>
            <a:r>
              <a:rPr lang="en-US" altLang="ko-KR" sz="40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 Solution</a:t>
            </a:r>
            <a:endParaRPr lang="ko-KR" altLang="en-US" sz="40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7604" y="3239955"/>
            <a:ext cx="1282723" cy="18913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4</a:t>
            </a: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</a:t>
            </a: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조장</a:t>
            </a:r>
            <a:r>
              <a:rPr lang="en-US" altLang="ko-KR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신소연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조원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박상인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  <a:latin typeface="나눔스퀘어"/>
                <a:ea typeface="나눔스퀘어"/>
              </a:rPr>
              <a:t>김상영</a:t>
            </a:r>
            <a:endParaRPr lang="en-US" altLang="ko-KR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오휘석</a:t>
            </a:r>
            <a:endParaRPr lang="ko-KR" altLang="en-US" sz="16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/>
                </a:solidFill>
                <a:latin typeface="나눔스퀘어"/>
                <a:ea typeface="나눔스퀘어"/>
              </a:rPr>
              <a:t>김상영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7396" y="2469259"/>
            <a:ext cx="3451586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작업지시관리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latin typeface="나눔스퀘어"/>
              </a:rPr>
              <a:t>금형관리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일지관리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</a:rPr>
              <a:t>분석관리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16.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6F3B88B4-D7B7-4717-A19F-BC650E23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368947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성형작업지시생성</a:t>
            </a: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BFDAC0E0-DE07-4FE5-BE24-088DC6E2D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592785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생성 및 마감</a:t>
            </a: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4E9C7CE6-D424-47C0-9E85-591FB2CD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2818210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65410F30-3CA2-454F-B446-8AE67AF3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359" y="3045222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일단위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시간대별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130EB6E4-968A-4DB6-951F-904482C2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적재작업일지</a:t>
            </a: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37CBB7C0-962F-4A17-8EA7-DDCE2603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성형작업일지</a:t>
            </a: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101CF3B8-A413-4EC3-9682-370ED9ED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884" y="1980010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작업지시관리</a:t>
            </a: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7F76FF9A-EA31-42B1-BEEC-B8202D58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일지관리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219">
            <a:extLst>
              <a:ext uri="{FF2B5EF4-FFF2-40B4-BE49-F238E27FC236}">
                <a16:creationId xmlns:a16="http://schemas.microsoft.com/office/drawing/2014/main" id="{C3592FDF-E604-42CB-B509-3E4114E8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8246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포장작업일지</a:t>
            </a:r>
          </a:p>
        </p:txBody>
      </p:sp>
      <p:sp>
        <p:nvSpPr>
          <p:cNvPr id="76" name="Rectangle 219">
            <a:extLst>
              <a:ext uri="{FF2B5EF4-FFF2-40B4-BE49-F238E27FC236}">
                <a16:creationId xmlns:a16="http://schemas.microsoft.com/office/drawing/2014/main" id="{5BA2F304-DBEB-43D9-A1F0-25AD9E6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304694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포장작업일지</a:t>
            </a:r>
          </a:p>
        </p:txBody>
      </p:sp>
      <p:sp>
        <p:nvSpPr>
          <p:cNvPr id="77" name="Rectangle 219">
            <a:extLst>
              <a:ext uri="{FF2B5EF4-FFF2-40B4-BE49-F238E27FC236}">
                <a16:creationId xmlns:a16="http://schemas.microsoft.com/office/drawing/2014/main" id="{EA25F427-73D6-4C40-A1BC-C544CB05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326927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소성작업일지</a:t>
            </a:r>
          </a:p>
        </p:txBody>
      </p:sp>
      <p:sp>
        <p:nvSpPr>
          <p:cNvPr id="78" name="Rectangle 219">
            <a:extLst>
              <a:ext uri="{FF2B5EF4-FFF2-40B4-BE49-F238E27FC236}">
                <a16:creationId xmlns:a16="http://schemas.microsoft.com/office/drawing/2014/main" id="{7E5BD432-34B9-4720-B7AB-D3D1DB32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118993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219">
            <a:extLst>
              <a:ext uri="{FF2B5EF4-FFF2-40B4-BE49-F238E27FC236}">
                <a16:creationId xmlns:a16="http://schemas.microsoft.com/office/drawing/2014/main" id="{3C9181C0-2109-42D0-8B79-76FE671D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5" y="3730056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49A7B9BD-5743-4467-857F-CC0E2097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342831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219">
            <a:extLst>
              <a:ext uri="{FF2B5EF4-FFF2-40B4-BE49-F238E27FC236}">
                <a16:creationId xmlns:a16="http://schemas.microsoft.com/office/drawing/2014/main" id="{40A5E59A-5442-46EB-9B94-3CAA7403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568256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수율현황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219">
            <a:extLst>
              <a:ext uri="{FF2B5EF4-FFF2-40B4-BE49-F238E27FC236}">
                <a16:creationId xmlns:a16="http://schemas.microsoft.com/office/drawing/2014/main" id="{549E6139-07B5-41CF-9408-AFBD9BDE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93" y="4795268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월간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E6A86B29-3A87-474B-BF1C-05D15C6E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3734162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금형관리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19">
            <a:extLst>
              <a:ext uri="{FF2B5EF4-FFF2-40B4-BE49-F238E27FC236}">
                <a16:creationId xmlns:a16="http://schemas.microsoft.com/office/drawing/2014/main" id="{2A1A1946-D68F-4562-AB70-695715DA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4123099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금형정보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85" name="Rectangle 219">
            <a:extLst>
              <a:ext uri="{FF2B5EF4-FFF2-40B4-BE49-F238E27FC236}">
                <a16:creationId xmlns:a16="http://schemas.microsoft.com/office/drawing/2014/main" id="{6798F34E-0249-43C0-A841-23932F38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673" y="434693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 사용현황</a:t>
            </a:r>
          </a:p>
        </p:txBody>
      </p:sp>
      <p:sp>
        <p:nvSpPr>
          <p:cNvPr id="86" name="Rectangle 219">
            <a:extLst>
              <a:ext uri="{FF2B5EF4-FFF2-40B4-BE49-F238E27FC236}">
                <a16:creationId xmlns:a16="http://schemas.microsoft.com/office/drawing/2014/main" id="{D749840A-CB1D-40AA-9B07-887C770C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05" y="5021282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표준생산정보등록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8534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오휘석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3485" y="2542826"/>
            <a:ext cx="2727029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실적관리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품질관리</a:t>
            </a:r>
            <a:endParaRPr lang="en-US" altLang="ko-KR" sz="24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16.</a:t>
            </a:r>
            <a:endParaRPr lang="en-US" altLang="ko-KR" sz="2400" b="1" dirty="0">
              <a:solidFill>
                <a:schemeClr val="bg1"/>
              </a:solidFill>
              <a:latin typeface="나눔스퀘어"/>
            </a:endParaRP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9A0DBBC-BC13-44FC-B179-1A9D5F0E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15D5C893-1847-4E20-A96A-C0ECCC11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팔레트 마감</a:t>
            </a: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7F52B395-40EB-438D-A7DF-A25EF558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8277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완제품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입고리스트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E3C43B4E-367F-43F5-BF3F-226AC8EE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3784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불량이미지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F226A568-2E22-4EB2-B240-77E091C6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602299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품질측정값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63019BC4-4526-4F1A-A19F-450DCD21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282772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67668F3B-A30B-4A49-82F7-230F011B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05473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품질측정값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662FF7A2-C037-469F-8312-B93E8AC3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281749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Rectangle 219">
            <a:extLst>
              <a:ext uri="{FF2B5EF4-FFF2-40B4-BE49-F238E27FC236}">
                <a16:creationId xmlns:a16="http://schemas.microsoft.com/office/drawing/2014/main" id="{68CD108D-D3F4-4AFA-92A3-42FB6BB5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219">
            <a:extLst>
              <a:ext uri="{FF2B5EF4-FFF2-40B4-BE49-F238E27FC236}">
                <a16:creationId xmlns:a16="http://schemas.microsoft.com/office/drawing/2014/main" id="{36756441-E1DF-444A-8386-0FEC3580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</a:p>
        </p:txBody>
      </p:sp>
      <p:sp>
        <p:nvSpPr>
          <p:cNvPr id="77" name="Rectangle 219">
            <a:extLst>
              <a:ext uri="{FF2B5EF4-FFF2-40B4-BE49-F238E27FC236}">
                <a16:creationId xmlns:a16="http://schemas.microsoft.com/office/drawing/2014/main" id="{A37B18C2-8540-478F-AFAF-80F36461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278573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대차 현황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219">
            <a:extLst>
              <a:ext uri="{FF2B5EF4-FFF2-40B4-BE49-F238E27FC236}">
                <a16:creationId xmlns:a16="http://schemas.microsoft.com/office/drawing/2014/main" id="{624263FE-DD26-4624-AAB2-050ED346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5087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대차 이력조회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219">
            <a:extLst>
              <a:ext uri="{FF2B5EF4-FFF2-40B4-BE49-F238E27FC236}">
                <a16:creationId xmlns:a16="http://schemas.microsoft.com/office/drawing/2014/main" id="{607EBC38-B02E-4AC2-AB18-2427E344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72834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대차현황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996BAE89-C69D-45EF-ACB4-EA540CD3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3508761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219">
            <a:extLst>
              <a:ext uri="{FF2B5EF4-FFF2-40B4-BE49-F238E27FC236}">
                <a16:creationId xmlns:a16="http://schemas.microsoft.com/office/drawing/2014/main" id="{F4F79253-35A5-410A-AD82-88959E47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48" y="3959972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219">
            <a:extLst>
              <a:ext uri="{FF2B5EF4-FFF2-40B4-BE49-F238E27FC236}">
                <a16:creationId xmlns:a16="http://schemas.microsoft.com/office/drawing/2014/main" id="{318CFA81-E3A0-4628-9999-7A020D503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48" y="4179557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근태정보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DCF66CF2-64DE-4D86-83D1-52E1FFC3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4" y="4405245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근태현황분석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19">
            <a:extLst>
              <a:ext uri="{FF2B5EF4-FFF2-40B4-BE49-F238E27FC236}">
                <a16:creationId xmlns:a16="http://schemas.microsoft.com/office/drawing/2014/main" id="{5D7B56BF-5A1E-4E40-9076-E1BA658C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05473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98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9413" y="1868826"/>
            <a:ext cx="2782577" cy="17392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  <a:latin typeface="나눔스퀘어"/>
                <a:ea typeface="나눔스퀘어"/>
              </a:rPr>
              <a:t>THANK </a:t>
            </a:r>
          </a:p>
          <a:p>
            <a:pPr lvl="0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  <a:latin typeface="나눔스퀘어"/>
                <a:ea typeface="나눔스퀘어"/>
              </a:rPr>
              <a:t>YOU</a:t>
            </a:r>
            <a:endParaRPr lang="ko-KR" altLang="en-US" sz="54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796819"/>
            <a:ext cx="2664296" cy="29283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12641" y="3081154"/>
            <a:ext cx="2817449" cy="7555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spc="576" dirty="0">
                <a:solidFill>
                  <a:schemeClr val="bg1"/>
                </a:solidFill>
                <a:latin typeface="나눔스퀘어"/>
                <a:ea typeface="나눔스퀘어"/>
              </a:rPr>
              <a:t>contents</a:t>
            </a:r>
            <a:endParaRPr lang="ko-KR" altLang="en-US" sz="4400" b="1" spc="576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4499992" y="3537012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2100" y="2442955"/>
            <a:ext cx="639140" cy="5745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>
                <a:solidFill>
                  <a:schemeClr val="bg1"/>
                </a:solidFill>
                <a:latin typeface="나눔스퀘어"/>
                <a:ea typeface="나눔스퀘어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2704285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2100" y="2996952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4827" y="4005063"/>
            <a:ext cx="635938" cy="5745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  <a:latin typeface="나눔스퀘어"/>
                <a:ea typeface="나눔스퀘어"/>
              </a:rPr>
              <a:t>02</a:t>
            </a:r>
            <a:endParaRPr lang="ko-KR" altLang="en-US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0831" y="4604737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역할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2927" y="5231794"/>
            <a:ext cx="302563" cy="576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9380" y="5758192"/>
            <a:ext cx="238010" cy="299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4146635"/>
            <a:ext cx="29833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936" y="5300816"/>
            <a:ext cx="299079" cy="57420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32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5439840"/>
            <a:ext cx="233521" cy="2934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35" name="타원 31"/>
          <p:cNvSpPr/>
          <p:nvPr/>
        </p:nvSpPr>
        <p:spPr>
          <a:xfrm>
            <a:off x="5256076" y="4293096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10218" cy="130832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>
                <a:solidFill>
                  <a:srgbClr val="1F497D"/>
                </a:solidFill>
                <a:latin typeface="나눔스퀘어"/>
                <a:ea typeface="나눔스퀘어"/>
              </a:rPr>
              <a:t>01</a:t>
            </a:r>
            <a:endParaRPr lang="ko-KR" altLang="en-US" sz="8000" b="1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017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나눔스퀘어"/>
                <a:ea typeface="나눔스퀘어"/>
              </a:rPr>
              <a:t>개요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09463" y="2828834"/>
            <a:ext cx="4536504" cy="155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lvl="0"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개요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69610A-B005-4E6E-8F43-D54E4966FBCD}"/>
              </a:ext>
            </a:extLst>
          </p:cNvPr>
          <p:cNvGrpSpPr/>
          <p:nvPr/>
        </p:nvGrpSpPr>
        <p:grpSpPr>
          <a:xfrm>
            <a:off x="352771" y="1556792"/>
            <a:ext cx="8334029" cy="4692650"/>
            <a:chOff x="847725" y="1484313"/>
            <a:chExt cx="8334029" cy="4692650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74B22F3-AFA1-4FBB-9C25-6D9CA4495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148590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현장운영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514FC803-D289-41AC-898B-F5BAC9DF2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생산의뢰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성형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CC8338-9DC8-4706-852B-1653F45B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생산작업지시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18C9609-713D-4A50-8B78-C1958CA92399}"/>
                </a:ext>
              </a:extLst>
            </p:cNvPr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2106613" y="1755775"/>
              <a:ext cx="512762" cy="0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54DA92E-0630-4543-B57B-D1582887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800" y="1485900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제품입고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9C434406-9B6E-421D-8E99-3C611D630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148431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제품포장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팔레트생성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6A48EBB-7B94-4EA0-B645-B380D8ABA7F0}"/>
                </a:ext>
              </a:extLst>
            </p:cNvPr>
            <p:cNvCxnSpPr>
              <a:cxnSpLocks noChangeShapeType="1"/>
              <a:stCxn id="12" idx="3"/>
              <a:endCxn id="10" idx="1"/>
            </p:cNvCxnSpPr>
            <p:nvPr/>
          </p:nvCxnSpPr>
          <p:spPr bwMode="auto">
            <a:xfrm>
              <a:off x="3878263" y="1755775"/>
              <a:ext cx="485775" cy="0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3CB585E-B8B2-4B27-B3C0-3C1C27DB4EB5}"/>
                </a:ext>
              </a:extLst>
            </p:cNvPr>
            <p:cNvCxnSpPr>
              <a:cxnSpLocks noChangeShapeType="1"/>
              <a:stCxn id="10" idx="3"/>
              <a:endCxn id="15" idx="1"/>
            </p:cNvCxnSpPr>
            <p:nvPr/>
          </p:nvCxnSpPr>
          <p:spPr bwMode="auto">
            <a:xfrm flipV="1">
              <a:off x="5622925" y="1754188"/>
              <a:ext cx="452438" cy="1587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1B71067-6F1A-4E00-B803-FF3E03A3F213}"/>
                </a:ext>
              </a:extLst>
            </p:cNvPr>
            <p:cNvCxnSpPr>
              <a:cxnSpLocks noChangeShapeType="1"/>
              <a:stCxn id="15" idx="3"/>
              <a:endCxn id="14" idx="1"/>
            </p:cNvCxnSpPr>
            <p:nvPr/>
          </p:nvCxnSpPr>
          <p:spPr bwMode="auto">
            <a:xfrm>
              <a:off x="7334250" y="1754188"/>
              <a:ext cx="463550" cy="1587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0487178-588B-4EC1-B1EB-D9FCD113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24050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공정조건관리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온도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가스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A6E3F0F-479B-429E-97A1-D2D6B412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30527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품질규격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제품측정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C43C1873-8995-420D-8B70-513400E2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3700463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대차관리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건조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소성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43020D-EFD7-41CA-99A1-20E17EF3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434816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생산실적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투입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산출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54021395-06A4-4D17-AAE3-A098ACCE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4997450"/>
              <a:ext cx="1258887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 err="1">
                  <a:latin typeface="맑은 고딕" pitchFamily="50" charset="-127"/>
                  <a:ea typeface="맑은 고딕" pitchFamily="50" charset="-127"/>
                </a:rPr>
                <a:t>비가동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꺾인 연결선 47">
              <a:extLst>
                <a:ext uri="{FF2B5EF4-FFF2-40B4-BE49-F238E27FC236}">
                  <a16:creationId xmlns:a16="http://schemas.microsoft.com/office/drawing/2014/main" id="{892E1C5D-D27A-4207-94E1-268D4B370CCC}"/>
                </a:ext>
              </a:extLst>
            </p:cNvPr>
            <p:cNvCxnSpPr>
              <a:cxnSpLocks noChangeShapeType="1"/>
              <a:stCxn id="10" idx="2"/>
              <a:endCxn id="19" idx="1"/>
            </p:cNvCxnSpPr>
            <p:nvPr/>
          </p:nvCxnSpPr>
          <p:spPr bwMode="auto">
            <a:xfrm rot="16200000" flipH="1">
              <a:off x="4810919" y="2209006"/>
              <a:ext cx="64928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꺾인 연결선 48">
              <a:extLst>
                <a:ext uri="{FF2B5EF4-FFF2-40B4-BE49-F238E27FC236}">
                  <a16:creationId xmlns:a16="http://schemas.microsoft.com/office/drawing/2014/main" id="{535B6BCF-AF5A-439B-9EFD-3F328548D92D}"/>
                </a:ext>
              </a:extLst>
            </p:cNvPr>
            <p:cNvCxnSpPr>
              <a:cxnSpLocks noChangeShapeType="1"/>
              <a:stCxn id="10" idx="2"/>
              <a:endCxn id="20" idx="1"/>
            </p:cNvCxnSpPr>
            <p:nvPr/>
          </p:nvCxnSpPr>
          <p:spPr bwMode="auto">
            <a:xfrm rot="16200000" flipH="1">
              <a:off x="4483100" y="2536825"/>
              <a:ext cx="1296988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꺾인 연결선 51">
              <a:extLst>
                <a:ext uri="{FF2B5EF4-FFF2-40B4-BE49-F238E27FC236}">
                  <a16:creationId xmlns:a16="http://schemas.microsoft.com/office/drawing/2014/main" id="{8946BB8E-00DF-47BB-B54F-D0F0B5E37AF1}"/>
                </a:ext>
              </a:extLst>
            </p:cNvPr>
            <p:cNvCxnSpPr>
              <a:cxnSpLocks noChangeShapeType="1"/>
              <a:stCxn id="10" idx="2"/>
              <a:endCxn id="21" idx="1"/>
            </p:cNvCxnSpPr>
            <p:nvPr/>
          </p:nvCxnSpPr>
          <p:spPr bwMode="auto">
            <a:xfrm rot="16200000" flipH="1">
              <a:off x="4159250" y="2860675"/>
              <a:ext cx="1944688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꺾인 연결선 54">
              <a:extLst>
                <a:ext uri="{FF2B5EF4-FFF2-40B4-BE49-F238E27FC236}">
                  <a16:creationId xmlns:a16="http://schemas.microsoft.com/office/drawing/2014/main" id="{4191540A-2366-4435-9472-9BE6B1AAFA4F}"/>
                </a:ext>
              </a:extLst>
            </p:cNvPr>
            <p:cNvCxnSpPr>
              <a:cxnSpLocks noChangeShapeType="1"/>
              <a:stCxn id="10" idx="2"/>
              <a:endCxn id="22" idx="1"/>
            </p:cNvCxnSpPr>
            <p:nvPr/>
          </p:nvCxnSpPr>
          <p:spPr bwMode="auto">
            <a:xfrm rot="16200000" flipH="1">
              <a:off x="3839369" y="3180556"/>
              <a:ext cx="259238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25EA4A83-EAE5-494B-AA8C-AD2BAC17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대차선택</a:t>
              </a:r>
              <a:b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적재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포장</a:t>
              </a: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9" name="꺾인 연결선 59">
              <a:extLst>
                <a:ext uri="{FF2B5EF4-FFF2-40B4-BE49-F238E27FC236}">
                  <a16:creationId xmlns:a16="http://schemas.microsoft.com/office/drawing/2014/main" id="{32F01806-D550-4522-8EA9-429E49E0C4C0}"/>
                </a:ext>
              </a:extLst>
            </p:cNvPr>
            <p:cNvCxnSpPr>
              <a:cxnSpLocks noChangeShapeType="1"/>
              <a:stCxn id="28" idx="3"/>
              <a:endCxn id="12" idx="1"/>
            </p:cNvCxnSpPr>
            <p:nvPr/>
          </p:nvCxnSpPr>
          <p:spPr bwMode="auto">
            <a:xfrm flipV="1">
              <a:off x="2116138" y="1755775"/>
              <a:ext cx="503237" cy="934988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꺾인 연결선 62">
              <a:extLst>
                <a:ext uri="{FF2B5EF4-FFF2-40B4-BE49-F238E27FC236}">
                  <a16:creationId xmlns:a16="http://schemas.microsoft.com/office/drawing/2014/main" id="{F95A02EA-439F-4B86-830E-2E576FA3240F}"/>
                </a:ext>
              </a:extLst>
            </p:cNvPr>
            <p:cNvCxnSpPr>
              <a:cxnSpLocks noChangeShapeType="1"/>
              <a:stCxn id="10" idx="2"/>
              <a:endCxn id="23" idx="1"/>
            </p:cNvCxnSpPr>
            <p:nvPr/>
          </p:nvCxnSpPr>
          <p:spPr bwMode="auto">
            <a:xfrm rot="16200000" flipH="1">
              <a:off x="3510756" y="3509169"/>
              <a:ext cx="3241675" cy="2746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0504C94E-0233-4970-A9EA-BBC37BCB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5637213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작업자관리</a:t>
              </a:r>
            </a:p>
          </p:txBody>
        </p:sp>
        <p:cxnSp>
          <p:nvCxnSpPr>
            <p:cNvPr id="32" name="꺾인 연결선 62">
              <a:extLst>
                <a:ext uri="{FF2B5EF4-FFF2-40B4-BE49-F238E27FC236}">
                  <a16:creationId xmlns:a16="http://schemas.microsoft.com/office/drawing/2014/main" id="{0D0426F3-3799-4299-BA16-59BC0BC74D67}"/>
                </a:ext>
              </a:extLst>
            </p:cNvPr>
            <p:cNvCxnSpPr>
              <a:cxnSpLocks noChangeShapeType="1"/>
              <a:stCxn id="10" idx="2"/>
              <a:endCxn id="31" idx="1"/>
            </p:cNvCxnSpPr>
            <p:nvPr/>
          </p:nvCxnSpPr>
          <p:spPr bwMode="auto">
            <a:xfrm rot="16200000" flipH="1">
              <a:off x="3194844" y="3825081"/>
              <a:ext cx="3881438" cy="282575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7C7D7C5C-39C9-4E90-B03B-4015E234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822" y="2420888"/>
              <a:ext cx="1258888" cy="5397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ko-KR" altLang="en-US" sz="1050" b="0" dirty="0">
                  <a:latin typeface="맑은 고딕" pitchFamily="50" charset="-127"/>
                  <a:ea typeface="맑은 고딕" pitchFamily="50" charset="-127"/>
                </a:rPr>
                <a:t>출    하</a:t>
              </a:r>
              <a:endParaRPr kumimoji="0" lang="en-US" altLang="ko-KR" sz="1050" b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ClrTx/>
                <a:defRPr/>
              </a:pPr>
              <a:r>
                <a:rPr kumimoji="0" lang="en-US" altLang="ko-KR" sz="1050" b="0" dirty="0">
                  <a:latin typeface="맑은 고딕" pitchFamily="50" charset="-127"/>
                  <a:ea typeface="맑은 고딕" pitchFamily="50" charset="-127"/>
                </a:rPr>
                <a:t>(ERP)</a:t>
              </a:r>
              <a:endParaRPr kumimoji="0" lang="ko-KR" altLang="en-US" sz="105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8D5E630-6226-4F71-BA72-5DE0DCD02215}"/>
                </a:ext>
              </a:extLst>
            </p:cNvPr>
            <p:cNvCxnSpPr>
              <a:cxnSpLocks noChangeShapeType="1"/>
              <a:stCxn id="14" idx="2"/>
              <a:endCxn id="33" idx="0"/>
            </p:cNvCxnSpPr>
            <p:nvPr/>
          </p:nvCxnSpPr>
          <p:spPr bwMode="auto">
            <a:xfrm>
              <a:off x="8427244" y="2025650"/>
              <a:ext cx="11022" cy="395238"/>
            </a:xfrm>
            <a:prstGeom prst="straightConnector1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D5A79E0-6EA5-4FDA-9FC2-91A1CFE5A9A2}"/>
                </a:ext>
              </a:extLst>
            </p:cNvPr>
            <p:cNvSpPr/>
            <p:nvPr/>
          </p:nvSpPr>
          <p:spPr bwMode="auto">
            <a:xfrm>
              <a:off x="7833320" y="333933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제품성적서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KS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심사문서</a:t>
              </a:r>
              <a:endPara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꺾인 연결선 47">
              <a:extLst>
                <a:ext uri="{FF2B5EF4-FFF2-40B4-BE49-F238E27FC236}">
                  <a16:creationId xmlns:a16="http://schemas.microsoft.com/office/drawing/2014/main" id="{72EFA5D6-F437-4EAC-8D70-1BABCD792F0B}"/>
                </a:ext>
              </a:extLst>
            </p:cNvPr>
            <p:cNvCxnSpPr>
              <a:cxnSpLocks noChangeShapeType="1"/>
              <a:stCxn id="19" idx="3"/>
              <a:endCxn id="35" idx="1"/>
            </p:cNvCxnSpPr>
            <p:nvPr/>
          </p:nvCxnSpPr>
          <p:spPr bwMode="auto">
            <a:xfrm>
              <a:off x="6535738" y="2674938"/>
              <a:ext cx="1297582" cy="96125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꺾인 연결선 47">
              <a:extLst>
                <a:ext uri="{FF2B5EF4-FFF2-40B4-BE49-F238E27FC236}">
                  <a16:creationId xmlns:a16="http://schemas.microsoft.com/office/drawing/2014/main" id="{372CFD9E-85CE-433A-BA46-31C8E6742785}"/>
                </a:ext>
              </a:extLst>
            </p:cNvPr>
            <p:cNvCxnSpPr>
              <a:cxnSpLocks noChangeShapeType="1"/>
              <a:stCxn id="20" idx="3"/>
              <a:endCxn id="35" idx="1"/>
            </p:cNvCxnSpPr>
            <p:nvPr/>
          </p:nvCxnSpPr>
          <p:spPr bwMode="auto">
            <a:xfrm>
              <a:off x="6527800" y="3322638"/>
              <a:ext cx="1305520" cy="31355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꺾인 연결선 47">
              <a:extLst>
                <a:ext uri="{FF2B5EF4-FFF2-40B4-BE49-F238E27FC236}">
                  <a16:creationId xmlns:a16="http://schemas.microsoft.com/office/drawing/2014/main" id="{F57268D9-7121-49CE-93BC-93E31CFAD550}"/>
                </a:ext>
              </a:extLst>
            </p:cNvPr>
            <p:cNvCxnSpPr>
              <a:cxnSpLocks noChangeShapeType="1"/>
              <a:stCxn id="21" idx="3"/>
              <a:endCxn id="35" idx="1"/>
            </p:cNvCxnSpPr>
            <p:nvPr/>
          </p:nvCxnSpPr>
          <p:spPr bwMode="auto">
            <a:xfrm flipV="1">
              <a:off x="6527800" y="3636194"/>
              <a:ext cx="1305520" cy="334144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순서도: 문서 38">
              <a:extLst>
                <a:ext uri="{FF2B5EF4-FFF2-40B4-BE49-F238E27FC236}">
                  <a16:creationId xmlns:a16="http://schemas.microsoft.com/office/drawing/2014/main" id="{451ABEE0-19B9-4DF9-889C-D89388E46B50}"/>
                </a:ext>
              </a:extLst>
            </p:cNvPr>
            <p:cNvSpPr/>
            <p:nvPr/>
          </p:nvSpPr>
          <p:spPr bwMode="auto">
            <a:xfrm>
              <a:off x="7833320" y="4963711"/>
              <a:ext cx="1104618" cy="593725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생산성분석</a:t>
              </a:r>
            </a:p>
          </p:txBody>
        </p:sp>
        <p:cxnSp>
          <p:nvCxnSpPr>
            <p:cNvPr id="40" name="꺾인 연결선 47">
              <a:extLst>
                <a:ext uri="{FF2B5EF4-FFF2-40B4-BE49-F238E27FC236}">
                  <a16:creationId xmlns:a16="http://schemas.microsoft.com/office/drawing/2014/main" id="{2DAD464B-ECFF-4F12-9F01-DBA56A6199E5}"/>
                </a:ext>
              </a:extLst>
            </p:cNvPr>
            <p:cNvCxnSpPr>
              <a:cxnSpLocks noChangeShapeType="1"/>
              <a:stCxn id="22" idx="3"/>
              <a:endCxn id="39" idx="1"/>
            </p:cNvCxnSpPr>
            <p:nvPr/>
          </p:nvCxnSpPr>
          <p:spPr bwMode="auto">
            <a:xfrm>
              <a:off x="6535738" y="4618038"/>
              <a:ext cx="1297582" cy="64253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꺾인 연결선 555">
              <a:extLst>
                <a:ext uri="{FF2B5EF4-FFF2-40B4-BE49-F238E27FC236}">
                  <a16:creationId xmlns:a16="http://schemas.microsoft.com/office/drawing/2014/main" id="{9428C182-BBFB-4A40-AA43-2CA4ECAE510E}"/>
                </a:ext>
              </a:extLst>
            </p:cNvPr>
            <p:cNvCxnSpPr>
              <a:cxnSpLocks noChangeShapeType="1"/>
              <a:stCxn id="23" idx="3"/>
              <a:endCxn id="39" idx="1"/>
            </p:cNvCxnSpPr>
            <p:nvPr/>
          </p:nvCxnSpPr>
          <p:spPr bwMode="auto">
            <a:xfrm flipV="1">
              <a:off x="6527800" y="5260574"/>
              <a:ext cx="1305520" cy="6751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꺾인 연결선 556">
              <a:extLst>
                <a:ext uri="{FF2B5EF4-FFF2-40B4-BE49-F238E27FC236}">
                  <a16:creationId xmlns:a16="http://schemas.microsoft.com/office/drawing/2014/main" id="{08A63272-3B94-447A-920B-CA0084E7D7E3}"/>
                </a:ext>
              </a:extLst>
            </p:cNvPr>
            <p:cNvCxnSpPr>
              <a:cxnSpLocks noChangeShapeType="1"/>
              <a:stCxn id="31" idx="3"/>
              <a:endCxn id="39" idx="1"/>
            </p:cNvCxnSpPr>
            <p:nvPr/>
          </p:nvCxnSpPr>
          <p:spPr bwMode="auto">
            <a:xfrm flipV="1">
              <a:off x="6535738" y="5260574"/>
              <a:ext cx="1297582" cy="646514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33463B-3647-4AA9-A624-AC238340BB67}"/>
                </a:ext>
              </a:extLst>
            </p:cNvPr>
            <p:cNvSpPr/>
            <p:nvPr/>
          </p:nvSpPr>
          <p:spPr>
            <a:xfrm>
              <a:off x="1064568" y="1988840"/>
              <a:ext cx="952505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로부터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D/L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2438AB-7DF5-4C29-99A6-7E20298B5BDF}"/>
                </a:ext>
              </a:extLst>
            </p:cNvPr>
            <p:cNvSpPr/>
            <p:nvPr/>
          </p:nvSpPr>
          <p:spPr>
            <a:xfrm>
              <a:off x="2811840" y="1971339"/>
              <a:ext cx="87556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On-Line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전달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EF8B8DA-242D-4CB2-A750-A1A6B422E9AC}"/>
                </a:ext>
              </a:extLst>
            </p:cNvPr>
            <p:cNvSpPr/>
            <p:nvPr/>
          </p:nvSpPr>
          <p:spPr>
            <a:xfrm>
              <a:off x="8461685" y="2050211"/>
              <a:ext cx="720069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U/L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06146-B9B1-4068-98AD-C297EE5190F3}"/>
                </a:ext>
              </a:extLst>
            </p:cNvPr>
            <p:cNvSpPr/>
            <p:nvPr/>
          </p:nvSpPr>
          <p:spPr>
            <a:xfrm>
              <a:off x="6535738" y="2420888"/>
              <a:ext cx="837089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Zone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별 온도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4ECD99-95A9-4A8C-A41A-51F8DA9B0D44}"/>
                </a:ext>
              </a:extLst>
            </p:cNvPr>
            <p:cNvSpPr/>
            <p:nvPr/>
          </p:nvSpPr>
          <p:spPr>
            <a:xfrm>
              <a:off x="6535738" y="3056532"/>
              <a:ext cx="391454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1201531-0A56-4DCC-B340-6F8DA8E0BF64}"/>
                </a:ext>
              </a:extLst>
            </p:cNvPr>
            <p:cNvSpPr/>
            <p:nvPr/>
          </p:nvSpPr>
          <p:spPr>
            <a:xfrm>
              <a:off x="6557866" y="3724316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대차현황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0668F3-BB79-400B-A242-BF1B60C1AFAC}"/>
                </a:ext>
              </a:extLst>
            </p:cNvPr>
            <p:cNvSpPr/>
            <p:nvPr/>
          </p:nvSpPr>
          <p:spPr>
            <a:xfrm>
              <a:off x="6570479" y="4355815"/>
              <a:ext cx="995785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Sensor Counter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9DDDE6-349A-408B-BDBE-B825EDE7AEE9}"/>
                </a:ext>
              </a:extLst>
            </p:cNvPr>
            <p:cNvSpPr/>
            <p:nvPr/>
          </p:nvSpPr>
          <p:spPr>
            <a:xfrm>
              <a:off x="6570479" y="4997450"/>
              <a:ext cx="646331" cy="27328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ko-KR" altLang="en-US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자동발생</a:t>
              </a:r>
              <a:endPara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395">
            <a:extLst>
              <a:ext uri="{FF2B5EF4-FFF2-40B4-BE49-F238E27FC236}">
                <a16:creationId xmlns:a16="http://schemas.microsoft.com/office/drawing/2014/main" id="{8CF981B4-531D-4C3F-BE9B-271355FEA672}"/>
              </a:ext>
            </a:extLst>
          </p:cNvPr>
          <p:cNvSpPr txBox="1"/>
          <p:nvPr/>
        </p:nvSpPr>
        <p:spPr>
          <a:xfrm>
            <a:off x="457200" y="572297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b="1" u="sng" dirty="0">
                <a:solidFill>
                  <a:schemeClr val="bg1"/>
                </a:solidFill>
              </a:rPr>
              <a:t>System Architecture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208A4C-710B-44BD-8F7A-4E5BB9D3B9B1}"/>
              </a:ext>
            </a:extLst>
          </p:cNvPr>
          <p:cNvSpPr/>
          <p:nvPr/>
        </p:nvSpPr>
        <p:spPr>
          <a:xfrm>
            <a:off x="3277685" y="2061319"/>
            <a:ext cx="1148071" cy="4810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서비스를 이용하여</a:t>
            </a:r>
            <a:b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 작동</a:t>
            </a:r>
            <a:endParaRPr lang="en-US" altLang="ko-KR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22B64B-365D-4FB8-A710-A6AD16DF907B}"/>
              </a:ext>
            </a:extLst>
          </p:cNvPr>
          <p:cNvSpPr/>
          <p:nvPr/>
        </p:nvSpPr>
        <p:spPr>
          <a:xfrm>
            <a:off x="4103641" y="3765567"/>
            <a:ext cx="365613" cy="1200008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 상태 확인 관리</a:t>
            </a:r>
            <a:endParaRPr lang="en-US" altLang="ko-KR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10218" cy="130832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dirty="0">
                <a:solidFill>
                  <a:srgbClr val="1F497D"/>
                </a:solidFill>
                <a:latin typeface="나눔스퀘어"/>
                <a:ea typeface="나눔스퀘어"/>
              </a:rPr>
              <a:t>02</a:t>
            </a:r>
            <a:endParaRPr lang="ko-KR" altLang="en-US" sz="8000" b="1" dirty="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1922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rgbClr val="1F497D"/>
                </a:solidFill>
                <a:latin typeface="나눔스퀘어"/>
                <a:ea typeface="나눔스퀘어"/>
              </a:rPr>
              <a:t>구성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2708920"/>
            <a:ext cx="4536504" cy="118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B787495-D1F6-4AE3-ACBD-F6EF98242EB9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EE914-2FB7-426D-8FB3-72A05C2353F3}"/>
              </a:ext>
            </a:extLst>
          </p:cNvPr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DBCE489-56A4-403D-8502-F233ED288371}"/>
              </a:ext>
            </a:extLst>
          </p:cNvPr>
          <p:cNvGrpSpPr/>
          <p:nvPr/>
        </p:nvGrpSpPr>
        <p:grpSpPr>
          <a:xfrm>
            <a:off x="457200" y="1952836"/>
            <a:ext cx="8515350" cy="4464050"/>
            <a:chOff x="560388" y="1341438"/>
            <a:chExt cx="8515350" cy="4464050"/>
          </a:xfrm>
        </p:grpSpPr>
        <p:sp>
          <p:nvSpPr>
            <p:cNvPr id="88" name="Rectangle 72">
              <a:extLst>
                <a:ext uri="{FF2B5EF4-FFF2-40B4-BE49-F238E27FC236}">
                  <a16:creationId xmlns:a16="http://schemas.microsoft.com/office/drawing/2014/main" id="{C8EB7D9C-9116-4BCA-980E-083D7F92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Rectangle 73">
              <a:extLst>
                <a:ext uri="{FF2B5EF4-FFF2-40B4-BE49-F238E27FC236}">
                  <a16:creationId xmlns:a16="http://schemas.microsoft.com/office/drawing/2014/main" id="{F874AEFB-B8E8-4CD1-ACE9-E1E9D192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338" y="3357563"/>
              <a:ext cx="152400" cy="152400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E3E91A02-3192-4AB7-B58B-CE4EDA5ED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788" y="3433763"/>
              <a:ext cx="8218487" cy="0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1" name="Rectangle 75">
              <a:extLst>
                <a:ext uri="{FF2B5EF4-FFF2-40B4-BE49-F238E27FC236}">
                  <a16:creationId xmlns:a16="http://schemas.microsoft.com/office/drawing/2014/main" id="{E22E2D86-25E2-4817-98BC-06E395BD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1341438"/>
              <a:ext cx="2625725" cy="18034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1F99F633-2880-47A6-B8BE-F888C56D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172" y="1538310"/>
              <a:ext cx="76668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 Server  </a:t>
              </a:r>
            </a:p>
          </p:txBody>
        </p:sp>
        <p:sp>
          <p:nvSpPr>
            <p:cNvPr id="93" name="AutoShape 77">
              <a:extLst>
                <a:ext uri="{FF2B5EF4-FFF2-40B4-BE49-F238E27FC236}">
                  <a16:creationId xmlns:a16="http://schemas.microsoft.com/office/drawing/2014/main" id="{864885E2-AE07-4224-9AB6-3773A60B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8" y="2001980"/>
              <a:ext cx="1943100" cy="659245"/>
            </a:xfrm>
            <a:prstGeom prst="can">
              <a:avLst>
                <a:gd name="adj" fmla="val 21542"/>
              </a:avLst>
            </a:prstGeom>
            <a:solidFill>
              <a:srgbClr val="FFFFCC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 Box 79">
              <a:extLst>
                <a:ext uri="{FF2B5EF4-FFF2-40B4-BE49-F238E27FC236}">
                  <a16:creationId xmlns:a16="http://schemas.microsoft.com/office/drawing/2014/main" id="{9F0077D7-9608-4DEF-B78A-9B0B7F147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163" y="2331602"/>
              <a:ext cx="1709737" cy="153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000" dirty="0">
                  <a:latin typeface="맑은 고딕" pitchFamily="50" charset="-127"/>
                  <a:ea typeface="맑은 고딕" pitchFamily="50" charset="-127"/>
                </a:rPr>
                <a:t>DBMS : SQL Server 2017</a:t>
              </a:r>
            </a:p>
          </p:txBody>
        </p:sp>
        <p:sp>
          <p:nvSpPr>
            <p:cNvPr id="96" name="Line 80">
              <a:extLst>
                <a:ext uri="{FF2B5EF4-FFF2-40B4-BE49-F238E27FC236}">
                  <a16:creationId xmlns:a16="http://schemas.microsoft.com/office/drawing/2014/main" id="{248DEF4E-788C-4CB8-9990-C344124FA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189288"/>
              <a:ext cx="0" cy="239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97" name="Rectangle 81">
              <a:extLst>
                <a:ext uri="{FF2B5EF4-FFF2-40B4-BE49-F238E27FC236}">
                  <a16:creationId xmlns:a16="http://schemas.microsoft.com/office/drawing/2014/main" id="{8F348E92-1025-43CF-9F7F-BDACE32A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 Box 82">
              <a:extLst>
                <a:ext uri="{FF2B5EF4-FFF2-40B4-BE49-F238E27FC236}">
                  <a16:creationId xmlns:a16="http://schemas.microsoft.com/office/drawing/2014/main" id="{152C832B-9ECE-49A0-B4E2-C3ADEF790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975" y="3822700"/>
              <a:ext cx="800100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관리자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99" name="Rectangle 83">
              <a:extLst>
                <a:ext uri="{FF2B5EF4-FFF2-40B4-BE49-F238E27FC236}">
                  <a16:creationId xmlns:a16="http://schemas.microsoft.com/office/drawing/2014/main" id="{7A56B595-7FA8-42DE-A6DF-D78E8674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관리자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100" name="Line 88">
              <a:extLst>
                <a:ext uri="{FF2B5EF4-FFF2-40B4-BE49-F238E27FC236}">
                  <a16:creationId xmlns:a16="http://schemas.microsoft.com/office/drawing/2014/main" id="{6E15E160-24FB-4F29-A29B-6779A779E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429000"/>
              <a:ext cx="0" cy="288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1" name="Line 89">
              <a:extLst>
                <a:ext uri="{FF2B5EF4-FFF2-40B4-BE49-F238E27FC236}">
                  <a16:creationId xmlns:a16="http://schemas.microsoft.com/office/drawing/2014/main" id="{C6A0EDB0-F1E3-4530-96C7-AB47E35D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5150" y="3452813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4" name="Rectangle 94">
              <a:extLst>
                <a:ext uri="{FF2B5EF4-FFF2-40B4-BE49-F238E27FC236}">
                  <a16:creationId xmlns:a16="http://schemas.microsoft.com/office/drawing/2014/main" id="{CF6F3920-EAC7-4954-AE64-90553BB5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105" name="AutoShape 95">
              <a:extLst>
                <a:ext uri="{FF2B5EF4-FFF2-40B4-BE49-F238E27FC236}">
                  <a16:creationId xmlns:a16="http://schemas.microsoft.com/office/drawing/2014/main" id="{08371E31-3AA0-4578-8814-751EFD29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altLang="ko-KR" sz="1000" b="0" kern="0" dirty="0">
                  <a:latin typeface="맑은 고딕" pitchFamily="50" charset="-127"/>
                  <a:ea typeface="맑은 고딕" pitchFamily="50" charset="-127"/>
                </a:rPr>
                <a:t>MES Client</a:t>
              </a:r>
              <a:endPara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Line 97">
              <a:extLst>
                <a:ext uri="{FF2B5EF4-FFF2-40B4-BE49-F238E27FC236}">
                  <a16:creationId xmlns:a16="http://schemas.microsoft.com/office/drawing/2014/main" id="{42993203-8C7D-4219-8E94-AEE9179D5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4838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8" name="Line 98">
              <a:extLst>
                <a:ext uri="{FF2B5EF4-FFF2-40B4-BE49-F238E27FC236}">
                  <a16:creationId xmlns:a16="http://schemas.microsoft.com/office/drawing/2014/main" id="{8C078226-D169-4CC1-817D-28037A6A5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100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09" name="Rectangle 81">
              <a:extLst>
                <a:ext uri="{FF2B5EF4-FFF2-40B4-BE49-F238E27FC236}">
                  <a16:creationId xmlns:a16="http://schemas.microsoft.com/office/drawing/2014/main" id="{BA6B1C85-29DD-4CC0-81D1-47A5C085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17925"/>
              <a:ext cx="3024188" cy="20875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 Box 82">
              <a:extLst>
                <a:ext uri="{FF2B5EF4-FFF2-40B4-BE49-F238E27FC236}">
                  <a16:creationId xmlns:a16="http://schemas.microsoft.com/office/drawing/2014/main" id="{9053C5FF-B825-4F09-B473-DB4609FF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3822700"/>
              <a:ext cx="7953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현장용 </a:t>
              </a:r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 </a:t>
              </a:r>
            </a:p>
          </p:txBody>
        </p:sp>
        <p:sp>
          <p:nvSpPr>
            <p:cNvPr id="111" name="Rectangle 83">
              <a:extLst>
                <a:ext uri="{FF2B5EF4-FFF2-40B4-BE49-F238E27FC236}">
                  <a16:creationId xmlns:a16="http://schemas.microsoft.com/office/drawing/2014/main" id="{37FD0A69-1FBF-4729-882A-2C7B0A18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100" y="4437063"/>
              <a:ext cx="1152525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현장용</a:t>
              </a:r>
              <a:endPara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Application</a:t>
              </a:r>
            </a:p>
          </p:txBody>
        </p:sp>
        <p:sp>
          <p:nvSpPr>
            <p:cNvPr id="113" name="Rectangle 94">
              <a:extLst>
                <a:ext uri="{FF2B5EF4-FFF2-40B4-BE49-F238E27FC236}">
                  <a16:creationId xmlns:a16="http://schemas.microsoft.com/office/drawing/2014/main" id="{F127819F-7265-4C4D-83AB-52AA3873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5302250"/>
              <a:ext cx="2736850" cy="2873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OS - Windows  7/ 8/ 10</a:t>
              </a:r>
            </a:p>
          </p:txBody>
        </p:sp>
        <p:sp>
          <p:nvSpPr>
            <p:cNvPr id="114" name="AutoShape 95">
              <a:extLst>
                <a:ext uri="{FF2B5EF4-FFF2-40B4-BE49-F238E27FC236}">
                  <a16:creationId xmlns:a16="http://schemas.microsoft.com/office/drawing/2014/main" id="{E86B055B-0B91-49EB-988A-B9E820EA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291013"/>
              <a:ext cx="1296988" cy="79216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000000"/>
                  </a:solidFill>
                  <a:latin typeface="가는각진제목체" pitchFamily="18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MES Client</a:t>
              </a:r>
            </a:p>
          </p:txBody>
        </p:sp>
        <p:sp>
          <p:nvSpPr>
            <p:cNvPr id="116" name="Line 97">
              <a:extLst>
                <a:ext uri="{FF2B5EF4-FFF2-40B4-BE49-F238E27FC236}">
                  <a16:creationId xmlns:a16="http://schemas.microsoft.com/office/drawing/2014/main" id="{0D0BF386-B596-4473-A91E-41F0B260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2363" y="4941888"/>
              <a:ext cx="0" cy="358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7" name="Line 98">
              <a:extLst>
                <a:ext uri="{FF2B5EF4-FFF2-40B4-BE49-F238E27FC236}">
                  <a16:creationId xmlns:a16="http://schemas.microsoft.com/office/drawing/2014/main" id="{CDCA5A63-8275-4AEA-BFCB-F94EDCEF0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8625" y="4724400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1E1231E-EC60-4A8A-A43D-C88577059A5C}"/>
                </a:ext>
              </a:extLst>
            </p:cNvPr>
            <p:cNvSpPr/>
            <p:nvPr/>
          </p:nvSpPr>
          <p:spPr>
            <a:xfrm>
              <a:off x="625475" y="3144838"/>
              <a:ext cx="2373313" cy="277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NET-WORK (ETHERNET/TCP-IP)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9672" y="2337847"/>
            <a:ext cx="1374094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8000" b="1" dirty="0">
                <a:solidFill>
                  <a:srgbClr val="1F497D"/>
                </a:solidFill>
                <a:latin typeface="나눔스퀘어"/>
                <a:ea typeface="나눔스퀘어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19228" y="366128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>
                <a:solidFill>
                  <a:srgbClr val="1F497D"/>
                </a:solidFill>
                <a:latin typeface="나눔스퀘어"/>
                <a:ea typeface="나눔스퀘어"/>
              </a:rPr>
              <a:t>역할</a:t>
            </a:r>
            <a:endParaRPr lang="en-US" altLang="ko-KR" sz="2400" b="1" dirty="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2708920"/>
            <a:ext cx="4536504" cy="118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har char="-"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Char char="-"/>
              <a:defRPr lang="ko-KR" altLang="en-US"/>
            </a:pPr>
            <a:endParaRPr lang="en-US" altLang="ko-KR" sz="2400">
              <a:solidFill>
                <a:srgbClr val="1F497D"/>
              </a:solidFill>
              <a:latin typeface="나눔스퀘어"/>
              <a:ea typeface="나눔스퀘어"/>
            </a:endParaRPr>
          </a:p>
          <a:p>
            <a:pPr marL="285750" indent="-285750">
              <a:buNone/>
              <a:defRPr lang="ko-KR" altLang="en-US"/>
            </a:pPr>
            <a:endParaRPr lang="ko-KR" altLang="en-US" sz="2400">
              <a:solidFill>
                <a:srgbClr val="1F497D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신소연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7396" y="2453335"/>
            <a:ext cx="3451586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현장운영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단위프로그램</a:t>
            </a:r>
            <a:endParaRPr lang="en-US" altLang="ko-KR" sz="2400" b="1" dirty="0">
              <a:solidFill>
                <a:schemeClr val="bg1"/>
              </a:solidFill>
              <a:latin typeface="나눔스퀘어"/>
              <a:ea typeface="나눔스퀘어"/>
            </a:endParaRP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서비스를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이용한 설비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]</a:t>
            </a:r>
          </a:p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20.</a:t>
            </a: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Rectangle 219">
            <a:extLst>
              <a:ext uri="{FF2B5EF4-FFF2-40B4-BE49-F238E27FC236}">
                <a16:creationId xmlns:a16="http://schemas.microsoft.com/office/drawing/2014/main" id="{31ECB856-F624-4324-B75F-30008066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1986869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현장운영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19">
            <a:extLst>
              <a:ext uri="{FF2B5EF4-FFF2-40B4-BE49-F238E27FC236}">
                <a16:creationId xmlns:a16="http://schemas.microsoft.com/office/drawing/2014/main" id="{126BE3B7-B9AC-4E6D-915D-A37A1C0D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375806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19">
            <a:extLst>
              <a:ext uri="{FF2B5EF4-FFF2-40B4-BE49-F238E27FC236}">
                <a16:creationId xmlns:a16="http://schemas.microsoft.com/office/drawing/2014/main" id="{5E2C9821-BCE9-4E57-A9DA-9BDAE61F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59964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작업지시 생성</a:t>
            </a:r>
          </a:p>
        </p:txBody>
      </p:sp>
      <p:sp>
        <p:nvSpPr>
          <p:cNvPr id="26" name="Rectangle 219">
            <a:extLst>
              <a:ext uri="{FF2B5EF4-FFF2-40B4-BE49-F238E27FC236}">
                <a16:creationId xmlns:a16="http://schemas.microsoft.com/office/drawing/2014/main" id="{F76DF53B-87F1-4745-96B3-68405EF2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282772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바코드 발행</a:t>
            </a:r>
          </a:p>
        </p:txBody>
      </p:sp>
      <p:sp>
        <p:nvSpPr>
          <p:cNvPr id="27" name="Rectangle 219">
            <a:extLst>
              <a:ext uri="{FF2B5EF4-FFF2-40B4-BE49-F238E27FC236}">
                <a16:creationId xmlns:a16="http://schemas.microsoft.com/office/drawing/2014/main" id="{593B7103-4835-4EF1-B581-C56E4688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05314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바코드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재발행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219">
            <a:extLst>
              <a:ext uri="{FF2B5EF4-FFF2-40B4-BE49-F238E27FC236}">
                <a16:creationId xmlns:a16="http://schemas.microsoft.com/office/drawing/2014/main" id="{91787EA7-24A2-4194-BF8A-D7545E97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279955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입고등록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219">
            <a:extLst>
              <a:ext uri="{FF2B5EF4-FFF2-40B4-BE49-F238E27FC236}">
                <a16:creationId xmlns:a16="http://schemas.microsoft.com/office/drawing/2014/main" id="{641B883F-6783-4E41-BECC-49C949FC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739890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 생산 대차 선택</a:t>
            </a:r>
          </a:p>
        </p:txBody>
      </p:sp>
      <p:sp>
        <p:nvSpPr>
          <p:cNvPr id="30" name="Rectangle 219">
            <a:extLst>
              <a:ext uri="{FF2B5EF4-FFF2-40B4-BE49-F238E27FC236}">
                <a16:creationId xmlns:a16="http://schemas.microsoft.com/office/drawing/2014/main" id="{477D2B24-61EE-4B51-A4D3-3571C1B7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96372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 장착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1" name="Rectangle 219">
            <a:extLst>
              <a:ext uri="{FF2B5EF4-FFF2-40B4-BE49-F238E27FC236}">
                <a16:creationId xmlns:a16="http://schemas.microsoft.com/office/drawing/2014/main" id="{28D04F3A-0A05-4427-96B8-5A2439A9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419180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적재 작업지시 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219">
            <a:extLst>
              <a:ext uri="{FF2B5EF4-FFF2-40B4-BE49-F238E27FC236}">
                <a16:creationId xmlns:a16="http://schemas.microsoft.com/office/drawing/2014/main" id="{FDFCD211-2141-45E2-AB9F-8D939996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4417232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적재 실적 등록</a:t>
            </a:r>
          </a:p>
        </p:txBody>
      </p:sp>
      <p:sp>
        <p:nvSpPr>
          <p:cNvPr id="33" name="Rectangle 219">
            <a:extLst>
              <a:ext uri="{FF2B5EF4-FFF2-40B4-BE49-F238E27FC236}">
                <a16:creationId xmlns:a16="http://schemas.microsoft.com/office/drawing/2014/main" id="{DE6E72E5-99C0-4E58-8182-23B000C3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085204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 할당</a:t>
            </a:r>
          </a:p>
        </p:txBody>
      </p:sp>
      <p:sp>
        <p:nvSpPr>
          <p:cNvPr id="34" name="Rectangle 219">
            <a:extLst>
              <a:ext uri="{FF2B5EF4-FFF2-40B4-BE49-F238E27FC236}">
                <a16:creationId xmlns:a16="http://schemas.microsoft.com/office/drawing/2014/main" id="{01501BC1-88F8-4B03-AE7E-4356DAE9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312011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35" name="Rectangle 219">
            <a:extLst>
              <a:ext uri="{FF2B5EF4-FFF2-40B4-BE49-F238E27FC236}">
                <a16:creationId xmlns:a16="http://schemas.microsoft.com/office/drawing/2014/main" id="{3CB2C106-81CD-4F8D-91AC-EB6928A8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537436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측정값 등록</a:t>
            </a:r>
          </a:p>
        </p:txBody>
      </p:sp>
      <p:sp>
        <p:nvSpPr>
          <p:cNvPr id="36" name="Rectangle 219">
            <a:extLst>
              <a:ext uri="{FF2B5EF4-FFF2-40B4-BE49-F238E27FC236}">
                <a16:creationId xmlns:a16="http://schemas.microsoft.com/office/drawing/2014/main" id="{85267E1F-D539-4B4D-8340-83E6E152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576424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CEA9AB06-4A0C-447F-9EFF-89A9D4D4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1989524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단위프로그램</a:t>
            </a:r>
          </a:p>
        </p:txBody>
      </p:sp>
      <p:sp>
        <p:nvSpPr>
          <p:cNvPr id="41" name="Rectangle 219">
            <a:extLst>
              <a:ext uri="{FF2B5EF4-FFF2-40B4-BE49-F238E27FC236}">
                <a16:creationId xmlns:a16="http://schemas.microsoft.com/office/drawing/2014/main" id="{42DB4AA5-315E-4047-A2FA-B8D4843A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378460"/>
            <a:ext cx="1319213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비가동생성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ectangle 219">
            <a:extLst>
              <a:ext uri="{FF2B5EF4-FFF2-40B4-BE49-F238E27FC236}">
                <a16:creationId xmlns:a16="http://schemas.microsoft.com/office/drawing/2014/main" id="{160D20F7-1670-4981-96BD-33440FAC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602298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자동해제</a:t>
            </a:r>
          </a:p>
        </p:txBody>
      </p:sp>
      <p:sp>
        <p:nvSpPr>
          <p:cNvPr id="43" name="Rectangle 219">
            <a:extLst>
              <a:ext uri="{FF2B5EF4-FFF2-40B4-BE49-F238E27FC236}">
                <a16:creationId xmlns:a16="http://schemas.microsoft.com/office/drawing/2014/main" id="{2F58BB5C-0387-4FD6-BF37-45ABA5D2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2830377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경광등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219">
            <a:extLst>
              <a:ext uri="{FF2B5EF4-FFF2-40B4-BE49-F238E27FC236}">
                <a16:creationId xmlns:a16="http://schemas.microsoft.com/office/drawing/2014/main" id="{FE98E3D3-6E41-4540-9BEE-9862B88E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3055802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실적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Gathering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219">
            <a:extLst>
              <a:ext uri="{FF2B5EF4-FFF2-40B4-BE49-F238E27FC236}">
                <a16:creationId xmlns:a16="http://schemas.microsoft.com/office/drawing/2014/main" id="{ADF16A46-85C0-4A8E-A031-9112A4B0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695" y="3513083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언로딩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219">
            <a:extLst>
              <a:ext uri="{FF2B5EF4-FFF2-40B4-BE49-F238E27FC236}">
                <a16:creationId xmlns:a16="http://schemas.microsoft.com/office/drawing/2014/main" id="{BBAC9F1B-5347-4646-A960-565047B1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21" y="4650490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요출관리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219">
            <a:extLst>
              <a:ext uri="{FF2B5EF4-FFF2-40B4-BE49-F238E27FC236}">
                <a16:creationId xmlns:a16="http://schemas.microsoft.com/office/drawing/2014/main" id="{13A4B26A-99A9-4CA0-8EA6-A14D29B8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129" y="4875710"/>
            <a:ext cx="1319213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 비우기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역할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1222152"/>
            <a:ext cx="86409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4A2CDB-ACF6-42DD-8347-28F7070CF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04" y="2817046"/>
            <a:ext cx="1620180" cy="3600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02F89-BE16-407F-B67A-C94A2AA80435}"/>
              </a:ext>
            </a:extLst>
          </p:cNvPr>
          <p:cNvSpPr txBox="1"/>
          <p:nvPr/>
        </p:nvSpPr>
        <p:spPr>
          <a:xfrm>
            <a:off x="1037396" y="1814888"/>
            <a:ext cx="14157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"/>
                <a:ea typeface="나눔스퀘어"/>
              </a:rPr>
              <a:t>박상인</a:t>
            </a:r>
            <a:endParaRPr lang="ko-KR" altLang="en-US" sz="3200" b="1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126A1-9A6B-46D2-9089-96B04694FAA2}"/>
              </a:ext>
            </a:extLst>
          </p:cNvPr>
          <p:cNvSpPr/>
          <p:nvPr/>
        </p:nvSpPr>
        <p:spPr>
          <a:xfrm>
            <a:off x="845168" y="1989524"/>
            <a:ext cx="108846" cy="1126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6C4AD-FA2E-4470-870D-D258F8B62BA3}"/>
              </a:ext>
            </a:extLst>
          </p:cNvPr>
          <p:cNvSpPr txBox="1"/>
          <p:nvPr/>
        </p:nvSpPr>
        <p:spPr>
          <a:xfrm>
            <a:off x="1039754" y="2473711"/>
            <a:ext cx="3759362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시스템관리</a:t>
            </a: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기준정보 관리</a:t>
            </a:r>
            <a:b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나눔스퀘어"/>
                <a:ea typeface="나눔스퀘어"/>
              </a:rPr>
              <a:t>FORM 28.</a:t>
            </a:r>
          </a:p>
        </p:txBody>
      </p:sp>
      <p:sp>
        <p:nvSpPr>
          <p:cNvPr id="18" name="타원 31">
            <a:extLst>
              <a:ext uri="{FF2B5EF4-FFF2-40B4-BE49-F238E27FC236}">
                <a16:creationId xmlns:a16="http://schemas.microsoft.com/office/drawing/2014/main" id="{D282C28D-2060-4454-96C3-9480A1383998}"/>
              </a:ext>
            </a:extLst>
          </p:cNvPr>
          <p:cNvSpPr/>
          <p:nvPr/>
        </p:nvSpPr>
        <p:spPr>
          <a:xfrm>
            <a:off x="878577" y="3589714"/>
            <a:ext cx="114037" cy="110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Rectangle 219">
            <a:extLst>
              <a:ext uri="{FF2B5EF4-FFF2-40B4-BE49-F238E27FC236}">
                <a16:creationId xmlns:a16="http://schemas.microsoft.com/office/drawing/2014/main" id="{527B7338-54FF-4F69-9616-D56F9AC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378461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사용자그룹관리</a:t>
            </a:r>
          </a:p>
        </p:txBody>
      </p:sp>
      <p:sp>
        <p:nvSpPr>
          <p:cNvPr id="38" name="Rectangle 219">
            <a:extLst>
              <a:ext uri="{FF2B5EF4-FFF2-40B4-BE49-F238E27FC236}">
                <a16:creationId xmlns:a16="http://schemas.microsoft.com/office/drawing/2014/main" id="{43A90F21-D084-4D6D-A9E2-C268F86B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67" y="1989524"/>
            <a:ext cx="1320800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</a:p>
        </p:txBody>
      </p:sp>
      <p:sp>
        <p:nvSpPr>
          <p:cNvPr id="39" name="Rectangle 219">
            <a:extLst>
              <a:ext uri="{FF2B5EF4-FFF2-40B4-BE49-F238E27FC236}">
                <a16:creationId xmlns:a16="http://schemas.microsoft.com/office/drawing/2014/main" id="{3FF84B31-690C-491C-98C2-B603A867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602299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사용자그룹별 권한 설정</a:t>
            </a:r>
          </a:p>
        </p:txBody>
      </p:sp>
      <p:sp>
        <p:nvSpPr>
          <p:cNvPr id="48" name="Rectangle 219">
            <a:extLst>
              <a:ext uri="{FF2B5EF4-FFF2-40B4-BE49-F238E27FC236}">
                <a16:creationId xmlns:a16="http://schemas.microsoft.com/office/drawing/2014/main" id="{AA3D19FB-E680-4E3A-AFDE-FCB32BB6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2827724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219">
            <a:extLst>
              <a:ext uri="{FF2B5EF4-FFF2-40B4-BE49-F238E27FC236}">
                <a16:creationId xmlns:a16="http://schemas.microsoft.com/office/drawing/2014/main" id="{406B7BC7-504E-4315-B71C-7323C2B3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054736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19">
            <a:extLst>
              <a:ext uri="{FF2B5EF4-FFF2-40B4-BE49-F238E27FC236}">
                <a16:creationId xmlns:a16="http://schemas.microsoft.com/office/drawing/2014/main" id="{436DC740-68E4-4AA2-9CE4-BED07E81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281749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219">
            <a:extLst>
              <a:ext uri="{FF2B5EF4-FFF2-40B4-BE49-F238E27FC236}">
                <a16:creationId xmlns:a16="http://schemas.microsoft.com/office/drawing/2014/main" id="{DD993660-C3EB-4AE3-8DFD-1A6F0B17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511936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화면관리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219">
            <a:extLst>
              <a:ext uri="{FF2B5EF4-FFF2-40B4-BE49-F238E27FC236}">
                <a16:creationId xmlns:a16="http://schemas.microsoft.com/office/drawing/2014/main" id="{FC9DB324-A904-42E0-901F-8392C335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735774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로그인이력정보</a:t>
            </a:r>
          </a:p>
        </p:txBody>
      </p:sp>
      <p:sp>
        <p:nvSpPr>
          <p:cNvPr id="53" name="Rectangle 219">
            <a:extLst>
              <a:ext uri="{FF2B5EF4-FFF2-40B4-BE49-F238E27FC236}">
                <a16:creationId xmlns:a16="http://schemas.microsoft.com/office/drawing/2014/main" id="{2C983E03-0E17-462F-A7DA-9BE695F1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3961199"/>
            <a:ext cx="1319212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219">
            <a:extLst>
              <a:ext uri="{FF2B5EF4-FFF2-40B4-BE49-F238E27FC236}">
                <a16:creationId xmlns:a16="http://schemas.microsoft.com/office/drawing/2014/main" id="{11B351B1-120E-40F5-A917-D7C69CDA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188211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219">
            <a:extLst>
              <a:ext uri="{FF2B5EF4-FFF2-40B4-BE49-F238E27FC236}">
                <a16:creationId xmlns:a16="http://schemas.microsoft.com/office/drawing/2014/main" id="{3E35C789-76A2-4551-9AD8-D41A53C7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415224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상세분류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219">
            <a:extLst>
              <a:ext uri="{FF2B5EF4-FFF2-40B4-BE49-F238E27FC236}">
                <a16:creationId xmlns:a16="http://schemas.microsoft.com/office/drawing/2014/main" id="{B53A3012-EB56-454C-B86B-8F2BF817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640649"/>
            <a:ext cx="1319212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공지사항등록</a:t>
            </a:r>
          </a:p>
        </p:txBody>
      </p:sp>
      <p:sp>
        <p:nvSpPr>
          <p:cNvPr id="57" name="Rectangle 219">
            <a:extLst>
              <a:ext uri="{FF2B5EF4-FFF2-40B4-BE49-F238E27FC236}">
                <a16:creationId xmlns:a16="http://schemas.microsoft.com/office/drawing/2014/main" id="{67BD3443-5272-4A41-97DC-FB878907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55" y="4864486"/>
            <a:ext cx="1319212" cy="1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Inerface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이력</a:t>
            </a:r>
          </a:p>
        </p:txBody>
      </p:sp>
      <p:sp>
        <p:nvSpPr>
          <p:cNvPr id="58" name="Rectangle 219">
            <a:extLst>
              <a:ext uri="{FF2B5EF4-FFF2-40B4-BE49-F238E27FC236}">
                <a16:creationId xmlns:a16="http://schemas.microsoft.com/office/drawing/2014/main" id="{34FDDA23-4EB0-4FF0-B7A6-9AF50DF0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3784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공정정보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219">
            <a:extLst>
              <a:ext uri="{FF2B5EF4-FFF2-40B4-BE49-F238E27FC236}">
                <a16:creationId xmlns:a16="http://schemas.microsoft.com/office/drawing/2014/main" id="{F89D9E38-FBEA-4255-B1C9-B6F10D29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602299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작업장정보</a:t>
            </a:r>
          </a:p>
        </p:txBody>
      </p:sp>
      <p:sp>
        <p:nvSpPr>
          <p:cNvPr id="60" name="Rectangle 219">
            <a:extLst>
              <a:ext uri="{FF2B5EF4-FFF2-40B4-BE49-F238E27FC236}">
                <a16:creationId xmlns:a16="http://schemas.microsoft.com/office/drawing/2014/main" id="{6BFBB59E-EF8B-4BB5-98D8-3A39D618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2827724"/>
            <a:ext cx="1320800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품목분류정보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219">
            <a:extLst>
              <a:ext uri="{FF2B5EF4-FFF2-40B4-BE49-F238E27FC236}">
                <a16:creationId xmlns:a16="http://schemas.microsoft.com/office/drawing/2014/main" id="{2BD0D38B-58EB-4906-AE2C-2C4E1AB7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054736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품목정보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Rectangle 219">
            <a:extLst>
              <a:ext uri="{FF2B5EF4-FFF2-40B4-BE49-F238E27FC236}">
                <a16:creationId xmlns:a16="http://schemas.microsoft.com/office/drawing/2014/main" id="{BFE752C4-CA90-43E5-B3A5-105CA67A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267" y="1989524"/>
            <a:ext cx="1319213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기준정보관리</a:t>
            </a:r>
          </a:p>
        </p:txBody>
      </p:sp>
      <p:sp>
        <p:nvSpPr>
          <p:cNvPr id="63" name="Rectangle 219">
            <a:extLst>
              <a:ext uri="{FF2B5EF4-FFF2-40B4-BE49-F238E27FC236}">
                <a16:creationId xmlns:a16="http://schemas.microsoft.com/office/drawing/2014/main" id="{AE8598CB-6CC9-414F-AC15-5BBDD4D8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28174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IPC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219">
            <a:extLst>
              <a:ext uri="{FF2B5EF4-FFF2-40B4-BE49-F238E27FC236}">
                <a16:creationId xmlns:a16="http://schemas.microsoft.com/office/drawing/2014/main" id="{85FDFE62-4C09-434B-AEBC-4BE1BF31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5087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Ether IO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219">
            <a:extLst>
              <a:ext uri="{FF2B5EF4-FFF2-40B4-BE49-F238E27FC236}">
                <a16:creationId xmlns:a16="http://schemas.microsoft.com/office/drawing/2014/main" id="{11B4D7BE-EE7E-4BAF-9E96-6F37E0F9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7294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Ether IO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채널설정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219">
            <a:extLst>
              <a:ext uri="{FF2B5EF4-FFF2-40B4-BE49-F238E27FC236}">
                <a16:creationId xmlns:a16="http://schemas.microsoft.com/office/drawing/2014/main" id="{5C69D0F3-8831-4D27-A852-9475A2F4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39611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품질규격 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219">
            <a:extLst>
              <a:ext uri="{FF2B5EF4-FFF2-40B4-BE49-F238E27FC236}">
                <a16:creationId xmlns:a16="http://schemas.microsoft.com/office/drawing/2014/main" id="{3929B8AE-BF80-4527-8F15-7D5C19683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092" y="41945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공정조건 설정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219">
            <a:extLst>
              <a:ext uri="{FF2B5EF4-FFF2-40B4-BE49-F238E27FC236}">
                <a16:creationId xmlns:a16="http://schemas.microsoft.com/office/drawing/2014/main" id="{3C843DCD-AC01-43C9-B787-AB38AE4A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432686"/>
            <a:ext cx="1320800" cy="1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불량현상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219">
            <a:extLst>
              <a:ext uri="{FF2B5EF4-FFF2-40B4-BE49-F238E27FC236}">
                <a16:creationId xmlns:a16="http://schemas.microsoft.com/office/drawing/2014/main" id="{D7F483AC-34AC-47CE-8060-99650526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6596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불량현상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219">
            <a:extLst>
              <a:ext uri="{FF2B5EF4-FFF2-40B4-BE49-F238E27FC236}">
                <a16:creationId xmlns:a16="http://schemas.microsoft.com/office/drawing/2014/main" id="{04BAFF31-BD87-43E1-B088-858B94A2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488671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비가동 대분류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219">
            <a:extLst>
              <a:ext uri="{FF2B5EF4-FFF2-40B4-BE49-F238E27FC236}">
                <a16:creationId xmlns:a16="http://schemas.microsoft.com/office/drawing/2014/main" id="{228B6D25-85B5-4EB4-AA5F-48B279C4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1137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비가동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219">
            <a:extLst>
              <a:ext uri="{FF2B5EF4-FFF2-40B4-BE49-F238E27FC236}">
                <a16:creationId xmlns:a16="http://schemas.microsoft.com/office/drawing/2014/main" id="{56CCD187-9B6A-4D9F-91F6-8414BE96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332799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사용자정의코드 대분류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219">
            <a:extLst>
              <a:ext uri="{FF2B5EF4-FFF2-40B4-BE49-F238E27FC236}">
                <a16:creationId xmlns:a16="http://schemas.microsoft.com/office/drawing/2014/main" id="{86BDCA41-7297-4631-AF56-34A5D589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566161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사용자정의코드 상세분류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219">
            <a:extLst>
              <a:ext uri="{FF2B5EF4-FFF2-40B4-BE49-F238E27FC236}">
                <a16:creationId xmlns:a16="http://schemas.microsoft.com/office/drawing/2014/main" id="{EE362C70-FEA5-43EB-82D2-BCEC77F6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80" y="5799524"/>
            <a:ext cx="1320800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포장등급 상세정의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80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373</Words>
  <Application>Microsoft Office PowerPoint</Application>
  <PresentationFormat>화면 슬라이드 쇼(4:3)</PresentationFormat>
  <Paragraphs>181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나눔스퀘어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역할</vt:lpstr>
      <vt:lpstr>역할</vt:lpstr>
      <vt:lpstr>역할</vt:lpstr>
      <vt:lpstr>역할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신소연</cp:lastModifiedBy>
  <cp:revision>71</cp:revision>
  <dcterms:created xsi:type="dcterms:W3CDTF">2018-11-11T14:23:57Z</dcterms:created>
  <dcterms:modified xsi:type="dcterms:W3CDTF">2019-12-26T09:12:17Z</dcterms:modified>
  <cp:version/>
</cp:coreProperties>
</file>