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25199975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6370" autoAdjust="0"/>
  </p:normalViewPr>
  <p:slideViewPr>
    <p:cSldViewPr snapToGrid="0">
      <p:cViewPr>
        <p:scale>
          <a:sx n="50" d="100"/>
          <a:sy n="50" d="100"/>
        </p:scale>
        <p:origin x="804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997" y="1571308"/>
            <a:ext cx="18899981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5042853"/>
            <a:ext cx="18899981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7C1B-C6AA-4F1A-BB34-6A40EF3BA78F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FDDF5-FD5B-487C-A993-8C77F9532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08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7C1B-C6AA-4F1A-BB34-6A40EF3BA78F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FDDF5-FD5B-487C-A993-8C77F9532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8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2" y="511175"/>
            <a:ext cx="5433745" cy="81365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98" y="511175"/>
            <a:ext cx="15986234" cy="8136573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7C1B-C6AA-4F1A-BB34-6A40EF3BA78F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FDDF5-FD5B-487C-A993-8C77F9532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17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7C1B-C6AA-4F1A-BB34-6A40EF3BA78F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FDDF5-FD5B-487C-A993-8C77F9532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16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4" y="2393634"/>
            <a:ext cx="21734978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4" y="6425249"/>
            <a:ext cx="21734978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7C1B-C6AA-4F1A-BB34-6A40EF3BA78F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FDDF5-FD5B-487C-A993-8C77F9532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07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2555875"/>
            <a:ext cx="10709989" cy="60918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2555875"/>
            <a:ext cx="10709989" cy="60918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7C1B-C6AA-4F1A-BB34-6A40EF3BA78F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FDDF5-FD5B-487C-A993-8C77F9532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3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511176"/>
            <a:ext cx="21734978" cy="18557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1" y="2353628"/>
            <a:ext cx="10660770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1" y="3507105"/>
            <a:ext cx="10660770" cy="515842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7" y="2353628"/>
            <a:ext cx="10713272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7" y="3507105"/>
            <a:ext cx="10713272" cy="515842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7C1B-C6AA-4F1A-BB34-6A40EF3BA78F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FDDF5-FD5B-487C-A993-8C77F9532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87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7C1B-C6AA-4F1A-BB34-6A40EF3BA78F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FDDF5-FD5B-487C-A993-8C77F9532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81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7C1B-C6AA-4F1A-BB34-6A40EF3BA78F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FDDF5-FD5B-487C-A993-8C77F9532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74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640080"/>
            <a:ext cx="8127647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1382396"/>
            <a:ext cx="12757487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2880360"/>
            <a:ext cx="8127647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7C1B-C6AA-4F1A-BB34-6A40EF3BA78F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FDDF5-FD5B-487C-A993-8C77F9532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67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640080"/>
            <a:ext cx="8127647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1382396"/>
            <a:ext cx="12757487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2880360"/>
            <a:ext cx="8127647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7C1B-C6AA-4F1A-BB34-6A40EF3BA78F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FDDF5-FD5B-487C-A993-8C77F9532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93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511176"/>
            <a:ext cx="21734978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2555875"/>
            <a:ext cx="21734978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8898891"/>
            <a:ext cx="5669994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37C1B-C6AA-4F1A-BB34-6A40EF3BA78F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8898891"/>
            <a:ext cx="8504992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8898891"/>
            <a:ext cx="5669994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FDDF5-FD5B-487C-A993-8C77F9532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60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群組 67">
            <a:extLst>
              <a:ext uri="{FF2B5EF4-FFF2-40B4-BE49-F238E27FC236}">
                <a16:creationId xmlns:a16="http://schemas.microsoft.com/office/drawing/2014/main" id="{62531964-16FB-4DA8-B9F1-C46437048964}"/>
              </a:ext>
            </a:extLst>
          </p:cNvPr>
          <p:cNvGrpSpPr/>
          <p:nvPr/>
        </p:nvGrpSpPr>
        <p:grpSpPr>
          <a:xfrm>
            <a:off x="983686" y="4388877"/>
            <a:ext cx="842026" cy="649614"/>
            <a:chOff x="467987" y="3420764"/>
            <a:chExt cx="842026" cy="649613"/>
          </a:xfrm>
        </p:grpSpPr>
        <p:sp>
          <p:nvSpPr>
            <p:cNvPr id="69" name="流程圖: 接點 68">
              <a:extLst>
                <a:ext uri="{FF2B5EF4-FFF2-40B4-BE49-F238E27FC236}">
                  <a16:creationId xmlns:a16="http://schemas.microsoft.com/office/drawing/2014/main" id="{D373C7B6-5FC3-46B1-8B06-A8CD3571122C}"/>
                </a:ext>
              </a:extLst>
            </p:cNvPr>
            <p:cNvSpPr/>
            <p:nvPr/>
          </p:nvSpPr>
          <p:spPr>
            <a:xfrm>
              <a:off x="564193" y="3420764"/>
              <a:ext cx="649613" cy="649613"/>
            </a:xfrm>
            <a:prstGeom prst="flowChartConnector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D5052298-4470-4DF8-9379-DA33DDAD9BEA}"/>
                </a:ext>
              </a:extLst>
            </p:cNvPr>
            <p:cNvSpPr txBox="1"/>
            <p:nvPr/>
          </p:nvSpPr>
          <p:spPr>
            <a:xfrm>
              <a:off x="467987" y="3429000"/>
              <a:ext cx="842026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New </a:t>
              </a:r>
            </a:p>
            <a:p>
              <a:pPr algn="ctr"/>
              <a:r>
                <a:rPr lang="en-US" altLang="zh-TW" sz="1200" dirty="0"/>
                <a:t>document </a:t>
              </a:r>
              <a:endParaRPr lang="zh-TW" altLang="en-US" sz="1200" dirty="0"/>
            </a:p>
          </p:txBody>
        </p:sp>
      </p:grp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AB238A4F-C052-4013-91F3-AF7AFDFA61B4}"/>
              </a:ext>
            </a:extLst>
          </p:cNvPr>
          <p:cNvSpPr txBox="1"/>
          <p:nvPr/>
        </p:nvSpPr>
        <p:spPr>
          <a:xfrm>
            <a:off x="1825711" y="4458292"/>
            <a:ext cx="1715691" cy="51077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92D050"/>
                </a:solidFill>
              </a:rPr>
              <a:t>The admissions office </a:t>
            </a:r>
          </a:p>
          <a:p>
            <a:pPr algn="ctr"/>
            <a:r>
              <a:rPr lang="en-US" altLang="zh-TW" sz="1200" dirty="0"/>
              <a:t>received the </a:t>
            </a:r>
            <a:r>
              <a:rPr lang="en-US" altLang="zh-TW" sz="1200" dirty="0">
                <a:solidFill>
                  <a:srgbClr val="FFFF00"/>
                </a:solidFill>
              </a:rPr>
              <a:t>document</a:t>
            </a:r>
            <a:r>
              <a:rPr lang="en-US" altLang="zh-TW" sz="1200" dirty="0">
                <a:solidFill>
                  <a:schemeClr val="accent6"/>
                </a:solidFill>
              </a:rPr>
              <a:t> </a:t>
            </a:r>
            <a:endParaRPr lang="zh-TW" altLang="en-US" sz="1200" dirty="0">
              <a:solidFill>
                <a:schemeClr val="accent6"/>
              </a:solidFill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70248DBA-8BD6-47DF-882B-0303AA235F95}"/>
              </a:ext>
            </a:extLst>
          </p:cNvPr>
          <p:cNvSpPr txBox="1"/>
          <p:nvPr/>
        </p:nvSpPr>
        <p:spPr>
          <a:xfrm>
            <a:off x="4061881" y="4356138"/>
            <a:ext cx="2040380" cy="71508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92D050"/>
                </a:solidFill>
              </a:rPr>
              <a:t>The officer</a:t>
            </a:r>
          </a:p>
          <a:p>
            <a:pPr algn="ctr"/>
            <a:r>
              <a:rPr lang="en-US" altLang="zh-TW" sz="1200" dirty="0"/>
              <a:t> checks the completeness of </a:t>
            </a:r>
          </a:p>
          <a:p>
            <a:pPr algn="ctr"/>
            <a:r>
              <a:rPr lang="en-US" altLang="zh-TW" sz="1200" dirty="0"/>
              <a:t>the </a:t>
            </a:r>
            <a:r>
              <a:rPr lang="en-US" altLang="zh-TW" sz="1200" dirty="0">
                <a:solidFill>
                  <a:srgbClr val="FFFF00"/>
                </a:solidFill>
              </a:rPr>
              <a:t>document</a:t>
            </a:r>
            <a:endParaRPr lang="zh-TW" altLang="en-US" sz="1200" dirty="0">
              <a:solidFill>
                <a:srgbClr val="FFFF00"/>
              </a:solidFill>
            </a:endParaRPr>
          </a:p>
        </p:txBody>
      </p:sp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BC749E6B-4CFD-4E01-9988-54707CD75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805402"/>
              </p:ext>
            </p:extLst>
          </p:nvPr>
        </p:nvGraphicFramePr>
        <p:xfrm>
          <a:off x="1071765" y="2922727"/>
          <a:ext cx="248340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145">
                  <a:extLst>
                    <a:ext uri="{9D8B030D-6E8A-4147-A177-3AD203B41FA5}">
                      <a16:colId xmlns:a16="http://schemas.microsoft.com/office/drawing/2014/main" val="1377403630"/>
                    </a:ext>
                  </a:extLst>
                </a:gridCol>
                <a:gridCol w="1699260">
                  <a:extLst>
                    <a:ext uri="{9D8B030D-6E8A-4147-A177-3AD203B41FA5}">
                      <a16:colId xmlns:a16="http://schemas.microsoft.com/office/drawing/2014/main" val="251707745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Actor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Officers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19188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Resource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Post office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78037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Document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31284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New document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71856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Activities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received the document 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4297995"/>
                  </a:ext>
                </a:extLst>
              </a:tr>
            </a:tbl>
          </a:graphicData>
        </a:graphic>
      </p:graphicFrame>
      <p:graphicFrame>
        <p:nvGraphicFramePr>
          <p:cNvPr id="74" name="表格 73">
            <a:extLst>
              <a:ext uri="{FF2B5EF4-FFF2-40B4-BE49-F238E27FC236}">
                <a16:creationId xmlns:a16="http://schemas.microsoft.com/office/drawing/2014/main" id="{B5992AF5-C08D-476B-80D7-777A10EC0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150543"/>
              </p:ext>
            </p:extLst>
          </p:nvPr>
        </p:nvGraphicFramePr>
        <p:xfrm>
          <a:off x="3859332" y="2920225"/>
          <a:ext cx="248340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145">
                  <a:extLst>
                    <a:ext uri="{9D8B030D-6E8A-4147-A177-3AD203B41FA5}">
                      <a16:colId xmlns:a16="http://schemas.microsoft.com/office/drawing/2014/main" val="1377403630"/>
                    </a:ext>
                  </a:extLst>
                </a:gridCol>
                <a:gridCol w="1699260">
                  <a:extLst>
                    <a:ext uri="{9D8B030D-6E8A-4147-A177-3AD203B41FA5}">
                      <a16:colId xmlns:a16="http://schemas.microsoft.com/office/drawing/2014/main" val="251707745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Actor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Officers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19188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Resource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Computer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20524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Document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31284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Completed document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71856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Activities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Check the completeness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4297995"/>
                  </a:ext>
                </a:extLst>
              </a:tr>
            </a:tbl>
          </a:graphicData>
        </a:graphic>
      </p:graphicFrame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7EBEC9C7-36BA-406B-B8F0-775A13EC64F1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3541402" y="4713681"/>
            <a:ext cx="520479" cy="2"/>
          </a:xfrm>
          <a:prstGeom prst="straightConnector1">
            <a:avLst/>
          </a:prstGeom>
          <a:ln w="3810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id="{A32D4F14-C02E-4A03-BCE7-52B32DF7E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59060"/>
              </p:ext>
            </p:extLst>
          </p:nvPr>
        </p:nvGraphicFramePr>
        <p:xfrm>
          <a:off x="2656184" y="5122969"/>
          <a:ext cx="2159986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024">
                  <a:extLst>
                    <a:ext uri="{9D8B030D-6E8A-4147-A177-3AD203B41FA5}">
                      <a16:colId xmlns:a16="http://schemas.microsoft.com/office/drawing/2014/main" val="1377403630"/>
                    </a:ext>
                  </a:extLst>
                </a:gridCol>
                <a:gridCol w="1477962">
                  <a:extLst>
                    <a:ext uri="{9D8B030D-6E8A-4147-A177-3AD203B41FA5}">
                      <a16:colId xmlns:a16="http://schemas.microsoft.com/office/drawing/2014/main" val="251707745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Document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31284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Received document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7185618"/>
                  </a:ext>
                </a:extLst>
              </a:tr>
            </a:tbl>
          </a:graphicData>
        </a:graphic>
      </p:graphicFrame>
      <p:grpSp>
        <p:nvGrpSpPr>
          <p:cNvPr id="77" name="群組 76">
            <a:extLst>
              <a:ext uri="{FF2B5EF4-FFF2-40B4-BE49-F238E27FC236}">
                <a16:creationId xmlns:a16="http://schemas.microsoft.com/office/drawing/2014/main" id="{2D73435F-1E57-4427-964A-477A78790032}"/>
              </a:ext>
            </a:extLst>
          </p:cNvPr>
          <p:cNvGrpSpPr/>
          <p:nvPr/>
        </p:nvGrpSpPr>
        <p:grpSpPr>
          <a:xfrm>
            <a:off x="6426484" y="4458293"/>
            <a:ext cx="471542" cy="471542"/>
            <a:chOff x="8443859" y="2512960"/>
            <a:chExt cx="638282" cy="638282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32495098-4C96-41A9-988C-7A51968CFB81}"/>
                </a:ext>
              </a:extLst>
            </p:cNvPr>
            <p:cNvSpPr/>
            <p:nvPr/>
          </p:nvSpPr>
          <p:spPr>
            <a:xfrm rot="2693619">
              <a:off x="8483600" y="2552700"/>
              <a:ext cx="558800" cy="55880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1"/>
            </a:p>
          </p:txBody>
        </p:sp>
        <p:sp>
          <p:nvSpPr>
            <p:cNvPr id="79" name="加號 78">
              <a:extLst>
                <a:ext uri="{FF2B5EF4-FFF2-40B4-BE49-F238E27FC236}">
                  <a16:creationId xmlns:a16="http://schemas.microsoft.com/office/drawing/2014/main" id="{9FB3CE1B-2B52-44C0-8765-A94D6D44D105}"/>
                </a:ext>
              </a:extLst>
            </p:cNvPr>
            <p:cNvSpPr/>
            <p:nvPr/>
          </p:nvSpPr>
          <p:spPr>
            <a:xfrm rot="2747141">
              <a:off x="8443859" y="2512960"/>
              <a:ext cx="638282" cy="638282"/>
            </a:xfrm>
            <a:prstGeom prst="mathPlus">
              <a:avLst>
                <a:gd name="adj1" fmla="val 11582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1"/>
            </a:p>
          </p:txBody>
        </p:sp>
      </p:grp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516838EC-5E8D-4006-BB30-CCBCEC58BE85}"/>
              </a:ext>
            </a:extLst>
          </p:cNvPr>
          <p:cNvCxnSpPr>
            <a:cxnSpLocks/>
          </p:cNvCxnSpPr>
          <p:nvPr/>
        </p:nvCxnSpPr>
        <p:spPr>
          <a:xfrm>
            <a:off x="6102260" y="4694062"/>
            <a:ext cx="338482" cy="0"/>
          </a:xfrm>
          <a:prstGeom prst="straightConnector1">
            <a:avLst/>
          </a:prstGeom>
          <a:ln w="3810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接點: 肘形 80">
            <a:extLst>
              <a:ext uri="{FF2B5EF4-FFF2-40B4-BE49-F238E27FC236}">
                <a16:creationId xmlns:a16="http://schemas.microsoft.com/office/drawing/2014/main" id="{BF56FFB8-1C31-4F69-A0A6-A16D7FBA2B5E}"/>
              </a:ext>
            </a:extLst>
          </p:cNvPr>
          <p:cNvCxnSpPr>
            <a:cxnSpLocks/>
          </p:cNvCxnSpPr>
          <p:nvPr/>
        </p:nvCxnSpPr>
        <p:spPr>
          <a:xfrm flipV="1">
            <a:off x="6668474" y="3775720"/>
            <a:ext cx="627109" cy="580416"/>
          </a:xfrm>
          <a:prstGeom prst="bentConnector3">
            <a:avLst>
              <a:gd name="adj1" fmla="val -3268"/>
            </a:avLst>
          </a:prstGeom>
          <a:ln w="3810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表格 81">
            <a:extLst>
              <a:ext uri="{FF2B5EF4-FFF2-40B4-BE49-F238E27FC236}">
                <a16:creationId xmlns:a16="http://schemas.microsoft.com/office/drawing/2014/main" id="{F560F69B-651A-46FA-8A3E-70771C4A8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90801"/>
              </p:ext>
            </p:extLst>
          </p:nvPr>
        </p:nvGraphicFramePr>
        <p:xfrm>
          <a:off x="5274522" y="2112888"/>
          <a:ext cx="1971583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535">
                  <a:extLst>
                    <a:ext uri="{9D8B030D-6E8A-4147-A177-3AD203B41FA5}">
                      <a16:colId xmlns:a16="http://schemas.microsoft.com/office/drawing/2014/main" val="1377403630"/>
                    </a:ext>
                  </a:extLst>
                </a:gridCol>
                <a:gridCol w="1349048">
                  <a:extLst>
                    <a:ext uri="{9D8B030D-6E8A-4147-A177-3AD203B41FA5}">
                      <a16:colId xmlns:a16="http://schemas.microsoft.com/office/drawing/2014/main" val="251707745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Document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31284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Missing document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7185618"/>
                  </a:ext>
                </a:extLst>
              </a:tr>
            </a:tbl>
          </a:graphicData>
        </a:graphic>
      </p:graphicFrame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732B67D9-CECB-4A6E-AFA7-F6905BD590C2}"/>
              </a:ext>
            </a:extLst>
          </p:cNvPr>
          <p:cNvCxnSpPr>
            <a:cxnSpLocks/>
            <a:endCxn id="82" idx="2"/>
          </p:cNvCxnSpPr>
          <p:nvPr/>
        </p:nvCxnSpPr>
        <p:spPr>
          <a:xfrm flipH="1" flipV="1">
            <a:off x="6260313" y="2661528"/>
            <a:ext cx="454562" cy="102864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5FAAE738-25B7-47B5-9A32-EEA6F3B68B53}"/>
              </a:ext>
            </a:extLst>
          </p:cNvPr>
          <p:cNvCxnSpPr>
            <a:cxnSpLocks/>
          </p:cNvCxnSpPr>
          <p:nvPr/>
        </p:nvCxnSpPr>
        <p:spPr>
          <a:xfrm>
            <a:off x="3736177" y="4793646"/>
            <a:ext cx="0" cy="32405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表格 84">
            <a:extLst>
              <a:ext uri="{FF2B5EF4-FFF2-40B4-BE49-F238E27FC236}">
                <a16:creationId xmlns:a16="http://schemas.microsoft.com/office/drawing/2014/main" id="{A3304E22-6A12-4E44-9E4B-8CEC3C9A6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244406"/>
              </p:ext>
            </p:extLst>
          </p:nvPr>
        </p:nvGraphicFramePr>
        <p:xfrm>
          <a:off x="4549470" y="5957166"/>
          <a:ext cx="2291306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489">
                  <a:extLst>
                    <a:ext uri="{9D8B030D-6E8A-4147-A177-3AD203B41FA5}">
                      <a16:colId xmlns:a16="http://schemas.microsoft.com/office/drawing/2014/main" val="1377403630"/>
                    </a:ext>
                  </a:extLst>
                </a:gridCol>
                <a:gridCol w="1567817">
                  <a:extLst>
                    <a:ext uri="{9D8B030D-6E8A-4147-A177-3AD203B41FA5}">
                      <a16:colId xmlns:a16="http://schemas.microsoft.com/office/drawing/2014/main" val="251707745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Document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31284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Completed document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7185618"/>
                  </a:ext>
                </a:extLst>
              </a:tr>
            </a:tbl>
          </a:graphicData>
        </a:graphic>
      </p:graphicFrame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73C022F7-7581-475C-A6D1-2DB65C301A49}"/>
              </a:ext>
            </a:extLst>
          </p:cNvPr>
          <p:cNvCxnSpPr>
            <a:cxnSpLocks/>
            <a:endCxn id="85" idx="0"/>
          </p:cNvCxnSpPr>
          <p:nvPr/>
        </p:nvCxnSpPr>
        <p:spPr>
          <a:xfrm flipH="1">
            <a:off x="5695124" y="5323898"/>
            <a:ext cx="929703" cy="633269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2374AFDF-D410-4028-B14E-10BF6C19224F}"/>
              </a:ext>
            </a:extLst>
          </p:cNvPr>
          <p:cNvGrpSpPr/>
          <p:nvPr/>
        </p:nvGrpSpPr>
        <p:grpSpPr>
          <a:xfrm>
            <a:off x="13796032" y="4524244"/>
            <a:ext cx="471542" cy="471542"/>
            <a:chOff x="8443859" y="2512960"/>
            <a:chExt cx="638282" cy="638282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0E29F82-79D7-417A-93C7-874C3A5C707C}"/>
                </a:ext>
              </a:extLst>
            </p:cNvPr>
            <p:cNvSpPr/>
            <p:nvPr/>
          </p:nvSpPr>
          <p:spPr>
            <a:xfrm rot="2693619">
              <a:off x="8483600" y="2552700"/>
              <a:ext cx="558800" cy="55880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1"/>
            </a:p>
          </p:txBody>
        </p:sp>
        <p:sp>
          <p:nvSpPr>
            <p:cNvPr id="89" name="加號 88">
              <a:extLst>
                <a:ext uri="{FF2B5EF4-FFF2-40B4-BE49-F238E27FC236}">
                  <a16:creationId xmlns:a16="http://schemas.microsoft.com/office/drawing/2014/main" id="{FD72AA60-32C4-4F2F-9CF7-72D26160BBF4}"/>
                </a:ext>
              </a:extLst>
            </p:cNvPr>
            <p:cNvSpPr/>
            <p:nvPr/>
          </p:nvSpPr>
          <p:spPr>
            <a:xfrm rot="5400000">
              <a:off x="8443859" y="2512960"/>
              <a:ext cx="638282" cy="638282"/>
            </a:xfrm>
            <a:prstGeom prst="mathPlus">
              <a:avLst>
                <a:gd name="adj1" fmla="val 11582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1"/>
            </a:p>
          </p:txBody>
        </p:sp>
      </p:grp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83BDD6A5-C91E-4EAF-8EF9-74E04DDC301E}"/>
              </a:ext>
            </a:extLst>
          </p:cNvPr>
          <p:cNvSpPr txBox="1"/>
          <p:nvPr/>
        </p:nvSpPr>
        <p:spPr>
          <a:xfrm>
            <a:off x="7284061" y="3532811"/>
            <a:ext cx="1744062" cy="51077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92D050"/>
                </a:solidFill>
              </a:rPr>
              <a:t>The officer</a:t>
            </a:r>
          </a:p>
          <a:p>
            <a:pPr algn="ctr"/>
            <a:r>
              <a:rPr lang="en-US" altLang="zh-TW" sz="1200" dirty="0"/>
              <a:t> send </a:t>
            </a:r>
            <a:r>
              <a:rPr lang="en-US" altLang="zh-TW" sz="1200" dirty="0">
                <a:solidFill>
                  <a:srgbClr val="FFFF00"/>
                </a:solidFill>
              </a:rPr>
              <a:t>e-mail</a:t>
            </a:r>
            <a:r>
              <a:rPr lang="en-US" altLang="zh-TW" sz="1200" dirty="0"/>
              <a:t> to</a:t>
            </a:r>
            <a:r>
              <a:rPr lang="zh-TW" altLang="en-US" sz="1200" dirty="0"/>
              <a:t> </a:t>
            </a:r>
            <a:r>
              <a:rPr lang="en-US" altLang="zh-TW" sz="1200" dirty="0"/>
              <a:t>student</a:t>
            </a: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615E5582-FA9C-486A-BBBF-2F592EFF79C1}"/>
              </a:ext>
            </a:extLst>
          </p:cNvPr>
          <p:cNvSpPr txBox="1"/>
          <p:nvPr/>
        </p:nvSpPr>
        <p:spPr>
          <a:xfrm>
            <a:off x="9282116" y="3532810"/>
            <a:ext cx="1744061" cy="51077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92D050"/>
                </a:solidFill>
              </a:rPr>
              <a:t>The student</a:t>
            </a:r>
          </a:p>
          <a:p>
            <a:pPr algn="ctr"/>
            <a:r>
              <a:rPr lang="en-US" altLang="zh-TW" sz="1200" dirty="0"/>
              <a:t> send </a:t>
            </a:r>
            <a:r>
              <a:rPr lang="en-US" altLang="zh-TW" sz="1200" dirty="0">
                <a:solidFill>
                  <a:srgbClr val="FFFF00"/>
                </a:solidFill>
              </a:rPr>
              <a:t>missing document</a:t>
            </a:r>
            <a:endParaRPr lang="zh-TW" altLang="en-US" sz="1200" dirty="0">
              <a:solidFill>
                <a:srgbClr val="FFFF00"/>
              </a:solidFill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BBBAA50F-06C8-48CE-B982-AD16D38C8787}"/>
              </a:ext>
            </a:extLst>
          </p:cNvPr>
          <p:cNvSpPr txBox="1"/>
          <p:nvPr/>
        </p:nvSpPr>
        <p:spPr>
          <a:xfrm>
            <a:off x="12029293" y="4404603"/>
            <a:ext cx="1418692" cy="71508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92D050"/>
                </a:solidFill>
              </a:rPr>
              <a:t>The officer</a:t>
            </a:r>
          </a:p>
          <a:p>
            <a:pPr algn="ctr"/>
            <a:r>
              <a:rPr lang="en-US" altLang="zh-TW" sz="1200" dirty="0"/>
              <a:t> send the certified </a:t>
            </a:r>
          </a:p>
          <a:p>
            <a:pPr algn="ctr"/>
            <a:r>
              <a:rPr lang="en-US" altLang="zh-TW" sz="1200" dirty="0">
                <a:solidFill>
                  <a:srgbClr val="FFFF00"/>
                </a:solidFill>
              </a:rPr>
              <a:t>copy of degree</a:t>
            </a:r>
            <a:endParaRPr lang="zh-TW" altLang="en-US" sz="1200" dirty="0">
              <a:solidFill>
                <a:srgbClr val="FFFF00"/>
              </a:solidFill>
            </a:endParaRPr>
          </a:p>
        </p:txBody>
      </p:sp>
      <p:graphicFrame>
        <p:nvGraphicFramePr>
          <p:cNvPr id="93" name="表格 92">
            <a:extLst>
              <a:ext uri="{FF2B5EF4-FFF2-40B4-BE49-F238E27FC236}">
                <a16:creationId xmlns:a16="http://schemas.microsoft.com/office/drawing/2014/main" id="{580CA293-CCEF-4D60-9619-BCD718AA8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576769"/>
              </p:ext>
            </p:extLst>
          </p:nvPr>
        </p:nvGraphicFramePr>
        <p:xfrm>
          <a:off x="7380367" y="2096953"/>
          <a:ext cx="248340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145">
                  <a:extLst>
                    <a:ext uri="{9D8B030D-6E8A-4147-A177-3AD203B41FA5}">
                      <a16:colId xmlns:a16="http://schemas.microsoft.com/office/drawing/2014/main" val="1377403630"/>
                    </a:ext>
                  </a:extLst>
                </a:gridCol>
                <a:gridCol w="1699260">
                  <a:extLst>
                    <a:ext uri="{9D8B030D-6E8A-4147-A177-3AD203B41FA5}">
                      <a16:colId xmlns:a16="http://schemas.microsoft.com/office/drawing/2014/main" val="251707745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Actor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Officers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19188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Resource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Computer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756259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31284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Received e-mail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71856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Activities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Send e-mail to student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4297995"/>
                  </a:ext>
                </a:extLst>
              </a:tr>
            </a:tbl>
          </a:graphicData>
        </a:graphic>
      </p:graphicFrame>
      <p:graphicFrame>
        <p:nvGraphicFramePr>
          <p:cNvPr id="94" name="表格 93">
            <a:extLst>
              <a:ext uri="{FF2B5EF4-FFF2-40B4-BE49-F238E27FC236}">
                <a16:creationId xmlns:a16="http://schemas.microsoft.com/office/drawing/2014/main" id="{0C206B7B-9610-46CC-96B6-169FF35B6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940467"/>
              </p:ext>
            </p:extLst>
          </p:nvPr>
        </p:nvGraphicFramePr>
        <p:xfrm>
          <a:off x="8330432" y="4172978"/>
          <a:ext cx="248340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145">
                  <a:extLst>
                    <a:ext uri="{9D8B030D-6E8A-4147-A177-3AD203B41FA5}">
                      <a16:colId xmlns:a16="http://schemas.microsoft.com/office/drawing/2014/main" val="1377403630"/>
                    </a:ext>
                  </a:extLst>
                </a:gridCol>
                <a:gridCol w="1699260">
                  <a:extLst>
                    <a:ext uri="{9D8B030D-6E8A-4147-A177-3AD203B41FA5}">
                      <a16:colId xmlns:a16="http://schemas.microsoft.com/office/drawing/2014/main" val="251707745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Actor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The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19188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Resource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Post office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59031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Missing document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31284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Already sent document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71856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Activities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Send missing document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4297995"/>
                  </a:ext>
                </a:extLst>
              </a:tr>
            </a:tbl>
          </a:graphicData>
        </a:graphic>
      </p:graphicFrame>
      <p:sp>
        <p:nvSpPr>
          <p:cNvPr id="95" name="手繪多邊形: 圖案 94">
            <a:extLst>
              <a:ext uri="{FF2B5EF4-FFF2-40B4-BE49-F238E27FC236}">
                <a16:creationId xmlns:a16="http://schemas.microsoft.com/office/drawing/2014/main" id="{29B39D88-F132-4FF7-8EEA-AC58A7DA5C2C}"/>
              </a:ext>
            </a:extLst>
          </p:cNvPr>
          <p:cNvSpPr/>
          <p:nvPr/>
        </p:nvSpPr>
        <p:spPr>
          <a:xfrm>
            <a:off x="6699210" y="4793646"/>
            <a:ext cx="5255697" cy="1961889"/>
          </a:xfrm>
          <a:custGeom>
            <a:avLst/>
            <a:gdLst>
              <a:gd name="connsiteX0" fmla="*/ 0 w 5054600"/>
              <a:gd name="connsiteY0" fmla="*/ 190500 h 1563138"/>
              <a:gd name="connsiteX1" fmla="*/ 1727200 w 5054600"/>
              <a:gd name="connsiteY1" fmla="*/ 1562100 h 1563138"/>
              <a:gd name="connsiteX2" fmla="*/ 5054600 w 5054600"/>
              <a:gd name="connsiteY2" fmla="*/ 0 h 156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54600" h="1563138">
                <a:moveTo>
                  <a:pt x="0" y="190500"/>
                </a:moveTo>
                <a:cubicBezTo>
                  <a:pt x="442383" y="892175"/>
                  <a:pt x="884767" y="1593850"/>
                  <a:pt x="1727200" y="1562100"/>
                </a:cubicBezTo>
                <a:cubicBezTo>
                  <a:pt x="2569633" y="1530350"/>
                  <a:pt x="4483100" y="211667"/>
                  <a:pt x="5054600" y="0"/>
                </a:cubicBezTo>
              </a:path>
            </a:pathLst>
          </a:custGeom>
          <a:ln w="3810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1"/>
          </a:p>
        </p:txBody>
      </p:sp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F25CCA68-71A1-49BE-8FA6-075505212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780971"/>
              </p:ext>
            </p:extLst>
          </p:nvPr>
        </p:nvGraphicFramePr>
        <p:xfrm>
          <a:off x="11362900" y="2942968"/>
          <a:ext cx="3064451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408">
                  <a:extLst>
                    <a:ext uri="{9D8B030D-6E8A-4147-A177-3AD203B41FA5}">
                      <a16:colId xmlns:a16="http://schemas.microsoft.com/office/drawing/2014/main" val="1377403630"/>
                    </a:ext>
                  </a:extLst>
                </a:gridCol>
                <a:gridCol w="2295043">
                  <a:extLst>
                    <a:ext uri="{9D8B030D-6E8A-4147-A177-3AD203B41FA5}">
                      <a16:colId xmlns:a16="http://schemas.microsoft.com/office/drawing/2014/main" val="251707745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Actor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The officer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19188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Resource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Post office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19964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Copy of degree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31284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Certified copy of degree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71856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Activities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/>
                        <a:t>Send the certified copy of degree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4297995"/>
                  </a:ext>
                </a:extLst>
              </a:tr>
            </a:tbl>
          </a:graphicData>
        </a:graphic>
      </p:graphicFrame>
      <p:sp>
        <p:nvSpPr>
          <p:cNvPr id="97" name="文字方塊 96">
            <a:extLst>
              <a:ext uri="{FF2B5EF4-FFF2-40B4-BE49-F238E27FC236}">
                <a16:creationId xmlns:a16="http://schemas.microsoft.com/office/drawing/2014/main" id="{82493675-3BEA-47CF-BE15-24BD6C76D4E5}"/>
              </a:ext>
            </a:extLst>
          </p:cNvPr>
          <p:cNvSpPr txBox="1"/>
          <p:nvPr/>
        </p:nvSpPr>
        <p:spPr>
          <a:xfrm>
            <a:off x="14675341" y="4768662"/>
            <a:ext cx="2014275" cy="51077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92D050"/>
                </a:solidFill>
              </a:rPr>
              <a:t>Academy recognition agency</a:t>
            </a:r>
          </a:p>
          <a:p>
            <a:pPr algn="ctr"/>
            <a:r>
              <a:rPr lang="en-US" altLang="zh-TW" sz="1200" dirty="0"/>
              <a:t>checks the </a:t>
            </a:r>
            <a:r>
              <a:rPr lang="en-US" altLang="zh-TW" sz="1200" dirty="0">
                <a:solidFill>
                  <a:srgbClr val="FFFF00"/>
                </a:solidFill>
              </a:rPr>
              <a:t>degree </a:t>
            </a:r>
            <a:r>
              <a:rPr lang="en-US" altLang="zh-TW" sz="1200" dirty="0"/>
              <a:t>and </a:t>
            </a:r>
          </a:p>
        </p:txBody>
      </p:sp>
      <p:graphicFrame>
        <p:nvGraphicFramePr>
          <p:cNvPr id="98" name="表格 97">
            <a:extLst>
              <a:ext uri="{FF2B5EF4-FFF2-40B4-BE49-F238E27FC236}">
                <a16:creationId xmlns:a16="http://schemas.microsoft.com/office/drawing/2014/main" id="{1542F138-6AFA-42D6-8170-7CD452DE8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677361"/>
              </p:ext>
            </p:extLst>
          </p:nvPr>
        </p:nvGraphicFramePr>
        <p:xfrm>
          <a:off x="14362705" y="5397290"/>
          <a:ext cx="288284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0972">
                  <a:extLst>
                    <a:ext uri="{9D8B030D-6E8A-4147-A177-3AD203B41FA5}">
                      <a16:colId xmlns:a16="http://schemas.microsoft.com/office/drawing/2014/main" val="1377403630"/>
                    </a:ext>
                  </a:extLst>
                </a:gridCol>
                <a:gridCol w="2031868">
                  <a:extLst>
                    <a:ext uri="{9D8B030D-6E8A-4147-A177-3AD203B41FA5}">
                      <a16:colId xmlns:a16="http://schemas.microsoft.com/office/drawing/2014/main" val="251707745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Actor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Academy recognition agency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19188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Resource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Staff in the agency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532528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Copy of degree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31284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Assessed copy of degree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71856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Activities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/>
                        <a:t>checks the degree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4297995"/>
                  </a:ext>
                </a:extLst>
              </a:tr>
            </a:tbl>
          </a:graphicData>
        </a:graphic>
      </p:graphicFrame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5BAFD2F2-8106-45FA-B46C-58D09C42B3CA}"/>
              </a:ext>
            </a:extLst>
          </p:cNvPr>
          <p:cNvCxnSpPr>
            <a:cxnSpLocks/>
            <a:stCxn id="92" idx="3"/>
          </p:cNvCxnSpPr>
          <p:nvPr/>
        </p:nvCxnSpPr>
        <p:spPr>
          <a:xfrm flipV="1">
            <a:off x="13447985" y="4760018"/>
            <a:ext cx="289362" cy="2130"/>
          </a:xfrm>
          <a:prstGeom prst="straightConnector1">
            <a:avLst/>
          </a:prstGeom>
          <a:ln w="3810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C3D32271-DC99-4108-8107-FF7447B37385}"/>
              </a:ext>
            </a:extLst>
          </p:cNvPr>
          <p:cNvSpPr txBox="1"/>
          <p:nvPr/>
        </p:nvSpPr>
        <p:spPr>
          <a:xfrm>
            <a:off x="14675341" y="4110740"/>
            <a:ext cx="2014275" cy="51077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92D050"/>
                </a:solidFill>
              </a:rPr>
              <a:t>Academy recognition agency</a:t>
            </a:r>
          </a:p>
          <a:p>
            <a:pPr algn="ctr"/>
            <a:r>
              <a:rPr lang="en-US" altLang="zh-TW" sz="1200" dirty="0"/>
              <a:t> gives an assessment</a:t>
            </a:r>
          </a:p>
        </p:txBody>
      </p:sp>
      <p:graphicFrame>
        <p:nvGraphicFramePr>
          <p:cNvPr id="101" name="表格 100">
            <a:extLst>
              <a:ext uri="{FF2B5EF4-FFF2-40B4-BE49-F238E27FC236}">
                <a16:creationId xmlns:a16="http://schemas.microsoft.com/office/drawing/2014/main" id="{5250E061-1CAF-4843-BF99-524057F39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632882"/>
              </p:ext>
            </p:extLst>
          </p:nvPr>
        </p:nvGraphicFramePr>
        <p:xfrm>
          <a:off x="17681185" y="2861589"/>
          <a:ext cx="2882841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932">
                  <a:extLst>
                    <a:ext uri="{9D8B030D-6E8A-4147-A177-3AD203B41FA5}">
                      <a16:colId xmlns:a16="http://schemas.microsoft.com/office/drawing/2014/main" val="1377403630"/>
                    </a:ext>
                  </a:extLst>
                </a:gridCol>
                <a:gridCol w="2025909">
                  <a:extLst>
                    <a:ext uri="{9D8B030D-6E8A-4147-A177-3AD203B41FA5}">
                      <a16:colId xmlns:a16="http://schemas.microsoft.com/office/drawing/2014/main" val="251707745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Actor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/>
                        <a:t>Academy recognition agency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19188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Resource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Post office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808052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Copy of degree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31284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degree verification result 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71856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Activities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/>
                        <a:t>sends back its assessment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4297995"/>
                  </a:ext>
                </a:extLst>
              </a:tr>
            </a:tbl>
          </a:graphicData>
        </a:graphic>
      </p:graphicFrame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7A6768D6-0995-4951-9CB7-53E3352EE6B2}"/>
              </a:ext>
            </a:extLst>
          </p:cNvPr>
          <p:cNvCxnSpPr>
            <a:cxnSpLocks/>
          </p:cNvCxnSpPr>
          <p:nvPr/>
        </p:nvCxnSpPr>
        <p:spPr>
          <a:xfrm flipV="1">
            <a:off x="17650385" y="4675102"/>
            <a:ext cx="268093" cy="9480"/>
          </a:xfrm>
          <a:prstGeom prst="straightConnector1">
            <a:avLst/>
          </a:prstGeom>
          <a:ln w="3810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" name="表格 102">
            <a:extLst>
              <a:ext uri="{FF2B5EF4-FFF2-40B4-BE49-F238E27FC236}">
                <a16:creationId xmlns:a16="http://schemas.microsoft.com/office/drawing/2014/main" id="{7D220BE1-2943-4949-9473-D1FC4D630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921392"/>
              </p:ext>
            </p:extLst>
          </p:nvPr>
        </p:nvGraphicFramePr>
        <p:xfrm>
          <a:off x="21301671" y="2318575"/>
          <a:ext cx="249226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814">
                  <a:extLst>
                    <a:ext uri="{9D8B030D-6E8A-4147-A177-3AD203B41FA5}">
                      <a16:colId xmlns:a16="http://schemas.microsoft.com/office/drawing/2014/main" val="137740363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51707745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Actor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/>
                        <a:t>Admissions office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19188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Resource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/>
                        <a:t>Officers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3366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English test result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31284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Unchecked result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71856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Activities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/>
                        <a:t>Check English test 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4297995"/>
                  </a:ext>
                </a:extLst>
              </a:tr>
            </a:tbl>
          </a:graphicData>
        </a:graphic>
      </p:graphicFrame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44EFC20E-F6ED-4E4F-8431-583979CAD96B}"/>
              </a:ext>
            </a:extLst>
          </p:cNvPr>
          <p:cNvGrpSpPr/>
          <p:nvPr/>
        </p:nvGrpSpPr>
        <p:grpSpPr>
          <a:xfrm>
            <a:off x="20321304" y="4448810"/>
            <a:ext cx="471542" cy="471542"/>
            <a:chOff x="8443859" y="2512960"/>
            <a:chExt cx="638282" cy="638282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E20BEFB6-73B8-4FF4-8137-44E58259702F}"/>
                </a:ext>
              </a:extLst>
            </p:cNvPr>
            <p:cNvSpPr/>
            <p:nvPr/>
          </p:nvSpPr>
          <p:spPr>
            <a:xfrm rot="2693619">
              <a:off x="8483600" y="2552700"/>
              <a:ext cx="558800" cy="55880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1"/>
            </a:p>
          </p:txBody>
        </p:sp>
        <p:sp>
          <p:nvSpPr>
            <p:cNvPr id="106" name="加號 105">
              <a:extLst>
                <a:ext uri="{FF2B5EF4-FFF2-40B4-BE49-F238E27FC236}">
                  <a16:creationId xmlns:a16="http://schemas.microsoft.com/office/drawing/2014/main" id="{2D2BA17A-B2C4-4877-B707-91163DD0B53E}"/>
                </a:ext>
              </a:extLst>
            </p:cNvPr>
            <p:cNvSpPr/>
            <p:nvPr/>
          </p:nvSpPr>
          <p:spPr>
            <a:xfrm rot="2747141">
              <a:off x="8443859" y="2512960"/>
              <a:ext cx="638282" cy="638282"/>
            </a:xfrm>
            <a:prstGeom prst="mathPlus">
              <a:avLst>
                <a:gd name="adj1" fmla="val 11582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1"/>
            </a:p>
          </p:txBody>
        </p:sp>
      </p:grpSp>
      <p:cxnSp>
        <p:nvCxnSpPr>
          <p:cNvPr id="107" name="接點: 肘形 106">
            <a:extLst>
              <a:ext uri="{FF2B5EF4-FFF2-40B4-BE49-F238E27FC236}">
                <a16:creationId xmlns:a16="http://schemas.microsoft.com/office/drawing/2014/main" id="{E2DC2E20-E5EF-486A-B8C6-9F0317A30868}"/>
              </a:ext>
            </a:extLst>
          </p:cNvPr>
          <p:cNvCxnSpPr>
            <a:cxnSpLocks/>
          </p:cNvCxnSpPr>
          <p:nvPr/>
        </p:nvCxnSpPr>
        <p:spPr>
          <a:xfrm flipV="1">
            <a:off x="20847816" y="4330700"/>
            <a:ext cx="533761" cy="360527"/>
          </a:xfrm>
          <a:prstGeom prst="bentConnector3">
            <a:avLst>
              <a:gd name="adj1" fmla="val 50000"/>
            </a:avLst>
          </a:prstGeom>
          <a:ln w="3810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232AE699-ADED-4A97-AF2C-5A1E3E30BB46}"/>
              </a:ext>
            </a:extLst>
          </p:cNvPr>
          <p:cNvSpPr txBox="1"/>
          <p:nvPr/>
        </p:nvSpPr>
        <p:spPr>
          <a:xfrm>
            <a:off x="21348763" y="4813848"/>
            <a:ext cx="2014275" cy="51077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92D050"/>
                </a:solidFill>
              </a:rPr>
              <a:t>Academy recognition agency</a:t>
            </a:r>
          </a:p>
          <a:p>
            <a:pPr algn="ctr"/>
            <a:r>
              <a:rPr lang="en-US" altLang="zh-TW" sz="1200" dirty="0"/>
              <a:t>Sends rejects </a:t>
            </a:r>
            <a:r>
              <a:rPr lang="en-US" altLang="zh-TW" sz="1200" dirty="0">
                <a:solidFill>
                  <a:srgbClr val="FFFF00"/>
                </a:solidFill>
              </a:rPr>
              <a:t>e-mail</a:t>
            </a:r>
          </a:p>
        </p:txBody>
      </p:sp>
      <p:graphicFrame>
        <p:nvGraphicFramePr>
          <p:cNvPr id="109" name="表格 108">
            <a:extLst>
              <a:ext uri="{FF2B5EF4-FFF2-40B4-BE49-F238E27FC236}">
                <a16:creationId xmlns:a16="http://schemas.microsoft.com/office/drawing/2014/main" id="{E4AB0D60-3112-43EB-B6CB-CD1DA2282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57742"/>
              </p:ext>
            </p:extLst>
          </p:nvPr>
        </p:nvGraphicFramePr>
        <p:xfrm>
          <a:off x="21301670" y="5500094"/>
          <a:ext cx="3150922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6374">
                  <a:extLst>
                    <a:ext uri="{9D8B030D-6E8A-4147-A177-3AD203B41FA5}">
                      <a16:colId xmlns:a16="http://schemas.microsoft.com/office/drawing/2014/main" val="1377403630"/>
                    </a:ext>
                  </a:extLst>
                </a:gridCol>
                <a:gridCol w="2144548">
                  <a:extLst>
                    <a:ext uri="{9D8B030D-6E8A-4147-A177-3AD203B41FA5}">
                      <a16:colId xmlns:a16="http://schemas.microsoft.com/office/drawing/2014/main" val="251707745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Actor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/>
                        <a:t>Academy recognition agency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19188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Resource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Computer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27052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31284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/>
                        <a:t>Rejected e-mail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71856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Activities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/>
                        <a:t>Send reject e-mail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4297995"/>
                  </a:ext>
                </a:extLst>
              </a:tr>
            </a:tbl>
          </a:graphicData>
        </a:graphic>
      </p:graphicFrame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57C00DF2-2591-4A93-A5A2-F7F140295289}"/>
              </a:ext>
            </a:extLst>
          </p:cNvPr>
          <p:cNvCxnSpPr>
            <a:cxnSpLocks/>
          </p:cNvCxnSpPr>
          <p:nvPr/>
        </p:nvCxnSpPr>
        <p:spPr>
          <a:xfrm>
            <a:off x="8943635" y="3788586"/>
            <a:ext cx="338482" cy="0"/>
          </a:xfrm>
          <a:prstGeom prst="straightConnector1">
            <a:avLst/>
          </a:prstGeom>
          <a:ln w="3810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01382D9C-7765-4C2A-B973-3F2505145C3D}"/>
              </a:ext>
            </a:extLst>
          </p:cNvPr>
          <p:cNvCxnSpPr>
            <a:stCxn id="91" idx="3"/>
          </p:cNvCxnSpPr>
          <p:nvPr/>
        </p:nvCxnSpPr>
        <p:spPr>
          <a:xfrm>
            <a:off x="11026177" y="3788199"/>
            <a:ext cx="177835" cy="3"/>
          </a:xfrm>
          <a:prstGeom prst="line">
            <a:avLst/>
          </a:prstGeom>
          <a:ln w="38100">
            <a:solidFill>
              <a:srgbClr val="7F7F7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0E0428F4-0A45-4920-9462-1BB97CD3E26E}"/>
              </a:ext>
            </a:extLst>
          </p:cNvPr>
          <p:cNvCxnSpPr>
            <a:cxnSpLocks/>
          </p:cNvCxnSpPr>
          <p:nvPr/>
        </p:nvCxnSpPr>
        <p:spPr>
          <a:xfrm>
            <a:off x="11207186" y="1894675"/>
            <a:ext cx="0" cy="1893524"/>
          </a:xfrm>
          <a:prstGeom prst="line">
            <a:avLst/>
          </a:prstGeom>
          <a:ln w="38100">
            <a:solidFill>
              <a:srgbClr val="7F7F7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6F652EFA-C80A-4973-AF61-3CAF4E396550}"/>
              </a:ext>
            </a:extLst>
          </p:cNvPr>
          <p:cNvCxnSpPr>
            <a:cxnSpLocks/>
          </p:cNvCxnSpPr>
          <p:nvPr/>
        </p:nvCxnSpPr>
        <p:spPr>
          <a:xfrm flipH="1">
            <a:off x="3736178" y="1894675"/>
            <a:ext cx="7467835" cy="0"/>
          </a:xfrm>
          <a:prstGeom prst="line">
            <a:avLst/>
          </a:prstGeom>
          <a:ln w="38100">
            <a:solidFill>
              <a:srgbClr val="7F7F7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610BA08C-C7F5-4B45-9035-EB14EA4226A1}"/>
              </a:ext>
            </a:extLst>
          </p:cNvPr>
          <p:cNvCxnSpPr>
            <a:cxnSpLocks/>
          </p:cNvCxnSpPr>
          <p:nvPr/>
        </p:nvCxnSpPr>
        <p:spPr>
          <a:xfrm>
            <a:off x="3736177" y="1899950"/>
            <a:ext cx="0" cy="2733770"/>
          </a:xfrm>
          <a:prstGeom prst="line">
            <a:avLst/>
          </a:prstGeom>
          <a:ln w="38100">
            <a:solidFill>
              <a:srgbClr val="7F7F7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接點: 肘形 114">
            <a:extLst>
              <a:ext uri="{FF2B5EF4-FFF2-40B4-BE49-F238E27FC236}">
                <a16:creationId xmlns:a16="http://schemas.microsoft.com/office/drawing/2014/main" id="{5B11AB6D-321C-4878-A1A3-500194D1BE78}"/>
              </a:ext>
            </a:extLst>
          </p:cNvPr>
          <p:cNvCxnSpPr>
            <a:cxnSpLocks/>
          </p:cNvCxnSpPr>
          <p:nvPr/>
        </p:nvCxnSpPr>
        <p:spPr>
          <a:xfrm>
            <a:off x="14301205" y="4749850"/>
            <a:ext cx="342659" cy="302074"/>
          </a:xfrm>
          <a:prstGeom prst="bentConnector3">
            <a:avLst>
              <a:gd name="adj1" fmla="val 50000"/>
            </a:avLst>
          </a:prstGeom>
          <a:ln w="3810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接點: 肘形 145">
            <a:extLst>
              <a:ext uri="{FF2B5EF4-FFF2-40B4-BE49-F238E27FC236}">
                <a16:creationId xmlns:a16="http://schemas.microsoft.com/office/drawing/2014/main" id="{9156E840-1EF4-4629-88D0-C2E8EC8CED38}"/>
              </a:ext>
            </a:extLst>
          </p:cNvPr>
          <p:cNvCxnSpPr>
            <a:cxnSpLocks/>
          </p:cNvCxnSpPr>
          <p:nvPr/>
        </p:nvCxnSpPr>
        <p:spPr>
          <a:xfrm flipV="1">
            <a:off x="14298781" y="4492274"/>
            <a:ext cx="345082" cy="258486"/>
          </a:xfrm>
          <a:prstGeom prst="bentConnector3">
            <a:avLst>
              <a:gd name="adj1" fmla="val 50690"/>
            </a:avLst>
          </a:prstGeom>
          <a:ln w="3810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接點: 肘形 146">
            <a:extLst>
              <a:ext uri="{FF2B5EF4-FFF2-40B4-BE49-F238E27FC236}">
                <a16:creationId xmlns:a16="http://schemas.microsoft.com/office/drawing/2014/main" id="{5633D2F5-CE2A-4366-81DB-20F07E9E2FC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714870" y="4684583"/>
            <a:ext cx="412717" cy="339468"/>
          </a:xfrm>
          <a:prstGeom prst="bentConnector3">
            <a:avLst>
              <a:gd name="adj1" fmla="val 50000"/>
            </a:avLst>
          </a:prstGeom>
          <a:ln w="38100">
            <a:solidFill>
              <a:srgbClr val="7F7F7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接點: 肘形 147">
            <a:extLst>
              <a:ext uri="{FF2B5EF4-FFF2-40B4-BE49-F238E27FC236}">
                <a16:creationId xmlns:a16="http://schemas.microsoft.com/office/drawing/2014/main" id="{7C54DD95-8E74-4CA8-995E-145B4144AFF7}"/>
              </a:ext>
            </a:extLst>
          </p:cNvPr>
          <p:cNvCxnSpPr>
            <a:cxnSpLocks/>
          </p:cNvCxnSpPr>
          <p:nvPr/>
        </p:nvCxnSpPr>
        <p:spPr>
          <a:xfrm rot="10800000">
            <a:off x="16717334" y="4390071"/>
            <a:ext cx="397222" cy="294512"/>
          </a:xfrm>
          <a:prstGeom prst="bentConnector3">
            <a:avLst>
              <a:gd name="adj1" fmla="val 50000"/>
            </a:avLst>
          </a:prstGeom>
          <a:ln w="38100">
            <a:solidFill>
              <a:srgbClr val="7F7F7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076B912E-EFD3-47B7-BDE4-9D68D40EC605}"/>
              </a:ext>
            </a:extLst>
          </p:cNvPr>
          <p:cNvSpPr txBox="1"/>
          <p:nvPr/>
        </p:nvSpPr>
        <p:spPr>
          <a:xfrm>
            <a:off x="17892795" y="4356138"/>
            <a:ext cx="2108141" cy="71508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92D050"/>
                </a:solidFill>
              </a:rPr>
              <a:t>Academy recognition agency</a:t>
            </a:r>
          </a:p>
          <a:p>
            <a:pPr algn="ctr"/>
            <a:r>
              <a:rPr lang="en-US" altLang="zh-TW" sz="1200" dirty="0"/>
              <a:t> sends back its assessment</a:t>
            </a:r>
          </a:p>
          <a:p>
            <a:pPr algn="ctr"/>
            <a:r>
              <a:rPr lang="en-US" altLang="zh-TW" sz="1200" dirty="0"/>
              <a:t>and </a:t>
            </a:r>
            <a:r>
              <a:rPr lang="en-US" altLang="zh-TW" sz="1200" dirty="0">
                <a:solidFill>
                  <a:srgbClr val="FFFF00"/>
                </a:solidFill>
              </a:rPr>
              <a:t>degree</a:t>
            </a:r>
            <a:r>
              <a:rPr lang="en-US" altLang="zh-TW" sz="1200" dirty="0"/>
              <a:t> verification result </a:t>
            </a:r>
          </a:p>
        </p:txBody>
      </p:sp>
      <p:graphicFrame>
        <p:nvGraphicFramePr>
          <p:cNvPr id="151" name="表格 150">
            <a:extLst>
              <a:ext uri="{FF2B5EF4-FFF2-40B4-BE49-F238E27FC236}">
                <a16:creationId xmlns:a16="http://schemas.microsoft.com/office/drawing/2014/main" id="{272A00DC-B692-4B73-9638-1F2DE4E35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82184"/>
              </p:ext>
            </p:extLst>
          </p:nvPr>
        </p:nvGraphicFramePr>
        <p:xfrm>
          <a:off x="14583063" y="2642020"/>
          <a:ext cx="274400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801">
                  <a:extLst>
                    <a:ext uri="{9D8B030D-6E8A-4147-A177-3AD203B41FA5}">
                      <a16:colId xmlns:a16="http://schemas.microsoft.com/office/drawing/2014/main" val="1377403630"/>
                    </a:ext>
                  </a:extLst>
                </a:gridCol>
                <a:gridCol w="1982203">
                  <a:extLst>
                    <a:ext uri="{9D8B030D-6E8A-4147-A177-3AD203B41FA5}">
                      <a16:colId xmlns:a16="http://schemas.microsoft.com/office/drawing/2014/main" val="251707745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Actor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/>
                        <a:t>Academy recognition agency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19188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Resource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Post office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46561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Copy of degree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31284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Assessed copy of degree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71856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Activities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/>
                        <a:t>gives assessment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4297995"/>
                  </a:ext>
                </a:extLst>
              </a:tr>
            </a:tbl>
          </a:graphicData>
        </a:graphic>
      </p:graphicFrame>
      <p:cxnSp>
        <p:nvCxnSpPr>
          <p:cNvPr id="158" name="直線單箭頭接點 157">
            <a:extLst>
              <a:ext uri="{FF2B5EF4-FFF2-40B4-BE49-F238E27FC236}">
                <a16:creationId xmlns:a16="http://schemas.microsoft.com/office/drawing/2014/main" id="{366416C0-5731-4E68-9C50-24C99E67D4A6}"/>
              </a:ext>
            </a:extLst>
          </p:cNvPr>
          <p:cNvCxnSpPr>
            <a:cxnSpLocks/>
          </p:cNvCxnSpPr>
          <p:nvPr/>
        </p:nvCxnSpPr>
        <p:spPr>
          <a:xfrm flipV="1">
            <a:off x="20039608" y="4684582"/>
            <a:ext cx="179545" cy="6645"/>
          </a:xfrm>
          <a:prstGeom prst="straightConnector1">
            <a:avLst/>
          </a:prstGeom>
          <a:ln w="3810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群組 164">
            <a:extLst>
              <a:ext uri="{FF2B5EF4-FFF2-40B4-BE49-F238E27FC236}">
                <a16:creationId xmlns:a16="http://schemas.microsoft.com/office/drawing/2014/main" id="{FE8D417A-C723-481C-AEDF-864913AD39E5}"/>
              </a:ext>
            </a:extLst>
          </p:cNvPr>
          <p:cNvGrpSpPr/>
          <p:nvPr/>
        </p:nvGrpSpPr>
        <p:grpSpPr>
          <a:xfrm>
            <a:off x="17117994" y="4448811"/>
            <a:ext cx="471542" cy="471542"/>
            <a:chOff x="8443859" y="2512960"/>
            <a:chExt cx="638282" cy="638282"/>
          </a:xfrm>
        </p:grpSpPr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DEF85347-E0AD-4AE0-8425-2F9B8B2C473C}"/>
                </a:ext>
              </a:extLst>
            </p:cNvPr>
            <p:cNvSpPr/>
            <p:nvPr/>
          </p:nvSpPr>
          <p:spPr>
            <a:xfrm rot="2693619">
              <a:off x="8483600" y="2552700"/>
              <a:ext cx="558800" cy="55880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1"/>
            </a:p>
          </p:txBody>
        </p:sp>
        <p:sp>
          <p:nvSpPr>
            <p:cNvPr id="174" name="加號 173">
              <a:extLst>
                <a:ext uri="{FF2B5EF4-FFF2-40B4-BE49-F238E27FC236}">
                  <a16:creationId xmlns:a16="http://schemas.microsoft.com/office/drawing/2014/main" id="{4D4D1E31-1A5E-4694-95C5-7B0188DFC19E}"/>
                </a:ext>
              </a:extLst>
            </p:cNvPr>
            <p:cNvSpPr/>
            <p:nvPr/>
          </p:nvSpPr>
          <p:spPr>
            <a:xfrm rot="5400000">
              <a:off x="8443859" y="2512960"/>
              <a:ext cx="638282" cy="638282"/>
            </a:xfrm>
            <a:prstGeom prst="mathPlus">
              <a:avLst>
                <a:gd name="adj1" fmla="val 11582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1"/>
            </a:p>
          </p:txBody>
        </p:sp>
      </p:grpSp>
      <p:sp>
        <p:nvSpPr>
          <p:cNvPr id="175" name="文字方塊 174">
            <a:extLst>
              <a:ext uri="{FF2B5EF4-FFF2-40B4-BE49-F238E27FC236}">
                <a16:creationId xmlns:a16="http://schemas.microsoft.com/office/drawing/2014/main" id="{C8281EED-524E-4928-BA43-DBF178529102}"/>
              </a:ext>
            </a:extLst>
          </p:cNvPr>
          <p:cNvSpPr txBox="1"/>
          <p:nvPr/>
        </p:nvSpPr>
        <p:spPr>
          <a:xfrm>
            <a:off x="21458724" y="3822238"/>
            <a:ext cx="1581641" cy="71508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92D050"/>
                </a:solidFill>
              </a:rPr>
              <a:t>The officer</a:t>
            </a:r>
          </a:p>
          <a:p>
            <a:pPr algn="ctr"/>
            <a:r>
              <a:rPr lang="en-US" altLang="zh-TW" sz="1200" dirty="0"/>
              <a:t> checks the </a:t>
            </a:r>
            <a:r>
              <a:rPr lang="en-US" altLang="zh-TW" sz="1200" dirty="0">
                <a:solidFill>
                  <a:srgbClr val="FFFF00"/>
                </a:solidFill>
              </a:rPr>
              <a:t>English test result </a:t>
            </a:r>
            <a:r>
              <a:rPr lang="en-US" altLang="zh-TW" sz="1200" dirty="0">
                <a:solidFill>
                  <a:schemeClr val="bg1"/>
                </a:solidFill>
              </a:rPr>
              <a:t>online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176" name="接點: 肘形 175">
            <a:extLst>
              <a:ext uri="{FF2B5EF4-FFF2-40B4-BE49-F238E27FC236}">
                <a16:creationId xmlns:a16="http://schemas.microsoft.com/office/drawing/2014/main" id="{9A1DC1D5-AA27-4B55-9BB9-06012595695C}"/>
              </a:ext>
            </a:extLst>
          </p:cNvPr>
          <p:cNvCxnSpPr>
            <a:cxnSpLocks/>
          </p:cNvCxnSpPr>
          <p:nvPr/>
        </p:nvCxnSpPr>
        <p:spPr>
          <a:xfrm>
            <a:off x="20916212" y="4693713"/>
            <a:ext cx="385459" cy="313719"/>
          </a:xfrm>
          <a:prstGeom prst="bentConnector3">
            <a:avLst>
              <a:gd name="adj1" fmla="val 50000"/>
            </a:avLst>
          </a:prstGeom>
          <a:ln w="3810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29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268</Words>
  <Application>Microsoft Office PowerPoint</Application>
  <PresentationFormat>自訂</PresentationFormat>
  <Paragraphs>137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Cliff Chen</dc:creator>
  <cp:lastModifiedBy>Cliff Chen</cp:lastModifiedBy>
  <cp:revision>13</cp:revision>
  <dcterms:created xsi:type="dcterms:W3CDTF">2020-09-29T06:27:38Z</dcterms:created>
  <dcterms:modified xsi:type="dcterms:W3CDTF">2020-09-29T09:11:27Z</dcterms:modified>
</cp:coreProperties>
</file>