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5" r:id="rId5"/>
    <p:sldId id="300" r:id="rId6"/>
    <p:sldId id="259" r:id="rId7"/>
    <p:sldId id="293" r:id="rId8"/>
    <p:sldId id="299" r:id="rId9"/>
    <p:sldId id="295" r:id="rId10"/>
    <p:sldId id="267" r:id="rId11"/>
    <p:sldId id="301" r:id="rId12"/>
    <p:sldId id="268" r:id="rId13"/>
    <p:sldId id="289" r:id="rId14"/>
    <p:sldId id="296" r:id="rId15"/>
    <p:sldId id="264" r:id="rId16"/>
    <p:sldId id="269" r:id="rId17"/>
    <p:sldId id="277" r:id="rId18"/>
    <p:sldId id="278" r:id="rId19"/>
    <p:sldId id="279" r:id="rId20"/>
    <p:sldId id="280" r:id="rId21"/>
    <p:sldId id="281" r:id="rId22"/>
    <p:sldId id="285" r:id="rId23"/>
    <p:sldId id="284" r:id="rId24"/>
    <p:sldId id="287" r:id="rId25"/>
    <p:sldId id="261" r:id="rId26"/>
    <p:sldId id="291" r:id="rId27"/>
    <p:sldId id="294" r:id="rId28"/>
    <p:sldId id="290" r:id="rId29"/>
    <p:sldId id="305" r:id="rId30"/>
    <p:sldId id="310" r:id="rId31"/>
    <p:sldId id="312" r:id="rId32"/>
    <p:sldId id="308" r:id="rId33"/>
    <p:sldId id="307" r:id="rId34"/>
    <p:sldId id="302" r:id="rId35"/>
    <p:sldId id="315" r:id="rId36"/>
    <p:sldId id="314" r:id="rId37"/>
    <p:sldId id="288" r:id="rId38"/>
    <p:sldId id="297" r:id="rId39"/>
    <p:sldId id="313" r:id="rId40"/>
    <p:sldId id="271" r:id="rId41"/>
    <p:sldId id="266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CE63A-7364-614E-87AF-2F2EA38C87CC}" type="datetimeFigureOut">
              <a:rPr lang="en-US" smtClean="0"/>
              <a:t>05/03/17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50236-B531-2245-BC63-C5FC89529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Severly</a:t>
            </a:r>
            <a:r>
              <a:rPr lang="en-US" dirty="0" smtClean="0"/>
              <a:t> non-exhaustive!</a:t>
            </a:r>
            <a:r>
              <a:rPr lang="en-US" baseline="0" dirty="0" smtClean="0"/>
              <a:t> – just enough to understand demo (hopefully)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50236-B531-2245-BC63-C5FC89529B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Infix</a:t>
            </a:r>
            <a:r>
              <a:rPr lang="en-US" baseline="0" dirty="0" smtClean="0"/>
              <a:t> gives better intuition as to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50236-B531-2245-BC63-C5FC89529B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7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in traits worksheet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50236-B531-2245-BC63-C5FC89529B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0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r>
              <a:rPr lang="en-US" baseline="0" dirty="0" smtClean="0"/>
              <a:t> –actually </a:t>
            </a:r>
            <a:r>
              <a:rPr lang="en-US" baseline="0" dirty="0" err="1" smtClean="0"/>
              <a:t>traversables</a:t>
            </a:r>
            <a:r>
              <a:rPr lang="en-US" baseline="0" dirty="0" smtClean="0"/>
              <a:t> for pedants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50236-B531-2245-BC63-C5FC89529B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1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1A1A1A"/>
                </a:solidFill>
                <a:latin typeface="Georgia"/>
              </a:rPr>
              <a:t>A pattern is built from constants, constructors, variables and type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50236-B531-2245-BC63-C5FC89529B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 with small</a:t>
            </a:r>
            <a:r>
              <a:rPr lang="en-US" baseline="0" dirty="0" smtClean="0"/>
              <a:t> 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50236-B531-2245-BC63-C5FC89529B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33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case class </a:t>
            </a:r>
            <a:r>
              <a:rPr lang="en-US" dirty="0" smtClean="0"/>
              <a:t>::[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+H</a:t>
            </a:r>
            <a:r>
              <a:rPr lang="en-US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+T </a:t>
            </a:r>
            <a:r>
              <a:rPr lang="en-US" dirty="0" smtClean="0"/>
              <a:t>&lt;: </a:t>
            </a:r>
            <a:r>
              <a:rPr lang="en-US" dirty="0" err="1" smtClean="0"/>
              <a:t>HList</a:t>
            </a:r>
            <a:r>
              <a:rPr lang="en-US" dirty="0" smtClean="0"/>
              <a:t>](head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dirty="0" smtClean="0"/>
              <a:t>, tail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50236-B531-2245-BC63-C5FC89529B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Simpler – less clutter, more</a:t>
            </a:r>
            <a:r>
              <a:rPr lang="en-US" baseline="0" dirty="0" smtClean="0"/>
              <a:t> concept</a:t>
            </a:r>
          </a:p>
          <a:p>
            <a:r>
              <a:rPr lang="en-US" baseline="0" dirty="0" smtClean="0"/>
              <a:t>NB - The demo will show the internals of what would typically be library code.</a:t>
            </a:r>
          </a:p>
          <a:p>
            <a:endParaRPr lang="en-US" dirty="0" smtClean="0"/>
          </a:p>
          <a:p>
            <a:r>
              <a:rPr lang="en-US" dirty="0" smtClean="0"/>
              <a:t>Supports for functional – functions</a:t>
            </a:r>
            <a:r>
              <a:rPr lang="en-US" baseline="0" dirty="0" smtClean="0"/>
              <a:t> are first class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50236-B531-2245-BC63-C5FC89529B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2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80C3-AFB8-474C-97E7-BF12152F84E5}" type="datetimeFigureOut">
              <a:rPr lang="en-US" smtClean="0"/>
              <a:t>04/03/17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5EF-B3E5-EA4E-A51E-DA1D9C1A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80C3-AFB8-474C-97E7-BF12152F84E5}" type="datetimeFigureOut">
              <a:rPr lang="en-US" smtClean="0"/>
              <a:t>04/03/17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5EF-B3E5-EA4E-A51E-DA1D9C1A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80C3-AFB8-474C-97E7-BF12152F84E5}" type="datetimeFigureOut">
              <a:rPr lang="en-US" smtClean="0"/>
              <a:t>04/03/17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5EF-B3E5-EA4E-A51E-DA1D9C1A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80C3-AFB8-474C-97E7-BF12152F84E5}" type="datetimeFigureOut">
              <a:rPr lang="en-US" smtClean="0"/>
              <a:t>04/03/17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5EF-B3E5-EA4E-A51E-DA1D9C1A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80C3-AFB8-474C-97E7-BF12152F84E5}" type="datetimeFigureOut">
              <a:rPr lang="en-US" smtClean="0"/>
              <a:t>04/03/17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5EF-B3E5-EA4E-A51E-DA1D9C1A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80C3-AFB8-474C-97E7-BF12152F84E5}" type="datetimeFigureOut">
              <a:rPr lang="en-US" smtClean="0"/>
              <a:t>04/03/17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5EF-B3E5-EA4E-A51E-DA1D9C1A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4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80C3-AFB8-474C-97E7-BF12152F84E5}" type="datetimeFigureOut">
              <a:rPr lang="en-US" smtClean="0"/>
              <a:t>04/03/17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5EF-B3E5-EA4E-A51E-DA1D9C1A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4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80C3-AFB8-474C-97E7-BF12152F84E5}" type="datetimeFigureOut">
              <a:rPr lang="en-US" smtClean="0"/>
              <a:t>04/03/17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5EF-B3E5-EA4E-A51E-DA1D9C1A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80C3-AFB8-474C-97E7-BF12152F84E5}" type="datetimeFigureOut">
              <a:rPr lang="en-US" smtClean="0"/>
              <a:t>04/03/17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5EF-B3E5-EA4E-A51E-DA1D9C1A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5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80C3-AFB8-474C-97E7-BF12152F84E5}" type="datetimeFigureOut">
              <a:rPr lang="en-US" smtClean="0"/>
              <a:t>04/03/17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5EF-B3E5-EA4E-A51E-DA1D9C1A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0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80C3-AFB8-474C-97E7-BF12152F84E5}" type="datetimeFigureOut">
              <a:rPr lang="en-US" smtClean="0"/>
              <a:t>04/03/17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A5EF-B3E5-EA4E-A51E-DA1D9C1A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80C3-AFB8-474C-97E7-BF12152F84E5}" type="datetimeFigureOut">
              <a:rPr lang="en-US" smtClean="0"/>
              <a:t>04/03/17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A5EF-B3E5-EA4E-A51E-DA1D9C1A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7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Implicitly yours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Magic and mystery in </a:t>
            </a:r>
            <a:r>
              <a:rPr lang="en-US" dirty="0" err="1" smtClean="0"/>
              <a:t>Scala</a:t>
            </a:r>
            <a:r>
              <a:rPr lang="en-US" dirty="0" smtClean="0"/>
              <a:t>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7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-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non-instance specific stuff can be put into an </a:t>
            </a:r>
            <a:r>
              <a:rPr lang="en-US" b="1" dirty="0" smtClean="0"/>
              <a:t>object </a:t>
            </a:r>
          </a:p>
          <a:p>
            <a:pPr lvl="1"/>
            <a:r>
              <a:rPr lang="en-US" dirty="0" smtClean="0"/>
              <a:t>both methods and values </a:t>
            </a:r>
            <a:r>
              <a:rPr lang="en-US" dirty="0" smtClean="0"/>
              <a:t>≈ static in Java</a:t>
            </a:r>
            <a:endParaRPr lang="en-US" dirty="0" smtClean="0"/>
          </a:p>
          <a:p>
            <a:r>
              <a:rPr lang="en-US" dirty="0" smtClean="0"/>
              <a:t>is a </a:t>
            </a:r>
            <a:r>
              <a:rPr lang="en-US" b="1" dirty="0" smtClean="0"/>
              <a:t>companion</a:t>
            </a:r>
            <a:r>
              <a:rPr lang="en-US" dirty="0" smtClean="0"/>
              <a:t> </a:t>
            </a:r>
            <a:r>
              <a:rPr lang="en-US" b="1" dirty="0" smtClean="0"/>
              <a:t>object</a:t>
            </a:r>
            <a:r>
              <a:rPr lang="en-US" dirty="0" smtClean="0"/>
              <a:t> </a:t>
            </a:r>
            <a:r>
              <a:rPr lang="en-US" dirty="0" smtClean="0"/>
              <a:t>when associated with a </a:t>
            </a:r>
            <a:r>
              <a:rPr lang="en-US" b="1" dirty="0" smtClean="0"/>
              <a:t>class of the same name </a:t>
            </a:r>
          </a:p>
          <a:p>
            <a:pPr lvl="1"/>
            <a:r>
              <a:rPr lang="en-US" dirty="0" smtClean="0"/>
              <a:t>associated = same source file</a:t>
            </a:r>
          </a:p>
          <a:p>
            <a:pPr lvl="1"/>
            <a:r>
              <a:rPr lang="en-US" dirty="0" smtClean="0"/>
              <a:t>companions can access each other’s private members (≈ C++ friend concept)</a:t>
            </a:r>
          </a:p>
        </p:txBody>
      </p:sp>
    </p:spTree>
    <p:extLst>
      <p:ext uri="{BB962C8B-B14F-4D97-AF65-F5344CB8AC3E}">
        <p14:creationId xmlns:p14="http://schemas.microsoft.com/office/powerpoint/2010/main" val="66376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– companion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effectLst/>
              </a:rPr>
              <a:t>class </a:t>
            </a:r>
            <a:r>
              <a:rPr lang="en-US" dirty="0" smtClean="0"/>
              <a:t>Bird(name: </a:t>
            </a:r>
            <a:r>
              <a:rPr lang="en-US" dirty="0" smtClean="0">
                <a:solidFill>
                  <a:srgbClr val="20999D"/>
                </a:solidFill>
                <a:effectLst/>
              </a:rPr>
              <a:t>String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override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def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0999D"/>
                </a:solidFill>
                <a:effectLst/>
              </a:rPr>
              <a:t>String </a:t>
            </a:r>
            <a:r>
              <a:rPr lang="en-US" dirty="0" smtClean="0"/>
              <a:t>= name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0080"/>
                </a:solidFill>
                <a:effectLst/>
              </a:rPr>
              <a:t>object </a:t>
            </a:r>
            <a:r>
              <a:rPr lang="en-US" sz="2800" dirty="0" smtClean="0"/>
              <a:t>Bird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def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/>
              <a:t>apply(name: </a:t>
            </a:r>
            <a:r>
              <a:rPr lang="en-US" dirty="0" smtClean="0">
                <a:solidFill>
                  <a:srgbClr val="20999D"/>
                </a:solidFill>
                <a:effectLst/>
              </a:rPr>
              <a:t>String</a:t>
            </a:r>
            <a:r>
              <a:rPr lang="en-US" dirty="0" smtClean="0"/>
              <a:t>) =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dirty="0" smtClean="0"/>
              <a:t>Bird(name)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rgbClr val="000080"/>
                </a:solidFill>
                <a:effectLst/>
              </a:rPr>
              <a:t>val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err="1" smtClean="0"/>
              <a:t>polly</a:t>
            </a:r>
            <a:r>
              <a:rPr lang="en-US" dirty="0" smtClean="0"/>
              <a:t> = </a:t>
            </a:r>
            <a:r>
              <a:rPr lang="en-US" dirty="0" smtClean="0">
                <a:effectLst/>
              </a:rPr>
              <a:t>Bird(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"Polly"</a:t>
            </a:r>
            <a:r>
              <a:rPr lang="en-US" dirty="0" smtClean="0">
                <a:effectLst/>
              </a:rPr>
              <a:t>)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// </a:t>
            </a:r>
            <a:r>
              <a:rPr lang="en-US" i="1" dirty="0" err="1" smtClean="0">
                <a:solidFill>
                  <a:srgbClr val="808080"/>
                </a:solidFill>
                <a:effectLst/>
              </a:rPr>
              <a:t>polly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: Bird = Polly</a:t>
            </a:r>
            <a:endParaRPr lang="en-US" dirty="0"/>
          </a:p>
        </p:txBody>
      </p:sp>
      <p:sp>
        <p:nvSpPr>
          <p:cNvPr id="6" name="Line Callout 1 (No Border) 5"/>
          <p:cNvSpPr/>
          <p:nvPr/>
        </p:nvSpPr>
        <p:spPr>
          <a:xfrm>
            <a:off x="5223189" y="4820240"/>
            <a:ext cx="3011020" cy="480526"/>
          </a:xfrm>
          <a:prstGeom prst="callout1">
            <a:avLst>
              <a:gd name="adj1" fmla="val 68750"/>
              <a:gd name="adj2" fmla="val 641"/>
              <a:gd name="adj3" fmla="val 168200"/>
              <a:gd name="adj4" fmla="val -7180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calling apply() on companion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5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– class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efine templates for objects</a:t>
            </a:r>
          </a:p>
          <a:p>
            <a:r>
              <a:rPr lang="en-US" dirty="0"/>
              <a:t>p</a:t>
            </a:r>
            <a:r>
              <a:rPr lang="en-US" dirty="0" smtClean="0"/>
              <a:t>arameterized with constructor arguments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class </a:t>
            </a:r>
            <a:r>
              <a:rPr lang="en-US" dirty="0" smtClean="0">
                <a:solidFill>
                  <a:srgbClr val="FF0000"/>
                </a:solidFill>
              </a:rPr>
              <a:t>Point(</a:t>
            </a:r>
            <a:r>
              <a:rPr lang="en-US" b="1" dirty="0" err="1" smtClean="0">
                <a:solidFill>
                  <a:srgbClr val="FF0000"/>
                </a:solidFill>
                <a:effectLst/>
              </a:rPr>
              <a:t>var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x: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Int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effectLst/>
              </a:rPr>
              <a:t>var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y: 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CC7832"/>
                </a:solidFill>
                <a:effectLst/>
              </a:rPr>
              <a:t>def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>
                <a:solidFill>
                  <a:srgbClr val="FFC66D"/>
                </a:solidFill>
                <a:effectLst/>
              </a:rPr>
              <a:t>move</a:t>
            </a:r>
            <a:r>
              <a:rPr lang="en-US" dirty="0" smtClean="0"/>
              <a:t>(dx: </a:t>
            </a:r>
            <a:r>
              <a:rPr lang="en-US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 smtClean="0"/>
              <a:t>dy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Unit </a:t>
            </a:r>
            <a:r>
              <a:rPr lang="en-US" dirty="0" smtClean="0"/>
              <a:t>= {</a:t>
            </a:r>
            <a:br>
              <a:rPr lang="en-US" dirty="0" smtClean="0"/>
            </a:br>
            <a:r>
              <a:rPr lang="en-US" dirty="0" smtClean="0"/>
              <a:t>    x = x + dx</a:t>
            </a:r>
            <a:br>
              <a:rPr lang="en-US" dirty="0" smtClean="0"/>
            </a:br>
            <a:r>
              <a:rPr lang="en-US" dirty="0" smtClean="0"/>
              <a:t>    y = y + </a:t>
            </a:r>
            <a:r>
              <a:rPr lang="en-US" dirty="0" err="1" smtClean="0"/>
              <a:t>dy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– trait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type </a:t>
            </a:r>
            <a:r>
              <a:rPr lang="en-US" dirty="0"/>
              <a:t>by specifying </a:t>
            </a:r>
            <a:r>
              <a:rPr lang="en-US" dirty="0" smtClean="0"/>
              <a:t>methods it must support</a:t>
            </a:r>
          </a:p>
          <a:p>
            <a:pPr lvl="1"/>
            <a:r>
              <a:rPr lang="en-US" dirty="0" smtClean="0"/>
              <a:t>no constructor parameters</a:t>
            </a:r>
          </a:p>
          <a:p>
            <a:r>
              <a:rPr lang="en-US" dirty="0" smtClean="0"/>
              <a:t>default implementations often provided</a:t>
            </a:r>
          </a:p>
          <a:p>
            <a:pPr lvl="1"/>
            <a:r>
              <a:rPr lang="en-US" dirty="0" smtClean="0"/>
              <a:t>similar to abstract class, but</a:t>
            </a:r>
          </a:p>
          <a:p>
            <a:r>
              <a:rPr lang="en-US" dirty="0" smtClean="0"/>
              <a:t>can have many traits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ixins</a:t>
            </a:r>
            <a:endParaRPr lang="en-US" dirty="0"/>
          </a:p>
          <a:p>
            <a:pPr marL="57150" indent="0">
              <a:buNone/>
            </a:pPr>
            <a:r>
              <a:rPr lang="en-US" dirty="0" smtClean="0"/>
              <a:t>≈ Java interfaces </a:t>
            </a:r>
            <a:r>
              <a:rPr lang="en-US" dirty="0" smtClean="0"/>
              <a:t>with code (Java 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3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– trait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trait </a:t>
            </a:r>
            <a:r>
              <a:rPr lang="en-US" dirty="0" err="1" smtClean="0"/>
              <a:t>FriendlyAnimal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CC7832"/>
                </a:solidFill>
                <a:effectLst/>
              </a:rPr>
              <a:t>val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i="1" dirty="0" err="1" smtClean="0">
                <a:solidFill>
                  <a:srgbClr val="9876AA"/>
                </a:solidFill>
                <a:effectLst/>
              </a:rPr>
              <a:t>isHappyToSeeYou</a:t>
            </a:r>
            <a:r>
              <a:rPr lang="en-US" i="1" dirty="0" smtClean="0">
                <a:solidFill>
                  <a:srgbClr val="9876AA"/>
                </a:solidFill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true</a:t>
            </a:r>
            <a:br>
              <a:rPr lang="en-US" b="1" dirty="0" smtClean="0">
                <a:solidFill>
                  <a:srgbClr val="CC7832"/>
                </a:solidFill>
                <a:effectLst/>
              </a:rPr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trait </a:t>
            </a:r>
            <a:r>
              <a:rPr lang="en-US" dirty="0" err="1" smtClean="0"/>
              <a:t>FourLeggedAnimal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CC7832"/>
                </a:solidFill>
                <a:effectLst/>
              </a:rPr>
              <a:t>def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>
                <a:solidFill>
                  <a:srgbClr val="FFC66D"/>
                </a:solidFill>
                <a:effectLst/>
              </a:rPr>
              <a:t>walk</a:t>
            </a:r>
            <a:r>
              <a:rPr lang="en-US" dirty="0" smtClean="0"/>
              <a:t>() =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err="1" smtClean="0">
                <a:effectLst/>
              </a:rPr>
              <a:t>println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"I'm walking"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CC7832"/>
                </a:solidFill>
                <a:effectLst/>
              </a:rPr>
              <a:t>def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>
                <a:solidFill>
                  <a:srgbClr val="FFC66D"/>
                </a:solidFill>
                <a:effectLst/>
              </a:rPr>
              <a:t>run</a:t>
            </a:r>
            <a:r>
              <a:rPr lang="en-US" dirty="0" smtClean="0"/>
              <a:t>(</a:t>
            </a:r>
            <a:r>
              <a:rPr lang="en-US" dirty="0" err="1" smtClean="0"/>
              <a:t>afterBall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Boolean</a:t>
            </a:r>
            <a:r>
              <a:rPr lang="en-US" dirty="0" smtClean="0"/>
              <a:t>) =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err="1" smtClean="0">
                <a:effectLst/>
              </a:rPr>
              <a:t>println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"I'm running" </a:t>
            </a:r>
            <a:r>
              <a:rPr lang="en-US" dirty="0" smtClean="0"/>
              <a:t>+ (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if </a:t>
            </a:r>
            <a:r>
              <a:rPr lang="en-US" dirty="0" smtClean="0"/>
              <a:t>(</a:t>
            </a:r>
            <a:r>
              <a:rPr lang="en-US" dirty="0" err="1" smtClean="0"/>
              <a:t>afterBall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 after a ball."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else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"."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r>
              <a:rPr lang="en-US" sz="4500" dirty="0" smtClean="0"/>
              <a:t>To </a:t>
            </a:r>
            <a:r>
              <a:rPr lang="en-US" sz="4500" dirty="0" smtClean="0"/>
              <a:t>use: </a:t>
            </a:r>
            <a:r>
              <a:rPr lang="en-US" sz="4500" b="1" dirty="0" smtClean="0">
                <a:solidFill>
                  <a:srgbClr val="CC7832"/>
                </a:solidFill>
                <a:effectLst/>
              </a:rPr>
              <a:t>extends </a:t>
            </a:r>
            <a:r>
              <a:rPr lang="en-US" sz="4500" dirty="0" smtClean="0"/>
              <a:t>or </a:t>
            </a:r>
            <a:r>
              <a:rPr lang="en-US" sz="4500" b="1" dirty="0" smtClean="0">
                <a:solidFill>
                  <a:srgbClr val="CC7832"/>
                </a:solidFill>
                <a:effectLst/>
              </a:rPr>
              <a:t>with </a:t>
            </a:r>
            <a:r>
              <a:rPr lang="en-US" sz="4500" dirty="0" smtClean="0"/>
              <a:t>(if not first)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500" b="1" dirty="0" smtClean="0">
                <a:solidFill>
                  <a:srgbClr val="CC7832"/>
                </a:solidFill>
                <a:effectLst/>
              </a:rPr>
              <a:t>class </a:t>
            </a:r>
            <a:r>
              <a:rPr lang="en-US" sz="4500" dirty="0" smtClean="0">
                <a:effectLst/>
              </a:rPr>
              <a:t>Dog</a:t>
            </a:r>
            <a:r>
              <a:rPr lang="en-US" sz="4500" dirty="0" smtClean="0"/>
              <a:t>(name: </a:t>
            </a:r>
            <a:r>
              <a:rPr lang="en-US" sz="4500" dirty="0" smtClean="0">
                <a:solidFill>
                  <a:srgbClr val="4E807D"/>
                </a:solidFill>
                <a:effectLst/>
              </a:rPr>
              <a:t>String</a:t>
            </a:r>
            <a:r>
              <a:rPr lang="en-US" sz="4500" dirty="0" smtClean="0"/>
              <a:t>) </a:t>
            </a:r>
            <a:r>
              <a:rPr lang="en-US" sz="4500" b="1" dirty="0" smtClean="0">
                <a:solidFill>
                  <a:srgbClr val="CC7832"/>
                </a:solidFill>
                <a:effectLst/>
              </a:rPr>
              <a:t>extends </a:t>
            </a:r>
            <a:r>
              <a:rPr lang="en-US" sz="4500" dirty="0" err="1" smtClean="0"/>
              <a:t>FriendlyAnimal</a:t>
            </a:r>
            <a:r>
              <a:rPr lang="en-US" sz="4500" dirty="0" smtClean="0"/>
              <a:t> </a:t>
            </a:r>
            <a:r>
              <a:rPr lang="en-US" sz="4500" b="1" dirty="0" smtClean="0">
                <a:solidFill>
                  <a:srgbClr val="CC7832"/>
                </a:solidFill>
                <a:effectLst/>
              </a:rPr>
              <a:t>with </a:t>
            </a:r>
            <a:r>
              <a:rPr lang="en-US" sz="4500" dirty="0" err="1" smtClean="0"/>
              <a:t>FourLeggedAnimal</a:t>
            </a:r>
            <a:endParaRPr lang="en-US" sz="45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9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– case class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abstract class </a:t>
            </a:r>
            <a:r>
              <a:rPr lang="en-US" dirty="0" smtClean="0"/>
              <a:t>Pet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  <a:effectLst/>
              </a:rPr>
              <a:t>case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class </a:t>
            </a:r>
            <a:r>
              <a:rPr lang="en-US" dirty="0" smtClean="0"/>
              <a:t>Cat(name: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extends </a:t>
            </a:r>
            <a:r>
              <a:rPr lang="en-US" dirty="0" smtClean="0"/>
              <a:t>Pet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  <a:effectLst/>
              </a:rPr>
              <a:t>case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class </a:t>
            </a:r>
            <a:r>
              <a:rPr lang="en-US" dirty="0" smtClean="0"/>
              <a:t>Dog(name: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extends </a:t>
            </a:r>
            <a:r>
              <a:rPr lang="en-US" dirty="0" smtClean="0"/>
              <a:t>Pet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free companion object </a:t>
            </a:r>
          </a:p>
          <a:p>
            <a:pPr lvl="1"/>
            <a:r>
              <a:rPr lang="en-US" dirty="0" smtClean="0"/>
              <a:t>don’t need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to create instance 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CC7832"/>
                </a:solidFill>
                <a:effectLst/>
              </a:rPr>
              <a:t>val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pet: Pet = </a:t>
            </a:r>
            <a:r>
              <a:rPr lang="en-US" dirty="0" smtClean="0">
                <a:effectLst/>
              </a:rPr>
              <a:t>Dog(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"Bowser"</a:t>
            </a:r>
            <a:r>
              <a:rPr lang="en-US" dirty="0" smtClean="0">
                <a:effectLst/>
              </a:rPr>
              <a:t>)</a:t>
            </a:r>
          </a:p>
          <a:p>
            <a:pPr lvl="1"/>
            <a:r>
              <a:rPr lang="en-US" dirty="0" smtClean="0"/>
              <a:t>parameter list required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actually uses </a:t>
            </a:r>
            <a:r>
              <a:rPr lang="en-US" i="1" dirty="0" smtClean="0"/>
              <a:t>apply() </a:t>
            </a:r>
            <a:r>
              <a:rPr lang="en-US" dirty="0" smtClean="0"/>
              <a:t>aka </a:t>
            </a:r>
            <a:r>
              <a:rPr lang="en-US" i="1" dirty="0" smtClean="0"/>
              <a:t>()</a:t>
            </a:r>
          </a:p>
          <a:p>
            <a:pPr marL="457200" lvl="1" indent="0">
              <a:buNone/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86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– case 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abstract class </a:t>
            </a:r>
            <a:r>
              <a:rPr lang="en-US" dirty="0" smtClean="0"/>
              <a:t>Pet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  <a:effectLst/>
              </a:rPr>
              <a:t>case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class </a:t>
            </a:r>
            <a:r>
              <a:rPr lang="en-US" dirty="0" smtClean="0"/>
              <a:t>Cat(name: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extends </a:t>
            </a:r>
            <a:r>
              <a:rPr lang="en-US" dirty="0" smtClean="0"/>
              <a:t>Pet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  <a:effectLst/>
              </a:rPr>
              <a:t>case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class </a:t>
            </a:r>
            <a:r>
              <a:rPr lang="en-US" dirty="0" smtClean="0"/>
              <a:t>Dog(name: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extends </a:t>
            </a:r>
            <a:r>
              <a:rPr lang="en-US" dirty="0" smtClean="0"/>
              <a:t>Pet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other free stuff</a:t>
            </a:r>
          </a:p>
          <a:p>
            <a:pPr lvl="1"/>
            <a:r>
              <a:rPr lang="en-US" dirty="0" smtClean="0"/>
              <a:t>getters (no setters – </a:t>
            </a:r>
            <a:r>
              <a:rPr lang="en-US" dirty="0" err="1" smtClean="0"/>
              <a:t>vals</a:t>
            </a:r>
            <a:r>
              <a:rPr lang="en-US" dirty="0"/>
              <a:t> </a:t>
            </a:r>
            <a:r>
              <a:rPr lang="en-US" dirty="0" smtClean="0"/>
              <a:t>by default)</a:t>
            </a:r>
            <a:endParaRPr lang="en-US" dirty="0" smtClean="0"/>
          </a:p>
          <a:p>
            <a:pPr lvl="1"/>
            <a:r>
              <a:rPr lang="en-US" dirty="0" smtClean="0"/>
              <a:t>equals, </a:t>
            </a:r>
            <a:r>
              <a:rPr lang="en-US" dirty="0" err="1" smtClean="0"/>
              <a:t>hashcode</a:t>
            </a:r>
            <a:r>
              <a:rPr lang="en-US" dirty="0" smtClean="0"/>
              <a:t> and </a:t>
            </a:r>
            <a:r>
              <a:rPr lang="en-US" dirty="0" err="1" smtClean="0"/>
              <a:t>toString</a:t>
            </a:r>
            <a:r>
              <a:rPr lang="en-US" dirty="0" smtClean="0"/>
              <a:t> provided</a:t>
            </a:r>
          </a:p>
        </p:txBody>
      </p:sp>
    </p:spTree>
    <p:extLst>
      <p:ext uri="{BB962C8B-B14F-4D97-AF65-F5344CB8AC3E}">
        <p14:creationId xmlns:p14="http://schemas.microsoft.com/office/powerpoint/2010/main" val="207505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– case class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abstract class </a:t>
            </a:r>
            <a:r>
              <a:rPr lang="en-US" dirty="0" smtClean="0"/>
              <a:t>Pet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  <a:effectLst/>
              </a:rPr>
              <a:t>case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class </a:t>
            </a:r>
            <a:r>
              <a:rPr lang="en-US" dirty="0" smtClean="0"/>
              <a:t>Cat(name: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extends </a:t>
            </a:r>
            <a:r>
              <a:rPr lang="en-US" dirty="0" smtClean="0"/>
              <a:t>Pet</a:t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  <a:effectLst/>
              </a:rPr>
              <a:t>case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class </a:t>
            </a:r>
            <a:r>
              <a:rPr lang="en-US" dirty="0" smtClean="0"/>
              <a:t>Dog(name: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extends </a:t>
            </a:r>
            <a:r>
              <a:rPr lang="en-US" dirty="0" smtClean="0"/>
              <a:t>Pet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Pet is an algebraic type</a:t>
            </a:r>
          </a:p>
          <a:p>
            <a:pPr lvl="1"/>
            <a:r>
              <a:rPr lang="en-US" dirty="0" smtClean="0"/>
              <a:t>sum type: each </a:t>
            </a:r>
            <a:r>
              <a:rPr lang="en-US" dirty="0" smtClean="0">
                <a:solidFill>
                  <a:srgbClr val="FF0000"/>
                </a:solidFill>
              </a:rPr>
              <a:t>case</a:t>
            </a:r>
            <a:r>
              <a:rPr lang="en-US" dirty="0" smtClean="0"/>
              <a:t> </a:t>
            </a:r>
            <a:r>
              <a:rPr lang="en-US" i="1" dirty="0" smtClean="0"/>
              <a:t>adds</a:t>
            </a:r>
            <a:r>
              <a:rPr lang="en-US" dirty="0" smtClean="0"/>
              <a:t> a type possibility </a:t>
            </a:r>
          </a:p>
          <a:p>
            <a:pPr lvl="1"/>
            <a:r>
              <a:rPr lang="en-US" dirty="0" smtClean="0"/>
              <a:t>can be used in pattern matching </a:t>
            </a:r>
          </a:p>
        </p:txBody>
      </p:sp>
    </p:spTree>
    <p:extLst>
      <p:ext uri="{BB962C8B-B14F-4D97-AF65-F5344CB8AC3E}">
        <p14:creationId xmlns:p14="http://schemas.microsoft.com/office/powerpoint/2010/main" val="418322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– pattern matching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abstract class </a:t>
            </a:r>
            <a:r>
              <a:rPr lang="en-US" dirty="0" smtClean="0"/>
              <a:t>Pet</a:t>
            </a:r>
            <a:br>
              <a:rPr lang="en-US" dirty="0" smtClean="0"/>
            </a:br>
            <a:r>
              <a:rPr lang="en-US" b="1" dirty="0" smtClean="0">
                <a:solidFill>
                  <a:srgbClr val="CC7832"/>
                </a:solidFill>
                <a:effectLst/>
              </a:rPr>
              <a:t>case class </a:t>
            </a:r>
            <a:r>
              <a:rPr lang="en-US" dirty="0" smtClean="0"/>
              <a:t>Cat(name: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extends </a:t>
            </a:r>
            <a:r>
              <a:rPr lang="en-US" dirty="0" smtClean="0"/>
              <a:t>Pet</a:t>
            </a:r>
            <a:br>
              <a:rPr lang="en-US" dirty="0" smtClean="0"/>
            </a:br>
            <a:r>
              <a:rPr lang="en-US" b="1" dirty="0" smtClean="0">
                <a:solidFill>
                  <a:srgbClr val="CC7832"/>
                </a:solidFill>
                <a:effectLst/>
              </a:rPr>
              <a:t>case class </a:t>
            </a:r>
            <a:r>
              <a:rPr lang="en-US" dirty="0" smtClean="0"/>
              <a:t>Dog(name: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extends </a:t>
            </a:r>
            <a:r>
              <a:rPr lang="en-US" dirty="0" smtClean="0"/>
              <a:t>Pet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CC7832"/>
                </a:solidFill>
                <a:effectLst/>
              </a:rPr>
              <a:t>def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err="1" smtClean="0">
                <a:solidFill>
                  <a:srgbClr val="FFC66D"/>
                </a:solidFill>
                <a:effectLst/>
              </a:rPr>
              <a:t>sayHi</a:t>
            </a:r>
            <a:r>
              <a:rPr lang="en-US" dirty="0" smtClean="0"/>
              <a:t>(pet :Pet):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 </a:t>
            </a:r>
            <a:r>
              <a:rPr lang="en-US" dirty="0" smtClean="0"/>
              <a:t>=</a:t>
            </a:r>
            <a:br>
              <a:rPr lang="en-US" dirty="0" smtClean="0"/>
            </a:br>
            <a:r>
              <a:rPr lang="en-US" dirty="0" smtClean="0"/>
              <a:t>  pet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match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case </a:t>
            </a:r>
            <a:r>
              <a:rPr lang="en-US" i="1" dirty="0" smtClean="0">
                <a:effectLst/>
              </a:rPr>
              <a:t>Cat</a:t>
            </a:r>
            <a:r>
              <a:rPr lang="en-US" dirty="0" smtClean="0"/>
              <a:t>(n) =&gt;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"Meow " </a:t>
            </a:r>
            <a:r>
              <a:rPr lang="en-US" dirty="0" smtClean="0">
                <a:effectLst/>
              </a:rPr>
              <a:t>+ n +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"!"</a:t>
            </a:r>
            <a:br>
              <a:rPr lang="en-US" dirty="0" smtClean="0">
                <a:solidFill>
                  <a:srgbClr val="6A8759"/>
                </a:solidFill>
                <a:effectLst/>
              </a:rPr>
            </a:br>
            <a:r>
              <a:rPr lang="en-US" dirty="0" smtClean="0">
                <a:solidFill>
                  <a:srgbClr val="6A8759"/>
                </a:solidFill>
                <a:effectLst/>
              </a:rPr>
              <a:t>   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case </a:t>
            </a:r>
            <a:r>
              <a:rPr lang="en-US" i="1" dirty="0" smtClean="0">
                <a:effectLst/>
              </a:rPr>
              <a:t>Dog</a:t>
            </a:r>
            <a:r>
              <a:rPr lang="en-US" dirty="0" smtClean="0"/>
              <a:t>(n) =&gt;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6A8759"/>
                </a:solidFill>
                <a:effectLst/>
              </a:rPr>
              <a:t>s"Woof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 </a:t>
            </a:r>
            <a:r>
              <a:rPr lang="en-US" b="1" dirty="0" smtClean="0">
                <a:solidFill>
                  <a:srgbClr val="00B8BB"/>
                </a:solidFill>
                <a:effectLst/>
              </a:rPr>
              <a:t>$</a:t>
            </a:r>
            <a:r>
              <a:rPr lang="en-US" dirty="0" smtClean="0">
                <a:effectLst/>
              </a:rPr>
              <a:t>n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!"</a:t>
            </a:r>
            <a:br>
              <a:rPr lang="en-US" dirty="0" smtClean="0">
                <a:solidFill>
                  <a:srgbClr val="6A8759"/>
                </a:solidFill>
                <a:effectLst/>
              </a:rPr>
            </a:br>
            <a:r>
              <a:rPr lang="en-US" dirty="0" smtClean="0">
                <a:solidFill>
                  <a:srgbClr val="6A8759"/>
                </a:solidFill>
                <a:effectLst/>
              </a:rPr>
              <a:t>  </a:t>
            </a:r>
            <a:r>
              <a:rPr lang="en-US" dirty="0" smtClean="0"/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416235" y="4055404"/>
            <a:ext cx="2123671" cy="49156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Line Callout 1 (No Border) 4"/>
          <p:cNvSpPr/>
          <p:nvPr/>
        </p:nvSpPr>
        <p:spPr>
          <a:xfrm>
            <a:off x="5134432" y="3815141"/>
            <a:ext cx="3796202" cy="480526"/>
          </a:xfrm>
          <a:prstGeom prst="callout1">
            <a:avLst>
              <a:gd name="adj1" fmla="val 68750"/>
              <a:gd name="adj2" fmla="val 641"/>
              <a:gd name="adj3" fmla="val 151151"/>
              <a:gd name="adj4" fmla="val -655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pattern: case classes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6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– pattern matching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Guards – specific before general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CC7832"/>
                </a:solidFill>
                <a:effectLst/>
              </a:rPr>
              <a:t>def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err="1" smtClean="0">
                <a:solidFill>
                  <a:srgbClr val="FFC66D"/>
                </a:solidFill>
                <a:effectLst/>
              </a:rPr>
              <a:t>sayHi</a:t>
            </a:r>
            <a:r>
              <a:rPr lang="en-US" dirty="0" smtClean="0"/>
              <a:t>(pet :Pet):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 </a:t>
            </a:r>
            <a:r>
              <a:rPr lang="en-US" dirty="0" smtClean="0"/>
              <a:t>=</a:t>
            </a:r>
            <a:br>
              <a:rPr lang="en-US" dirty="0" smtClean="0"/>
            </a:br>
            <a:r>
              <a:rPr lang="en-US" dirty="0" smtClean="0"/>
              <a:t>  pet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match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case </a:t>
            </a:r>
            <a:r>
              <a:rPr lang="en-US" i="1" dirty="0" smtClean="0">
                <a:effectLst/>
              </a:rPr>
              <a:t>Cat</a:t>
            </a:r>
            <a:r>
              <a:rPr lang="en-US" dirty="0" smtClean="0"/>
              <a:t>(n) =&gt;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"Meow " </a:t>
            </a:r>
            <a:r>
              <a:rPr lang="en-US" dirty="0" smtClean="0">
                <a:effectLst/>
              </a:rPr>
              <a:t>+ n +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"!"</a:t>
            </a:r>
            <a:br>
              <a:rPr lang="en-US" dirty="0" smtClean="0">
                <a:solidFill>
                  <a:srgbClr val="6A8759"/>
                </a:solidFill>
                <a:effectLst/>
              </a:rPr>
            </a:br>
            <a:r>
              <a:rPr lang="en-US" dirty="0" smtClean="0">
                <a:solidFill>
                  <a:srgbClr val="6A8759"/>
                </a:solidFill>
                <a:effectLst/>
              </a:rPr>
              <a:t>   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case </a:t>
            </a:r>
            <a:r>
              <a:rPr lang="en-US" i="1" dirty="0" smtClean="0">
                <a:effectLst/>
              </a:rPr>
              <a:t>Dog</a:t>
            </a:r>
            <a:r>
              <a:rPr lang="en-US" dirty="0" smtClean="0"/>
              <a:t>(n)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if </a:t>
            </a:r>
            <a:r>
              <a:rPr lang="en-US" dirty="0" smtClean="0"/>
              <a:t>n </a:t>
            </a:r>
            <a:r>
              <a:rPr lang="en-US" dirty="0" err="1" smtClean="0"/>
              <a:t>equalsIgnoreCase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"Wilbur" </a:t>
            </a:r>
            <a:r>
              <a:rPr lang="en-US" dirty="0" smtClean="0"/>
              <a:t>=&gt;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"Felicitations Sir Wilbur"</a:t>
            </a:r>
            <a:br>
              <a:rPr lang="en-US" dirty="0" smtClean="0">
                <a:solidFill>
                  <a:srgbClr val="6A8759"/>
                </a:solidFill>
                <a:effectLst/>
              </a:rPr>
            </a:br>
            <a:r>
              <a:rPr lang="en-US" dirty="0" smtClean="0">
                <a:solidFill>
                  <a:srgbClr val="6A8759"/>
                </a:solidFill>
                <a:effectLst/>
              </a:rPr>
              <a:t>   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case </a:t>
            </a:r>
            <a:r>
              <a:rPr lang="en-US" i="1" dirty="0" smtClean="0">
                <a:effectLst/>
              </a:rPr>
              <a:t>Dog</a:t>
            </a:r>
            <a:r>
              <a:rPr lang="en-US" dirty="0" smtClean="0"/>
              <a:t>(n) =&gt; </a:t>
            </a:r>
            <a:r>
              <a:rPr lang="en-US" dirty="0" err="1" smtClean="0">
                <a:solidFill>
                  <a:srgbClr val="6A8759"/>
                </a:solidFill>
                <a:effectLst/>
              </a:rPr>
              <a:t>s"Woof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 </a:t>
            </a:r>
            <a:r>
              <a:rPr lang="en-US" b="1" dirty="0" smtClean="0">
                <a:solidFill>
                  <a:srgbClr val="00B8BB"/>
                </a:solidFill>
                <a:effectLst/>
              </a:rPr>
              <a:t>$</a:t>
            </a:r>
            <a:r>
              <a:rPr lang="en-US" dirty="0" smtClean="0">
                <a:effectLst/>
              </a:rPr>
              <a:t>n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!"</a:t>
            </a:r>
            <a:br>
              <a:rPr lang="en-US" dirty="0" smtClean="0">
                <a:solidFill>
                  <a:srgbClr val="6A8759"/>
                </a:solidFill>
                <a:effectLst/>
              </a:rPr>
            </a:br>
            <a:r>
              <a:rPr lang="en-US" dirty="0" smtClean="0">
                <a:solidFill>
                  <a:srgbClr val="6A8759"/>
                </a:solidFill>
                <a:effectLst/>
              </a:rPr>
              <a:t>  </a:t>
            </a:r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867635" y="3413640"/>
            <a:ext cx="5243675" cy="10514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7341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syntax</a:t>
            </a:r>
            <a:endParaRPr lang="en-US" dirty="0"/>
          </a:p>
          <a:p>
            <a:pPr lvl="1"/>
            <a:r>
              <a:rPr lang="en-US" dirty="0" smtClean="0"/>
              <a:t>concepts</a:t>
            </a:r>
          </a:p>
          <a:p>
            <a:pPr lvl="2"/>
            <a:r>
              <a:rPr lang="en-US" dirty="0" smtClean="0"/>
              <a:t>not exhaustive – a gist</a:t>
            </a:r>
          </a:p>
          <a:p>
            <a:pPr lvl="2"/>
            <a:r>
              <a:rPr lang="en-US" dirty="0" smtClean="0"/>
              <a:t>some advanced (in demo) – the magic</a:t>
            </a:r>
          </a:p>
          <a:p>
            <a:r>
              <a:rPr lang="en-US" dirty="0" smtClean="0"/>
              <a:t>pique interest in </a:t>
            </a:r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hopefully encourage more than frighten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036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– pattern matching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Wildcards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CC7832"/>
                </a:solidFill>
                <a:effectLst/>
              </a:rPr>
              <a:t>def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err="1" smtClean="0">
                <a:solidFill>
                  <a:srgbClr val="FFC66D"/>
                </a:solidFill>
                <a:effectLst/>
              </a:rPr>
              <a:t>sayHi</a:t>
            </a:r>
            <a:r>
              <a:rPr lang="en-US" dirty="0" smtClean="0"/>
              <a:t>(pet :Pet):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 </a:t>
            </a:r>
            <a:r>
              <a:rPr lang="en-US" dirty="0" smtClean="0"/>
              <a:t>=</a:t>
            </a:r>
            <a:br>
              <a:rPr lang="en-US" dirty="0" smtClean="0"/>
            </a:br>
            <a:r>
              <a:rPr lang="en-US" dirty="0" smtClean="0"/>
              <a:t>  pet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match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case </a:t>
            </a:r>
            <a:r>
              <a:rPr lang="en-US" i="1" dirty="0" smtClean="0">
                <a:effectLst/>
              </a:rPr>
              <a:t>Cat</a:t>
            </a:r>
            <a:r>
              <a:rPr lang="en-US" dirty="0" smtClean="0"/>
              <a:t>(n) =&gt;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"Meow " </a:t>
            </a:r>
            <a:r>
              <a:rPr lang="en-US" dirty="0" smtClean="0">
                <a:effectLst/>
              </a:rPr>
              <a:t>+ n +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"!"</a:t>
            </a:r>
            <a:br>
              <a:rPr lang="en-US" dirty="0" smtClean="0">
                <a:solidFill>
                  <a:srgbClr val="6A8759"/>
                </a:solidFill>
                <a:effectLst/>
              </a:rPr>
            </a:br>
            <a:r>
              <a:rPr lang="en-US" dirty="0" smtClean="0">
                <a:solidFill>
                  <a:srgbClr val="6A8759"/>
                </a:solidFill>
                <a:effectLst/>
              </a:rPr>
              <a:t>   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case </a:t>
            </a:r>
            <a:r>
              <a:rPr lang="en-US" i="1" dirty="0" smtClean="0">
                <a:effectLst/>
              </a:rPr>
              <a:t>Dog</a:t>
            </a:r>
            <a:r>
              <a:rPr lang="en-US" dirty="0" smtClean="0"/>
              <a:t>(n)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if </a:t>
            </a:r>
            <a:r>
              <a:rPr lang="en-US" dirty="0" smtClean="0"/>
              <a:t>n </a:t>
            </a:r>
            <a:r>
              <a:rPr lang="en-US" dirty="0" err="1" smtClean="0"/>
              <a:t>equalsIgnoreCase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"Wilbur" </a:t>
            </a:r>
            <a:r>
              <a:rPr lang="en-US" dirty="0" smtClean="0"/>
              <a:t>=&gt;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"Felicitations Sir Wilbur"</a:t>
            </a:r>
            <a:br>
              <a:rPr lang="en-US" dirty="0" smtClean="0">
                <a:solidFill>
                  <a:srgbClr val="6A8759"/>
                </a:solidFill>
                <a:effectLst/>
              </a:rPr>
            </a:br>
            <a:r>
              <a:rPr lang="en-US" dirty="0" smtClean="0">
                <a:solidFill>
                  <a:srgbClr val="6A8759"/>
                </a:solidFill>
                <a:effectLst/>
              </a:rPr>
              <a:t>   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case </a:t>
            </a:r>
            <a:r>
              <a:rPr lang="en-US" i="1" dirty="0" smtClean="0">
                <a:effectLst/>
              </a:rPr>
              <a:t>Dog</a:t>
            </a:r>
            <a:r>
              <a:rPr lang="en-US" dirty="0" smtClean="0"/>
              <a:t>(n) =&gt; </a:t>
            </a:r>
            <a:r>
              <a:rPr lang="en-US" dirty="0" err="1" smtClean="0">
                <a:solidFill>
                  <a:srgbClr val="6A8759"/>
                </a:solidFill>
                <a:effectLst/>
              </a:rPr>
              <a:t>s"Woof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 </a:t>
            </a:r>
            <a:r>
              <a:rPr lang="en-US" b="1" dirty="0" smtClean="0">
                <a:solidFill>
                  <a:srgbClr val="00B8BB"/>
                </a:solidFill>
                <a:effectLst/>
              </a:rPr>
              <a:t>$</a:t>
            </a:r>
            <a:r>
              <a:rPr lang="en-US" dirty="0" smtClean="0">
                <a:effectLst/>
              </a:rPr>
              <a:t>n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!"</a:t>
            </a:r>
            <a:br>
              <a:rPr lang="en-US" dirty="0" smtClean="0">
                <a:solidFill>
                  <a:srgbClr val="6A8759"/>
                </a:solidFill>
                <a:effectLst/>
              </a:rPr>
            </a:br>
            <a:r>
              <a:rPr lang="en-US" dirty="0" smtClean="0">
                <a:solidFill>
                  <a:srgbClr val="6A8759"/>
                </a:solidFill>
                <a:effectLst/>
              </a:rPr>
              <a:t>   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case _ </a:t>
            </a:r>
            <a:r>
              <a:rPr lang="en-US" dirty="0" smtClean="0"/>
              <a:t>=&gt;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"Hello pet!"</a:t>
            </a:r>
            <a:br>
              <a:rPr lang="en-US" dirty="0" smtClean="0">
                <a:solidFill>
                  <a:srgbClr val="6A8759"/>
                </a:solidFill>
                <a:effectLst/>
              </a:rPr>
            </a:br>
            <a:r>
              <a:rPr lang="en-US" dirty="0" smtClean="0">
                <a:solidFill>
                  <a:srgbClr val="6A8759"/>
                </a:solidFill>
                <a:effectLst/>
              </a:rPr>
              <a:t>  </a:t>
            </a:r>
            <a:r>
              <a:rPr lang="en-US" dirty="0" smtClean="0"/>
              <a:t>}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9454" y="4779094"/>
            <a:ext cx="2457972" cy="5734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2335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– pattern matching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Sealed: indicates these are all possible cases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sealed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abstract class </a:t>
            </a:r>
            <a:r>
              <a:rPr lang="en-US" dirty="0" smtClean="0"/>
              <a:t>Pet</a:t>
            </a:r>
            <a:br>
              <a:rPr lang="en-US" dirty="0" smtClean="0"/>
            </a:br>
            <a:r>
              <a:rPr lang="en-US" b="1" dirty="0" smtClean="0">
                <a:solidFill>
                  <a:srgbClr val="CC7832"/>
                </a:solidFill>
                <a:effectLst/>
              </a:rPr>
              <a:t>case class </a:t>
            </a:r>
            <a:r>
              <a:rPr lang="en-US" dirty="0" smtClean="0"/>
              <a:t>Cat(name: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extends </a:t>
            </a:r>
            <a:r>
              <a:rPr lang="en-US" dirty="0" smtClean="0"/>
              <a:t>Pet</a:t>
            </a:r>
            <a:br>
              <a:rPr lang="en-US" dirty="0" smtClean="0"/>
            </a:br>
            <a:r>
              <a:rPr lang="en-US" b="1" dirty="0" smtClean="0">
                <a:solidFill>
                  <a:srgbClr val="CC7832"/>
                </a:solidFill>
                <a:effectLst/>
              </a:rPr>
              <a:t>case class </a:t>
            </a:r>
            <a:r>
              <a:rPr lang="en-US" dirty="0" smtClean="0"/>
              <a:t>Dog(name: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extends </a:t>
            </a:r>
            <a:r>
              <a:rPr lang="en-US" dirty="0" smtClean="0"/>
              <a:t>Pet</a:t>
            </a:r>
            <a:br>
              <a:rPr lang="en-US" dirty="0" smtClean="0"/>
            </a:br>
            <a:r>
              <a:rPr lang="en-US" b="1" dirty="0" smtClean="0">
                <a:solidFill>
                  <a:srgbClr val="CC7832"/>
                </a:solidFill>
                <a:effectLst/>
              </a:rPr>
              <a:t>case class </a:t>
            </a:r>
            <a:r>
              <a:rPr lang="en-US" dirty="0" smtClean="0"/>
              <a:t>Seal(name: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extends </a:t>
            </a:r>
            <a:r>
              <a:rPr lang="en-US" dirty="0" smtClean="0"/>
              <a:t>Pet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429890" y="2881111"/>
            <a:ext cx="1331658" cy="4506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524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– pattern matching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sealed, trying a non-exhaustive match</a:t>
            </a:r>
            <a:r>
              <a:rPr lang="is-IS" dirty="0" smtClean="0"/>
              <a:t>…</a:t>
            </a:r>
            <a:endParaRPr lang="en-US" dirty="0"/>
          </a:p>
          <a:p>
            <a:endParaRPr lang="en-US" dirty="0"/>
          </a:p>
          <a:p>
            <a:pPr marL="0" lvl="0" indent="0">
              <a:buNone/>
            </a:pPr>
            <a:r>
              <a:rPr lang="en-US" b="1" dirty="0" err="1">
                <a:solidFill>
                  <a:srgbClr val="CC7832"/>
                </a:solidFill>
              </a:rPr>
              <a:t>def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FFC66D"/>
                </a:solidFill>
              </a:rPr>
              <a:t>sayHi</a:t>
            </a:r>
            <a:r>
              <a:rPr lang="en-US" dirty="0">
                <a:solidFill>
                  <a:prstClr val="black"/>
                </a:solidFill>
              </a:rPr>
              <a:t>(pet :Pet): </a:t>
            </a:r>
            <a:r>
              <a:rPr lang="en-US" dirty="0">
                <a:solidFill>
                  <a:srgbClr val="4E807D"/>
                </a:solidFill>
              </a:rPr>
              <a:t>String </a:t>
            </a:r>
            <a:r>
              <a:rPr lang="en-US" dirty="0">
                <a:solidFill>
                  <a:prstClr val="black"/>
                </a:solidFill>
              </a:rPr>
              <a:t>=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  pet </a:t>
            </a:r>
            <a:r>
              <a:rPr lang="en-US" b="1" dirty="0">
                <a:solidFill>
                  <a:srgbClr val="CC7832"/>
                </a:solidFill>
              </a:rPr>
              <a:t>match </a:t>
            </a:r>
            <a:r>
              <a:rPr lang="en-US" dirty="0">
                <a:solidFill>
                  <a:prstClr val="black"/>
                </a:solidFill>
              </a:rPr>
              <a:t>{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    </a:t>
            </a:r>
            <a:r>
              <a:rPr lang="en-US" b="1" dirty="0">
                <a:solidFill>
                  <a:srgbClr val="CC7832"/>
                </a:solidFill>
              </a:rPr>
              <a:t>case </a:t>
            </a:r>
            <a:r>
              <a:rPr lang="en-US" i="1" dirty="0">
                <a:solidFill>
                  <a:prstClr val="black"/>
                </a:solidFill>
              </a:rPr>
              <a:t>Cat</a:t>
            </a:r>
            <a:r>
              <a:rPr lang="en-US" dirty="0">
                <a:solidFill>
                  <a:prstClr val="black"/>
                </a:solidFill>
              </a:rPr>
              <a:t>(n) =&gt; </a:t>
            </a:r>
            <a:r>
              <a:rPr lang="en-US" dirty="0">
                <a:solidFill>
                  <a:srgbClr val="6A8759"/>
                </a:solidFill>
              </a:rPr>
              <a:t>"Meow " </a:t>
            </a:r>
            <a:r>
              <a:rPr lang="en-US" dirty="0">
                <a:solidFill>
                  <a:prstClr val="black"/>
                </a:solidFill>
              </a:rPr>
              <a:t>+ n + </a:t>
            </a:r>
            <a:r>
              <a:rPr lang="en-US" dirty="0">
                <a:solidFill>
                  <a:srgbClr val="6A8759"/>
                </a:solidFill>
              </a:rPr>
              <a:t>"!"</a:t>
            </a:r>
            <a:br>
              <a:rPr lang="en-US" dirty="0">
                <a:solidFill>
                  <a:srgbClr val="6A8759"/>
                </a:solidFill>
              </a:rPr>
            </a:br>
            <a:r>
              <a:rPr lang="en-US" dirty="0">
                <a:solidFill>
                  <a:srgbClr val="6A8759"/>
                </a:solidFill>
              </a:rPr>
              <a:t>    </a:t>
            </a:r>
            <a:r>
              <a:rPr lang="en-US" b="1" dirty="0">
                <a:solidFill>
                  <a:srgbClr val="CC7832"/>
                </a:solidFill>
              </a:rPr>
              <a:t>case </a:t>
            </a:r>
            <a:r>
              <a:rPr lang="en-US" i="1" dirty="0">
                <a:solidFill>
                  <a:prstClr val="black"/>
                </a:solidFill>
              </a:rPr>
              <a:t>Dog</a:t>
            </a:r>
            <a:r>
              <a:rPr lang="en-US" dirty="0">
                <a:solidFill>
                  <a:prstClr val="black"/>
                </a:solidFill>
              </a:rPr>
              <a:t>(n) =&gt; </a:t>
            </a:r>
            <a:r>
              <a:rPr lang="en-US" dirty="0" err="1">
                <a:solidFill>
                  <a:srgbClr val="6A8759"/>
                </a:solidFill>
              </a:rPr>
              <a:t>s"Woof</a:t>
            </a:r>
            <a:r>
              <a:rPr lang="en-US" dirty="0">
                <a:solidFill>
                  <a:srgbClr val="6A8759"/>
                </a:solidFill>
              </a:rPr>
              <a:t> </a:t>
            </a:r>
            <a:r>
              <a:rPr lang="en-US" b="1" dirty="0">
                <a:solidFill>
                  <a:srgbClr val="00B8BB"/>
                </a:solidFill>
              </a:rPr>
              <a:t>$</a:t>
            </a:r>
            <a:r>
              <a:rPr lang="en-US" dirty="0">
                <a:solidFill>
                  <a:prstClr val="black"/>
                </a:solidFill>
              </a:rPr>
              <a:t>n</a:t>
            </a:r>
            <a:r>
              <a:rPr lang="en-US" dirty="0">
                <a:solidFill>
                  <a:srgbClr val="6A8759"/>
                </a:solidFill>
              </a:rPr>
              <a:t>!"</a:t>
            </a:r>
            <a:br>
              <a:rPr lang="en-US" dirty="0">
                <a:solidFill>
                  <a:srgbClr val="6A8759"/>
                </a:solidFill>
              </a:rPr>
            </a:br>
            <a:r>
              <a:rPr lang="en-US" dirty="0">
                <a:solidFill>
                  <a:srgbClr val="6A8759"/>
                </a:solidFill>
              </a:rPr>
              <a:t>  </a:t>
            </a: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3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– pattern matching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 smtClean="0"/>
              <a:t>….</a:t>
            </a:r>
            <a:r>
              <a:rPr lang="en-US" dirty="0" smtClean="0"/>
              <a:t>y</a:t>
            </a:r>
            <a:r>
              <a:rPr lang="is-IS" dirty="0" smtClean="0"/>
              <a:t>ields an error: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Error:(11, 4) match may not be exhaustive.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It would fail on the following input: 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Seal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(_)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  pet match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  ^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7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	- lists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Nil</a:t>
            </a:r>
            <a:endParaRPr lang="en-US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2"/>
            <a:r>
              <a:rPr lang="en-US" dirty="0" smtClean="0"/>
              <a:t>empty list object</a:t>
            </a:r>
          </a:p>
          <a:p>
            <a:pPr marL="457200" lvl="1" indent="0">
              <a:buNone/>
            </a:pPr>
            <a:r>
              <a:rPr lang="en-US" dirty="0" smtClean="0"/>
              <a:t>++ </a:t>
            </a:r>
          </a:p>
          <a:p>
            <a:pPr lvl="2"/>
            <a:r>
              <a:rPr lang="en-US" dirty="0" smtClean="0"/>
              <a:t>join </a:t>
            </a:r>
            <a:r>
              <a:rPr lang="en-US" dirty="0" smtClean="0"/>
              <a:t>two collections (also ::: but only for lists)</a:t>
            </a:r>
          </a:p>
          <a:p>
            <a:pPr marL="457200" lvl="1" indent="0">
              <a:buNone/>
            </a:pPr>
            <a:r>
              <a:rPr lang="en-US" dirty="0" smtClean="0"/>
              <a:t>::</a:t>
            </a:r>
          </a:p>
          <a:p>
            <a:pPr lvl="2"/>
            <a:r>
              <a:rPr lang="en-US" dirty="0" smtClean="0"/>
              <a:t>prepend element to list</a:t>
            </a:r>
          </a:p>
          <a:p>
            <a:pPr lvl="2"/>
            <a:r>
              <a:rPr lang="en-US" dirty="0" smtClean="0"/>
              <a:t>pronounced </a:t>
            </a:r>
            <a:r>
              <a:rPr lang="en-US" i="1" dirty="0" smtClean="0"/>
              <a:t>cons</a:t>
            </a:r>
            <a:r>
              <a:rPr lang="en-US" dirty="0" smtClean="0"/>
              <a:t> (from Lisp – </a:t>
            </a:r>
            <a:r>
              <a:rPr lang="en-US" i="1" dirty="0" smtClean="0"/>
              <a:t>cons</a:t>
            </a:r>
            <a:r>
              <a:rPr lang="en-US" dirty="0" smtClean="0"/>
              <a:t>truct)</a:t>
            </a:r>
          </a:p>
          <a:p>
            <a:pPr lvl="2"/>
            <a:r>
              <a:rPr lang="en-US" dirty="0" smtClean="0"/>
              <a:t>right associative &amp; </a:t>
            </a:r>
            <a:r>
              <a:rPr lang="en-US" dirty="0" smtClean="0"/>
              <a:t>infix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94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	- lists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Using companion object</a:t>
            </a:r>
          </a:p>
          <a:p>
            <a:pPr marL="914400" lvl="2" indent="0">
              <a:buNone/>
            </a:pPr>
            <a:r>
              <a:rPr lang="en-US" b="1" dirty="0" err="1" smtClean="0">
                <a:solidFill>
                  <a:srgbClr val="CC7832"/>
                </a:solidFill>
                <a:effectLst/>
              </a:rPr>
              <a:t>val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list1 = </a:t>
            </a:r>
            <a:r>
              <a:rPr lang="en-US" i="1" dirty="0" smtClean="0">
                <a:solidFill>
                  <a:srgbClr val="9876AA"/>
                </a:solidFill>
                <a:effectLst/>
              </a:rPr>
              <a:t>List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1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2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808080"/>
                </a:solidFill>
                <a:effectLst/>
              </a:rPr>
              <a:t>// Java style</a:t>
            </a:r>
            <a:endParaRPr lang="en-US" dirty="0" smtClean="0"/>
          </a:p>
          <a:p>
            <a:pPr lvl="1"/>
            <a:r>
              <a:rPr lang="en-US" dirty="0" smtClean="0"/>
              <a:t>Prepending (:</a:t>
            </a:r>
            <a:r>
              <a:rPr lang="is-IS" dirty="0" smtClean="0">
                <a:sym typeface="Wingdings"/>
              </a:rPr>
              <a:t>:)</a:t>
            </a:r>
            <a:r>
              <a:rPr lang="en-US" dirty="0" smtClean="0"/>
              <a:t> to an empty list (</a:t>
            </a:r>
            <a:r>
              <a:rPr lang="en-US" i="1" dirty="0" smtClean="0"/>
              <a:t>Nil</a:t>
            </a:r>
            <a:r>
              <a:rPr lang="en-US" dirty="0" smtClean="0"/>
              <a:t>) </a:t>
            </a:r>
          </a:p>
          <a:p>
            <a:pPr marL="914400" lvl="2" indent="0">
              <a:buNone/>
            </a:pPr>
            <a:r>
              <a:rPr lang="en-US" b="1" dirty="0" err="1" smtClean="0">
                <a:solidFill>
                  <a:srgbClr val="CC7832"/>
                </a:solidFill>
                <a:effectLst/>
              </a:rPr>
              <a:t>val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list2 = 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1 </a:t>
            </a:r>
            <a:r>
              <a:rPr lang="en-US" dirty="0" smtClean="0">
                <a:effectLst/>
              </a:rPr>
              <a:t>::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2 </a:t>
            </a:r>
            <a:r>
              <a:rPr lang="en-US" dirty="0" smtClean="0">
                <a:effectLst/>
              </a:rPr>
              <a:t>::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3 </a:t>
            </a:r>
            <a:r>
              <a:rPr lang="en-US" dirty="0" smtClean="0">
                <a:effectLst/>
              </a:rPr>
              <a:t>::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9876AA"/>
                </a:solidFill>
                <a:effectLst/>
              </a:rPr>
              <a:t>Nil </a:t>
            </a:r>
            <a:r>
              <a:rPr lang="en-US" dirty="0" smtClean="0">
                <a:solidFill>
                  <a:srgbClr val="808080"/>
                </a:solidFill>
                <a:effectLst/>
              </a:rPr>
              <a:t>// Lisp style  </a:t>
            </a:r>
          </a:p>
          <a:p>
            <a:pPr marL="0" indent="0">
              <a:buNone/>
            </a:pPr>
            <a:endParaRPr lang="en-US" sz="1600" dirty="0" smtClean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80808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3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	- lists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typically pattern match head and tail</a:t>
            </a:r>
          </a:p>
          <a:p>
            <a:pPr marL="1371600" lvl="3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 err="1" smtClean="0">
                <a:solidFill>
                  <a:srgbClr val="CC7832"/>
                </a:solidFill>
                <a:effectLst/>
              </a:rPr>
              <a:t>def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>
                <a:solidFill>
                  <a:srgbClr val="FFC66D"/>
                </a:solidFill>
                <a:effectLst/>
              </a:rPr>
              <a:t>sum</a:t>
            </a:r>
            <a:r>
              <a:rPr lang="en-US" dirty="0" smtClean="0"/>
              <a:t>(list: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List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en-US" dirty="0" smtClean="0"/>
              <a:t>]): </a:t>
            </a:r>
            <a:r>
              <a:rPr lang="en-US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=</a:t>
            </a:r>
            <a:br>
              <a:rPr lang="en-US" dirty="0" smtClean="0"/>
            </a:br>
            <a:r>
              <a:rPr lang="en-US" dirty="0" smtClean="0"/>
              <a:t>  list </a:t>
            </a:r>
            <a:r>
              <a:rPr lang="en-US" b="1" dirty="0" smtClean="0">
                <a:solidFill>
                  <a:srgbClr val="FF0000"/>
                </a:solidFill>
                <a:effectLst/>
              </a:rPr>
              <a:t>match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case </a:t>
            </a:r>
            <a:r>
              <a:rPr lang="en-US" dirty="0" smtClean="0">
                <a:solidFill>
                  <a:srgbClr val="FF0000"/>
                </a:solidFill>
              </a:rPr>
              <a:t>head ::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tail </a:t>
            </a:r>
            <a:r>
              <a:rPr lang="en-US" dirty="0" smtClean="0"/>
              <a:t>=&gt; </a:t>
            </a:r>
            <a:r>
              <a:rPr lang="en-US" dirty="0" smtClean="0">
                <a:effectLst/>
              </a:rPr>
              <a:t>head + sum(tail)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case </a:t>
            </a:r>
            <a:r>
              <a:rPr lang="en-US" i="1" dirty="0" smtClean="0">
                <a:solidFill>
                  <a:srgbClr val="9876AA"/>
                </a:solidFill>
                <a:effectLst/>
              </a:rPr>
              <a:t>Nil </a:t>
            </a:r>
            <a:r>
              <a:rPr lang="en-US" dirty="0" smtClean="0"/>
              <a:t>=&gt; 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0</a:t>
            </a:r>
            <a:br>
              <a:rPr lang="en-US" dirty="0" smtClean="0">
                <a:solidFill>
                  <a:srgbClr val="6897BB"/>
                </a:solidFill>
                <a:effectLst/>
              </a:rPr>
            </a:br>
            <a:r>
              <a:rPr lang="en-US" dirty="0" smtClean="0">
                <a:solidFill>
                  <a:srgbClr val="6897BB"/>
                </a:solidFill>
                <a:effectLst/>
              </a:rPr>
              <a:t>  </a:t>
            </a:r>
            <a:r>
              <a:rPr lang="en-US" dirty="0" smtClean="0"/>
              <a:t>}</a:t>
            </a:r>
          </a:p>
          <a:p>
            <a:pPr marL="114300" indent="0">
              <a:buNone/>
            </a:pPr>
            <a:r>
              <a:rPr lang="de-DE" dirty="0" err="1" smtClean="0"/>
              <a:t>sum</a:t>
            </a:r>
            <a:r>
              <a:rPr lang="de-DE" dirty="0" smtClean="0"/>
              <a:t>(</a:t>
            </a:r>
            <a:r>
              <a:rPr lang="de-DE" dirty="0" smtClean="0">
                <a:solidFill>
                  <a:srgbClr val="6897BB"/>
                </a:solidFill>
                <a:effectLst/>
              </a:rPr>
              <a:t>0 </a:t>
            </a:r>
            <a:r>
              <a:rPr lang="de-DE" dirty="0" smtClean="0"/>
              <a:t>:: list1 ::: list2 ++ list3)</a:t>
            </a:r>
            <a:endParaRPr lang="en-US" dirty="0"/>
          </a:p>
        </p:txBody>
      </p:sp>
      <p:sp>
        <p:nvSpPr>
          <p:cNvPr id="4" name="Line Callout 1 (No Border) 3"/>
          <p:cNvSpPr/>
          <p:nvPr/>
        </p:nvSpPr>
        <p:spPr>
          <a:xfrm>
            <a:off x="5284641" y="3086111"/>
            <a:ext cx="3402159" cy="480526"/>
          </a:xfrm>
          <a:prstGeom prst="callout1">
            <a:avLst>
              <a:gd name="adj1" fmla="val 77275"/>
              <a:gd name="adj2" fmla="val 17900"/>
              <a:gd name="adj3" fmla="val 165359"/>
              <a:gd name="adj4" fmla="val -677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nfix operator pattern </a:t>
            </a:r>
          </a:p>
        </p:txBody>
      </p:sp>
    </p:spTree>
    <p:extLst>
      <p:ext uri="{BB962C8B-B14F-4D97-AF65-F5344CB8AC3E}">
        <p14:creationId xmlns:p14="http://schemas.microsoft.com/office/powerpoint/2010/main" val="54699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– type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concept stolen from Haskell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actually an OO class</a:t>
            </a:r>
            <a:endParaRPr lang="en-US" b="1" dirty="0" smtClean="0">
              <a:solidFill>
                <a:srgbClr val="CC7832"/>
              </a:solidFill>
              <a:effectLst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trait </a:t>
            </a:r>
            <a:r>
              <a:rPr lang="en-US" dirty="0" err="1" smtClean="0"/>
              <a:t>CsvEncoder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A</a:t>
            </a:r>
            <a:r>
              <a:rPr lang="en-US" dirty="0" smtClean="0"/>
              <a:t>]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 err="1" smtClean="0">
                <a:solidFill>
                  <a:srgbClr val="CC7832"/>
                </a:solidFill>
                <a:effectLst/>
              </a:rPr>
              <a:t>def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>
                <a:solidFill>
                  <a:srgbClr val="FFC66D"/>
                </a:solidFill>
                <a:effectLst/>
              </a:rPr>
              <a:t>encode</a:t>
            </a:r>
            <a:r>
              <a:rPr lang="en-US" dirty="0" smtClean="0"/>
              <a:t>(value: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A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List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b="1" dirty="0" smtClean="0">
              <a:solidFill>
                <a:srgbClr val="CC7832"/>
              </a:solidFill>
              <a:effectLst/>
            </a:endParaRPr>
          </a:p>
          <a:p>
            <a:r>
              <a:rPr lang="en-US" dirty="0" smtClean="0"/>
              <a:t>once a type (A) supports the operation (encode) it is a member of that type class</a:t>
            </a:r>
          </a:p>
          <a:p>
            <a:pPr lvl="1"/>
            <a:r>
              <a:rPr lang="en-US" dirty="0" smtClean="0"/>
              <a:t>usually default implementations in companion</a:t>
            </a:r>
          </a:p>
          <a:p>
            <a:r>
              <a:rPr lang="en-US" dirty="0" smtClean="0"/>
              <a:t>allows ad-hoc polymorphism </a:t>
            </a:r>
          </a:p>
          <a:p>
            <a:pPr lvl="1"/>
            <a:r>
              <a:rPr lang="en-US" dirty="0" smtClean="0"/>
              <a:t>or faking using conversions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overview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leave stuff out and see if it compiles</a:t>
            </a:r>
          </a:p>
          <a:p>
            <a:pPr lvl="1"/>
            <a:r>
              <a:rPr lang="en-US" dirty="0" smtClean="0"/>
              <a:t>method with one parameter </a:t>
            </a:r>
            <a:r>
              <a:rPr lang="en-US" dirty="0"/>
              <a:t>⇒</a:t>
            </a:r>
            <a:r>
              <a:rPr lang="en-US" dirty="0" smtClean="0"/>
              <a:t> can be infix</a:t>
            </a:r>
          </a:p>
          <a:p>
            <a:pPr lvl="1"/>
            <a:r>
              <a:rPr lang="en-US" dirty="0" smtClean="0"/>
              <a:t>ends with : ⇒ right associative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companions share stuff</a:t>
            </a:r>
          </a:p>
          <a:p>
            <a:r>
              <a:rPr lang="en-US" dirty="0" smtClean="0"/>
              <a:t>Traits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extends B</a:t>
            </a:r>
            <a:r>
              <a:rPr lang="is-IS" dirty="0" smtClean="0"/>
              <a:t> with C with D</a:t>
            </a:r>
            <a:endParaRPr lang="en-US" dirty="0" smtClean="0"/>
          </a:p>
          <a:p>
            <a:r>
              <a:rPr lang="en-US" dirty="0" smtClean="0"/>
              <a:t>Case classes</a:t>
            </a:r>
          </a:p>
          <a:p>
            <a:pPr lvl="1"/>
            <a:r>
              <a:rPr lang="en-US" dirty="0" smtClean="0"/>
              <a:t>e.g.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case class </a:t>
            </a:r>
            <a:r>
              <a:rPr lang="en-US" dirty="0" smtClean="0"/>
              <a:t>X(name: String)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extends </a:t>
            </a:r>
            <a:r>
              <a:rPr lang="en-US" dirty="0"/>
              <a:t>A</a:t>
            </a:r>
            <a:endParaRPr lang="en-US" dirty="0" smtClean="0"/>
          </a:p>
          <a:p>
            <a:r>
              <a:rPr lang="en-US" dirty="0" smtClean="0"/>
              <a:t>Pattern matching</a:t>
            </a:r>
          </a:p>
          <a:p>
            <a:pPr lvl="1"/>
            <a:r>
              <a:rPr lang="en-US" dirty="0" smtClean="0"/>
              <a:t>e.g. </a:t>
            </a:r>
            <a:r>
              <a:rPr lang="en-US" b="1" dirty="0" err="1" smtClean="0">
                <a:solidFill>
                  <a:srgbClr val="CC7832"/>
                </a:solidFill>
                <a:effectLst/>
              </a:rPr>
              <a:t>def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err="1" smtClean="0">
                <a:solidFill>
                  <a:srgbClr val="FFC66D"/>
                </a:solidFill>
                <a:effectLst/>
              </a:rPr>
              <a:t>isA</a:t>
            </a:r>
            <a:r>
              <a:rPr lang="en-US" dirty="0" smtClean="0"/>
              <a:t>(</a:t>
            </a:r>
            <a:r>
              <a:rPr lang="en-US" dirty="0" err="1" smtClean="0"/>
              <a:t>param</a:t>
            </a:r>
            <a:r>
              <a:rPr lang="en-US" dirty="0" smtClean="0"/>
              <a:t>: A) = 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match </a:t>
            </a:r>
            <a:r>
              <a:rPr lang="en-US" dirty="0" smtClean="0"/>
              <a:t>{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case </a:t>
            </a:r>
            <a:r>
              <a:rPr lang="en-US" dirty="0" smtClean="0"/>
              <a:t>_ =&gt;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"Got an A" </a:t>
            </a:r>
            <a:r>
              <a:rPr lang="en-US" dirty="0" smtClean="0"/>
              <a:t>}</a:t>
            </a:r>
          </a:p>
          <a:p>
            <a:r>
              <a:rPr lang="en-US" dirty="0" smtClean="0"/>
              <a:t>Lists</a:t>
            </a:r>
          </a:p>
          <a:p>
            <a:pPr marL="914400" lvl="1" indent="-457200"/>
            <a:r>
              <a:rPr lang="en-US" dirty="0" smtClean="0"/>
              <a:t>Nil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 smtClean="0"/>
              <a:t>empty list</a:t>
            </a:r>
          </a:p>
          <a:p>
            <a:pPr marL="914400" lvl="1" indent="-457200"/>
            <a:r>
              <a:rPr lang="en-US" dirty="0" smtClean="0"/>
              <a:t>:: - cons (prepend)</a:t>
            </a:r>
          </a:p>
          <a:p>
            <a:pPr marL="914400" lvl="1" indent="-457200"/>
            <a:r>
              <a:rPr lang="en-US" dirty="0" smtClean="0"/>
              <a:t>++ - concatenate</a:t>
            </a:r>
          </a:p>
        </p:txBody>
      </p:sp>
    </p:spTree>
    <p:extLst>
      <p:ext uri="{BB962C8B-B14F-4D97-AF65-F5344CB8AC3E}">
        <p14:creationId xmlns:p14="http://schemas.microsoft.com/office/powerpoint/2010/main" val="202315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Shapeless: boilerplate-free way to create a generic representation of a case class</a:t>
            </a:r>
          </a:p>
          <a:p>
            <a:r>
              <a:rPr lang="en-US" dirty="0" smtClean="0"/>
              <a:t>write a single transformer for that generic representation to another format (CSV)</a:t>
            </a:r>
          </a:p>
          <a:p>
            <a:pPr lvl="1"/>
            <a:r>
              <a:rPr lang="en-US" dirty="0" smtClean="0"/>
              <a:t>a single </a:t>
            </a:r>
            <a:r>
              <a:rPr lang="en-US" dirty="0" err="1" smtClean="0"/>
              <a:t>CSVEncoder</a:t>
            </a:r>
            <a:r>
              <a:rPr lang="en-US" dirty="0" smtClean="0"/>
              <a:t> for all case classes </a:t>
            </a:r>
          </a:p>
          <a:p>
            <a:pPr marL="457200" lvl="1" indent="0">
              <a:buNone/>
            </a:pPr>
            <a:r>
              <a:rPr lang="en-US" dirty="0" smtClean="0"/>
              <a:t>– magic!</a:t>
            </a:r>
          </a:p>
          <a:p>
            <a:r>
              <a:rPr lang="en-US" dirty="0"/>
              <a:t>h</a:t>
            </a:r>
            <a:r>
              <a:rPr lang="en-US" dirty="0" smtClean="0"/>
              <a:t>ave that transformer used automatically</a:t>
            </a:r>
          </a:p>
          <a:p>
            <a:pPr lvl="1"/>
            <a:r>
              <a:rPr lang="en-US" dirty="0" smtClean="0"/>
              <a:t>both generic representation and CSV encoder are provided as implicit parameters</a:t>
            </a:r>
          </a:p>
          <a:p>
            <a:pPr lvl="1"/>
            <a:r>
              <a:rPr lang="en-US" dirty="0" smtClean="0"/>
              <a:t>magic!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6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 to </a:t>
            </a:r>
            <a:r>
              <a:rPr lang="en-US" dirty="0" err="1" smtClean="0"/>
              <a:t>Scala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Demonstration of some cool bits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magic: implicit parameters and values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Discussion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mystery: pitfalls of </a:t>
            </a:r>
            <a:r>
              <a:rPr lang="en-US" dirty="0" err="1" smtClean="0"/>
              <a:t>implicits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7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hapeless library</a:t>
            </a:r>
          </a:p>
          <a:p>
            <a:pPr lvl="1"/>
            <a:r>
              <a:rPr lang="en-US" dirty="0" smtClean="0"/>
              <a:t>generates automatic generic representation of any case class as a </a:t>
            </a:r>
            <a:r>
              <a:rPr lang="en-US" dirty="0" err="1" smtClean="0"/>
              <a:t>heterogenous</a:t>
            </a:r>
            <a:r>
              <a:rPr lang="en-US" dirty="0" smtClean="0"/>
              <a:t> list, or </a:t>
            </a:r>
            <a:r>
              <a:rPr lang="en-US" dirty="0" err="1" smtClean="0"/>
              <a:t>HList</a:t>
            </a:r>
            <a:endParaRPr lang="en-US" dirty="0" smtClean="0"/>
          </a:p>
          <a:p>
            <a:pPr lvl="1"/>
            <a:r>
              <a:rPr lang="en-US" dirty="0" err="1" smtClean="0"/>
              <a:t>HList</a:t>
            </a:r>
            <a:r>
              <a:rPr lang="en-US" dirty="0" smtClean="0"/>
              <a:t> preserves each element’s type information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b="1" dirty="0" smtClean="0">
                <a:solidFill>
                  <a:srgbClr val="000080"/>
                </a:solidFill>
                <a:effectLst/>
              </a:rPr>
              <a:t>import </a:t>
            </a:r>
            <a:r>
              <a:rPr lang="en-US" sz="2000" dirty="0" smtClean="0"/>
              <a:t>shapeless._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0080"/>
                </a:solidFill>
                <a:effectLst/>
              </a:rPr>
              <a:t>type </a:t>
            </a:r>
            <a:r>
              <a:rPr lang="en-US" sz="2000" dirty="0" err="1" smtClean="0">
                <a:solidFill>
                  <a:srgbClr val="20999D"/>
                </a:solidFill>
                <a:effectLst/>
              </a:rPr>
              <a:t>IceCreamRepr</a:t>
            </a:r>
            <a:r>
              <a:rPr lang="en-US" sz="2000" dirty="0" smtClean="0">
                <a:solidFill>
                  <a:srgbClr val="20999D"/>
                </a:solidFill>
                <a:effectLst/>
              </a:rPr>
              <a:t> </a:t>
            </a:r>
            <a:r>
              <a:rPr lang="en-US" sz="2000" dirty="0" smtClean="0"/>
              <a:t>=</a:t>
            </a:r>
            <a:r>
              <a:rPr lang="en-US" sz="2000" dirty="0"/>
              <a:t> </a:t>
            </a:r>
            <a:r>
              <a:rPr lang="en-US" sz="2000" dirty="0" smtClean="0"/>
              <a:t>::[</a:t>
            </a:r>
            <a:r>
              <a:rPr lang="en-US" sz="2000" dirty="0" smtClean="0">
                <a:solidFill>
                  <a:srgbClr val="20999D"/>
                </a:solidFill>
                <a:effectLst/>
              </a:rPr>
              <a:t>String</a:t>
            </a:r>
            <a:r>
              <a:rPr lang="en-US" sz="2000" dirty="0" smtClean="0"/>
              <a:t>, ::[</a:t>
            </a:r>
            <a:r>
              <a:rPr lang="en-US" sz="2000" dirty="0" err="1" smtClean="0"/>
              <a:t>Int</a:t>
            </a:r>
            <a:r>
              <a:rPr lang="en-US" sz="2000" dirty="0" smtClean="0"/>
              <a:t>, ::[Boolean, </a:t>
            </a:r>
            <a:r>
              <a:rPr lang="en-US" sz="2000" dirty="0" err="1" smtClean="0"/>
              <a:t>HNil</a:t>
            </a:r>
            <a:r>
              <a:rPr lang="en-US" sz="2000" dirty="0" smtClean="0"/>
              <a:t>]]]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val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000" dirty="0" err="1" smtClean="0"/>
              <a:t>iceCreamValueRepr</a:t>
            </a:r>
            <a:r>
              <a:rPr lang="en-US" sz="2000" dirty="0" smtClean="0"/>
              <a:t>: </a:t>
            </a:r>
            <a:r>
              <a:rPr lang="en-US" sz="2000" dirty="0" err="1" smtClean="0">
                <a:solidFill>
                  <a:srgbClr val="20999D"/>
                </a:solidFill>
                <a:effectLst/>
              </a:rPr>
              <a:t>IceCreamRepr</a:t>
            </a:r>
            <a:r>
              <a:rPr lang="en-US" sz="2000" dirty="0" smtClean="0">
                <a:solidFill>
                  <a:srgbClr val="20999D"/>
                </a:solidFill>
                <a:effectLst/>
              </a:rPr>
              <a:t> 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"Sundae" </a:t>
            </a:r>
            <a:r>
              <a:rPr lang="en-US" sz="2000" dirty="0" smtClean="0"/>
              <a:t>:: </a:t>
            </a:r>
            <a:r>
              <a:rPr lang="en-US" sz="2000" dirty="0" smtClean="0">
                <a:solidFill>
                  <a:srgbClr val="0000FF"/>
                </a:solidFill>
                <a:effectLst/>
              </a:rPr>
              <a:t>1 </a:t>
            </a:r>
            <a:r>
              <a:rPr lang="en-US" sz="2000" dirty="0" smtClean="0"/>
              <a:t>::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false </a:t>
            </a:r>
            <a:r>
              <a:rPr lang="en-US" sz="2000" dirty="0" smtClean="0"/>
              <a:t>:: </a:t>
            </a:r>
            <a:r>
              <a:rPr lang="en-US" sz="2000" dirty="0" err="1" smtClean="0"/>
              <a:t>HNil</a:t>
            </a:r>
            <a:endParaRPr lang="en-US" sz="2000" dirty="0" smtClean="0"/>
          </a:p>
        </p:txBody>
      </p:sp>
      <p:sp>
        <p:nvSpPr>
          <p:cNvPr id="4" name="Line Callout 1 (No Border) 3"/>
          <p:cNvSpPr/>
          <p:nvPr/>
        </p:nvSpPr>
        <p:spPr>
          <a:xfrm>
            <a:off x="5148076" y="4410191"/>
            <a:ext cx="3686959" cy="352817"/>
          </a:xfrm>
          <a:prstGeom prst="callout1">
            <a:avLst>
              <a:gd name="adj1" fmla="val 99715"/>
              <a:gd name="adj2" fmla="val 42839"/>
              <a:gd name="adj3" fmla="val 130939"/>
              <a:gd name="adj4" fmla="val 23103"/>
            </a:avLst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≣ String :: </a:t>
            </a:r>
            <a:r>
              <a:rPr lang="en-US" dirty="0" err="1" smtClean="0"/>
              <a:t>Int</a:t>
            </a:r>
            <a:r>
              <a:rPr lang="en-US" dirty="0" smtClean="0"/>
              <a:t> :: Boolean :: </a:t>
            </a:r>
            <a:r>
              <a:rPr lang="en-US" dirty="0" err="1" smtClean="0">
                <a:effectLst/>
              </a:rPr>
              <a:t>HNil</a:t>
            </a:r>
            <a:r>
              <a:rPr lang="en-US" dirty="0" smtClean="0">
                <a:effectLst/>
              </a:rPr>
              <a:t> (infix)</a:t>
            </a:r>
          </a:p>
        </p:txBody>
      </p:sp>
      <p:sp>
        <p:nvSpPr>
          <p:cNvPr id="5" name="Line Callout 1 (No Border) 4"/>
          <p:cNvSpPr/>
          <p:nvPr/>
        </p:nvSpPr>
        <p:spPr>
          <a:xfrm>
            <a:off x="3634529" y="3941539"/>
            <a:ext cx="3263641" cy="423293"/>
          </a:xfrm>
          <a:prstGeom prst="callout1">
            <a:avLst>
              <a:gd name="adj1" fmla="val 78428"/>
              <a:gd name="adj2" fmla="val 33695"/>
              <a:gd name="adj3" fmla="val 215456"/>
              <a:gd name="adj4" fmla="val -1022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200" b="1" dirty="0" smtClean="0">
                <a:solidFill>
                  <a:srgbClr val="000080"/>
                </a:solidFill>
                <a:effectLst/>
              </a:rPr>
              <a:t>final case class </a:t>
            </a:r>
            <a:r>
              <a:rPr lang="en-US" sz="1200" dirty="0" smtClean="0"/>
              <a:t>::[</a:t>
            </a:r>
            <a:r>
              <a:rPr lang="en-US" sz="1200" dirty="0" smtClean="0">
                <a:solidFill>
                  <a:srgbClr val="20999D"/>
                </a:solidFill>
                <a:effectLst/>
              </a:rPr>
              <a:t>+H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rgbClr val="20999D"/>
                </a:solidFill>
                <a:effectLst/>
              </a:rPr>
              <a:t>+T </a:t>
            </a:r>
            <a:r>
              <a:rPr lang="en-US" sz="1200" dirty="0" smtClean="0"/>
              <a:t>&lt;: </a:t>
            </a:r>
            <a:r>
              <a:rPr lang="en-US" sz="1200" dirty="0" err="1" smtClean="0"/>
              <a:t>HList</a:t>
            </a:r>
            <a:r>
              <a:rPr lang="en-US" sz="1200" dirty="0" smtClean="0"/>
              <a:t>](head : </a:t>
            </a:r>
            <a:r>
              <a:rPr lang="en-US" sz="1200" dirty="0" smtClean="0">
                <a:solidFill>
                  <a:srgbClr val="20999D"/>
                </a:solidFill>
                <a:effectLst/>
              </a:rPr>
              <a:t>H</a:t>
            </a:r>
            <a:r>
              <a:rPr lang="en-US" sz="1200" dirty="0" smtClean="0"/>
              <a:t>, tail : </a:t>
            </a:r>
            <a:r>
              <a:rPr lang="en-US" sz="1200" dirty="0" smtClean="0">
                <a:solidFill>
                  <a:srgbClr val="20999D"/>
                </a:solidFill>
                <a:effectLst/>
              </a:rPr>
              <a:t>T</a:t>
            </a:r>
            <a:r>
              <a:rPr lang="en-US" sz="1200" dirty="0" smtClean="0"/>
              <a:t>)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shapeless library</a:t>
            </a:r>
          </a:p>
          <a:p>
            <a:pPr lvl="1"/>
            <a:r>
              <a:rPr lang="en-US" dirty="0" smtClean="0"/>
              <a:t>representation type (</a:t>
            </a:r>
            <a:r>
              <a:rPr lang="en-US" dirty="0" err="1" smtClean="0"/>
              <a:t>Repr</a:t>
            </a:r>
            <a:r>
              <a:rPr lang="en-US" dirty="0" smtClean="0"/>
              <a:t>) is embedded in Generic object</a:t>
            </a:r>
          </a:p>
          <a:p>
            <a:pPr lvl="1"/>
            <a:r>
              <a:rPr lang="en-US" dirty="0" smtClean="0"/>
              <a:t>to() is used to create an instance of that representation type	</a:t>
            </a:r>
          </a:p>
          <a:p>
            <a:pPr lvl="2"/>
            <a:r>
              <a:rPr lang="en-US" dirty="0" smtClean="0"/>
              <a:t>a generic value representation</a:t>
            </a:r>
          </a:p>
          <a:p>
            <a:pPr lvl="1"/>
            <a:r>
              <a:rPr lang="en-US" dirty="0" smtClean="0"/>
              <a:t>from() is used to create an instance of the concrete type</a:t>
            </a:r>
          </a:p>
          <a:p>
            <a:pPr lvl="2"/>
            <a:r>
              <a:rPr lang="en-US" dirty="0" smtClean="0"/>
              <a:t>e.g. an </a:t>
            </a:r>
            <a:r>
              <a:rPr lang="en-US" dirty="0" err="1" smtClean="0"/>
              <a:t>iceCream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6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  <a:effectLst/>
              </a:rPr>
              <a:t>trait </a:t>
            </a:r>
            <a:r>
              <a:rPr lang="en-US" dirty="0" smtClean="0"/>
              <a:t>Generic[</a:t>
            </a:r>
            <a:r>
              <a:rPr lang="en-US" dirty="0" smtClean="0">
                <a:solidFill>
                  <a:srgbClr val="20999D"/>
                </a:solidFill>
                <a:effectLst/>
              </a:rPr>
              <a:t>T</a:t>
            </a:r>
            <a:r>
              <a:rPr lang="en-US" dirty="0" smtClean="0"/>
              <a:t>]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extends </a:t>
            </a:r>
            <a:r>
              <a:rPr lang="en-US" dirty="0" err="1" smtClean="0"/>
              <a:t>Serializable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/** The generic representation type for {T} */</a:t>
            </a:r>
            <a:br>
              <a:rPr lang="en-US" i="1" dirty="0" smtClean="0">
                <a:solidFill>
                  <a:srgbClr val="808080"/>
                </a:solidFill>
                <a:effectLst/>
              </a:rPr>
            </a:br>
            <a:r>
              <a:rPr lang="en-US" i="1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type </a:t>
            </a:r>
            <a:r>
              <a:rPr lang="en-US" dirty="0" err="1" smtClean="0">
                <a:solidFill>
                  <a:srgbClr val="20999D"/>
                </a:solidFill>
                <a:effectLst/>
              </a:rPr>
              <a:t>Repr</a:t>
            </a:r>
            <a:r>
              <a:rPr lang="en-US" dirty="0" smtClean="0">
                <a:solidFill>
                  <a:srgbClr val="20999D"/>
                </a:solidFill>
                <a:effectLst/>
              </a:rPr>
              <a:t/>
            </a:r>
            <a:br>
              <a:rPr lang="en-US" dirty="0" smtClean="0">
                <a:solidFill>
                  <a:srgbClr val="20999D"/>
                </a:solidFill>
                <a:effectLst/>
              </a:rPr>
            </a:br>
            <a:r>
              <a:rPr lang="en-US" dirty="0" smtClean="0">
                <a:solidFill>
                  <a:srgbClr val="20999D"/>
                </a:solidFill>
                <a:effectLst/>
              </a:rPr>
              <a:t/>
            </a:r>
            <a:br>
              <a:rPr lang="en-US" dirty="0" smtClean="0">
                <a:solidFill>
                  <a:srgbClr val="20999D"/>
                </a:solidFill>
                <a:effectLst/>
              </a:rPr>
            </a:br>
            <a:r>
              <a:rPr lang="en-US" dirty="0" smtClean="0">
                <a:solidFill>
                  <a:srgbClr val="20999D"/>
                </a:solidFill>
                <a:effectLst/>
              </a:rPr>
              <a:t> 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/** Convert an instance of the concrete type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808080"/>
                </a:solidFill>
              </a:rPr>
              <a:t>       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 to the generic value representation */</a:t>
            </a:r>
            <a:br>
              <a:rPr lang="en-US" i="1" dirty="0" smtClean="0">
                <a:solidFill>
                  <a:srgbClr val="808080"/>
                </a:solidFill>
                <a:effectLst/>
              </a:rPr>
            </a:br>
            <a:r>
              <a:rPr lang="en-US" i="1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def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/>
              <a:t>to(t : </a:t>
            </a:r>
            <a:r>
              <a:rPr lang="en-US" dirty="0" smtClean="0">
                <a:solidFill>
                  <a:srgbClr val="20999D"/>
                </a:solidFill>
                <a:effectLst/>
              </a:rPr>
              <a:t>T</a:t>
            </a:r>
            <a:r>
              <a:rPr lang="en-US" dirty="0" smtClean="0"/>
              <a:t>) : </a:t>
            </a:r>
            <a:r>
              <a:rPr lang="en-US" dirty="0" err="1" smtClean="0">
                <a:solidFill>
                  <a:srgbClr val="20999D"/>
                </a:solidFill>
                <a:effectLst/>
              </a:rPr>
              <a:t>Repr</a:t>
            </a:r>
            <a:r>
              <a:rPr lang="en-US" dirty="0" smtClean="0">
                <a:solidFill>
                  <a:srgbClr val="20999D"/>
                </a:solidFill>
                <a:effectLst/>
              </a:rPr>
              <a:t/>
            </a:r>
            <a:br>
              <a:rPr lang="en-US" dirty="0" smtClean="0">
                <a:solidFill>
                  <a:srgbClr val="20999D"/>
                </a:solidFill>
                <a:effectLst/>
              </a:rPr>
            </a:br>
            <a:r>
              <a:rPr lang="en-US" dirty="0" smtClean="0">
                <a:solidFill>
                  <a:srgbClr val="20999D"/>
                </a:solidFill>
                <a:effectLst/>
              </a:rPr>
              <a:t/>
            </a:r>
            <a:br>
              <a:rPr lang="en-US" dirty="0" smtClean="0">
                <a:solidFill>
                  <a:srgbClr val="20999D"/>
                </a:solidFill>
                <a:effectLst/>
              </a:rPr>
            </a:br>
            <a:r>
              <a:rPr lang="en-US" dirty="0" smtClean="0">
                <a:solidFill>
                  <a:srgbClr val="20999D"/>
                </a:solidFill>
                <a:effectLst/>
              </a:rPr>
              <a:t> 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/** Convert an instance of the generic representation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808080"/>
                </a:solidFill>
                <a:effectLst/>
              </a:rPr>
              <a:t>         to an instance of the concrete type */</a:t>
            </a:r>
            <a:br>
              <a:rPr lang="en-US" i="1" dirty="0" smtClean="0">
                <a:solidFill>
                  <a:srgbClr val="808080"/>
                </a:solidFill>
                <a:effectLst/>
              </a:rPr>
            </a:br>
            <a:r>
              <a:rPr lang="en-US" i="1" dirty="0" smtClean="0">
                <a:solidFill>
                  <a:srgbClr val="808080"/>
                </a:solidFill>
                <a:effectLst/>
              </a:rPr>
              <a:t>  </a:t>
            </a:r>
            <a:r>
              <a:rPr lang="en-US" b="1" dirty="0" err="1" smtClean="0">
                <a:solidFill>
                  <a:srgbClr val="000080"/>
                </a:solidFill>
                <a:effectLst/>
              </a:rPr>
              <a:t>def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/>
              <a:t>from(r : </a:t>
            </a:r>
            <a:r>
              <a:rPr lang="en-US" dirty="0" err="1" smtClean="0">
                <a:solidFill>
                  <a:srgbClr val="20999D"/>
                </a:solidFill>
                <a:effectLst/>
              </a:rPr>
              <a:t>Repr</a:t>
            </a:r>
            <a:r>
              <a:rPr lang="en-US" dirty="0" smtClean="0"/>
              <a:t>) : </a:t>
            </a:r>
            <a:r>
              <a:rPr lang="en-US" dirty="0" smtClean="0">
                <a:solidFill>
                  <a:srgbClr val="20999D"/>
                </a:solidFill>
                <a:effectLst/>
              </a:rPr>
              <a:t>T</a:t>
            </a:r>
            <a:br>
              <a:rPr lang="en-US" dirty="0" smtClean="0">
                <a:solidFill>
                  <a:srgbClr val="20999D"/>
                </a:solidFill>
                <a:effectLst/>
              </a:rPr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270" y="416395"/>
            <a:ext cx="3115396" cy="18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5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Spoiler prevention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4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implicits</a:t>
            </a:r>
            <a:r>
              <a:rPr lang="en-US" dirty="0" smtClean="0"/>
              <a:t> – mystery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mplicit values can be supplied by imports</a:t>
            </a:r>
          </a:p>
          <a:p>
            <a:r>
              <a:rPr lang="en-US" dirty="0" smtClean="0"/>
              <a:t>not always immediately obvious what is providing implicit value</a:t>
            </a:r>
          </a:p>
          <a:p>
            <a:pPr lvl="1"/>
            <a:r>
              <a:rPr lang="en-US" dirty="0" smtClean="0"/>
              <a:t>new imports can break things</a:t>
            </a:r>
          </a:p>
          <a:p>
            <a:pPr lvl="1"/>
            <a:r>
              <a:rPr lang="en-US" dirty="0" smtClean="0"/>
              <a:t>if you’re not even aware implicit parameters are present this is can be a source of mystery</a:t>
            </a:r>
          </a:p>
          <a:p>
            <a:pPr lvl="1"/>
            <a:r>
              <a:rPr lang="en-US" dirty="0" smtClean="0"/>
              <a:t>you’ve been warned</a:t>
            </a:r>
          </a:p>
          <a:p>
            <a:pPr lvl="1"/>
            <a:r>
              <a:rPr lang="en-US" dirty="0" smtClean="0"/>
              <a:t>IDEs (specifically </a:t>
            </a:r>
            <a:r>
              <a:rPr lang="en-US" dirty="0" err="1" smtClean="0"/>
              <a:t>Intellij</a:t>
            </a:r>
            <a:r>
              <a:rPr lang="en-US" dirty="0" smtClean="0"/>
              <a:t>) now provide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0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CliffRedmond</a:t>
            </a:r>
            <a:r>
              <a:rPr lang="en-US" dirty="0" smtClean="0"/>
              <a:t>/shapeless-guide-code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brownbag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Sabuj</a:t>
            </a:r>
            <a:r>
              <a:rPr lang="en-US" dirty="0" smtClean="0"/>
              <a:t>, Max and </a:t>
            </a:r>
            <a:r>
              <a:rPr lang="en-US" dirty="0" err="1" smtClean="0"/>
              <a:t>Slawek</a:t>
            </a:r>
            <a:endParaRPr lang="en-US" dirty="0" smtClean="0"/>
          </a:p>
          <a:p>
            <a:r>
              <a:rPr lang="en-US" dirty="0" smtClean="0"/>
              <a:t>For being guinea pigs and providing valuable feedback (which I tried to act upon).</a:t>
            </a:r>
          </a:p>
        </p:txBody>
      </p:sp>
    </p:spTree>
    <p:extLst>
      <p:ext uri="{BB962C8B-B14F-4D97-AF65-F5344CB8AC3E}">
        <p14:creationId xmlns:p14="http://schemas.microsoft.com/office/powerpoint/2010/main" val="128291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/ liberal stealing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original: https://</a:t>
            </a:r>
            <a:r>
              <a:rPr lang="en-US" dirty="0" err="1" smtClean="0"/>
              <a:t>skillsmatter.com</a:t>
            </a:r>
            <a:r>
              <a:rPr lang="en-US" dirty="0" smtClean="0"/>
              <a:t>/</a:t>
            </a:r>
            <a:r>
              <a:rPr lang="en-US" dirty="0" err="1" smtClean="0"/>
              <a:t>skillscasts</a:t>
            </a:r>
            <a:r>
              <a:rPr lang="en-US" dirty="0" smtClean="0"/>
              <a:t>/9136-establishing-orbit-with-shapeless</a:t>
            </a:r>
          </a:p>
          <a:p>
            <a:pPr marL="0" indent="0">
              <a:buNone/>
            </a:pPr>
            <a:r>
              <a:rPr lang="en-US" dirty="0" err="1" smtClean="0"/>
              <a:t>Scala</a:t>
            </a:r>
            <a:r>
              <a:rPr lang="en-US" dirty="0" smtClean="0"/>
              <a:t> home: http://</a:t>
            </a:r>
            <a:r>
              <a:rPr lang="en-US" dirty="0" err="1" smtClean="0"/>
              <a:t>www.scala-lang.org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err="1" smtClean="0"/>
              <a:t>Operpators</a:t>
            </a:r>
            <a:r>
              <a:rPr lang="en-US" dirty="0" smtClean="0"/>
              <a:t> / infix: http://</a:t>
            </a:r>
            <a:r>
              <a:rPr lang="en-US" dirty="0" err="1" smtClean="0"/>
              <a:t>www.scala-lang.org</a:t>
            </a:r>
            <a:r>
              <a:rPr lang="en-US" dirty="0" smtClean="0"/>
              <a:t>/old/node/118</a:t>
            </a:r>
          </a:p>
          <a:p>
            <a:pPr marL="0" indent="0">
              <a:buNone/>
            </a:pPr>
            <a:r>
              <a:rPr lang="en-US" dirty="0" smtClean="0"/>
              <a:t>Case class freebie overview: http://</a:t>
            </a:r>
            <a:r>
              <a:rPr lang="en-US" dirty="0" err="1" smtClean="0"/>
              <a:t>www.codecommit.com</a:t>
            </a:r>
            <a:r>
              <a:rPr lang="en-US" dirty="0" smtClean="0"/>
              <a:t>/blog/</a:t>
            </a:r>
            <a:r>
              <a:rPr lang="en-US" dirty="0" err="1" smtClean="0"/>
              <a:t>scala</a:t>
            </a:r>
            <a:r>
              <a:rPr lang="en-US" dirty="0" smtClean="0"/>
              <a:t>/case-classes-are-cool</a:t>
            </a:r>
          </a:p>
          <a:p>
            <a:pPr marL="0" indent="0">
              <a:buNone/>
            </a:pPr>
            <a:r>
              <a:rPr lang="en-US" dirty="0" smtClean="0"/>
              <a:t>Algebraic types: http://</a:t>
            </a:r>
            <a:r>
              <a:rPr lang="en-US" dirty="0" err="1" smtClean="0"/>
              <a:t>tpolecat.github.io</a:t>
            </a:r>
            <a:r>
              <a:rPr lang="en-US" dirty="0" smtClean="0"/>
              <a:t>/presentations/algebraic_types.html#11</a:t>
            </a:r>
          </a:p>
          <a:p>
            <a:pPr marL="0" indent="0">
              <a:buNone/>
            </a:pPr>
            <a:r>
              <a:rPr lang="en-US" dirty="0" smtClean="0"/>
              <a:t>Type members: http://</a:t>
            </a:r>
            <a:r>
              <a:rPr lang="en-US" dirty="0" err="1" smtClean="0"/>
              <a:t>www.artima.com</a:t>
            </a:r>
            <a:r>
              <a:rPr lang="en-US" dirty="0" smtClean="0"/>
              <a:t>/weblogs/</a:t>
            </a:r>
            <a:r>
              <a:rPr lang="en-US" dirty="0" err="1" smtClean="0"/>
              <a:t>viewpost.jsp?thread</a:t>
            </a:r>
            <a:r>
              <a:rPr lang="en-US" dirty="0" smtClean="0"/>
              <a:t>=270195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7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/ liberal stealing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typelevel.org</a:t>
            </a:r>
            <a:r>
              <a:rPr lang="en-US" dirty="0" smtClean="0"/>
              <a:t>/cats/</a:t>
            </a:r>
            <a:r>
              <a:rPr lang="en-US" dirty="0" err="1" smtClean="0"/>
              <a:t>typeclasses.html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blogs.atlassian.com</a:t>
            </a:r>
            <a:r>
              <a:rPr lang="en-US" dirty="0" smtClean="0"/>
              <a:t>/2013/09/</a:t>
            </a:r>
            <a:r>
              <a:rPr lang="en-US" dirty="0" err="1" smtClean="0"/>
              <a:t>scala</a:t>
            </a:r>
            <a:r>
              <a:rPr lang="en-US" dirty="0" smtClean="0"/>
              <a:t>-types-of-a-higher-kind/</a:t>
            </a:r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twitter.github.io</a:t>
            </a:r>
            <a:r>
              <a:rPr lang="en-US" dirty="0" smtClean="0"/>
              <a:t>/</a:t>
            </a:r>
            <a:r>
              <a:rPr lang="en-US" dirty="0" err="1" smtClean="0"/>
              <a:t>scala_school</a:t>
            </a:r>
            <a:r>
              <a:rPr lang="en-US" dirty="0" smtClean="0"/>
              <a:t>/advanced-</a:t>
            </a:r>
            <a:r>
              <a:rPr lang="en-US" dirty="0" err="1" smtClean="0"/>
              <a:t>types.html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underscore.io</a:t>
            </a:r>
            <a:r>
              <a:rPr lang="en-US" dirty="0" smtClean="0"/>
              <a:t>/blog/posts/2015/06/02/everything-about-</a:t>
            </a:r>
            <a:r>
              <a:rPr lang="en-US" dirty="0" err="1" smtClean="0"/>
              <a:t>sealed.html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0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Junk yard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 I couldn’t throw away follows </a:t>
            </a:r>
          </a:p>
        </p:txBody>
      </p:sp>
    </p:spTree>
    <p:extLst>
      <p:ext uri="{BB962C8B-B14F-4D97-AF65-F5344CB8AC3E}">
        <p14:creationId xmlns:p14="http://schemas.microsoft.com/office/powerpoint/2010/main" val="122753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Syntax weirdness (for Java </a:t>
            </a:r>
            <a:r>
              <a:rPr lang="en-US" dirty="0" err="1" smtClean="0"/>
              <a:t>devs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parameters</a:t>
            </a:r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ompanion objects</a:t>
            </a:r>
          </a:p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raits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ase classes (algebraic data types)</a:t>
            </a:r>
          </a:p>
          <a:p>
            <a:r>
              <a:rPr lang="en-US" dirty="0" smtClean="0"/>
              <a:t>Pattern matching</a:t>
            </a:r>
            <a:endParaRPr lang="en-US" dirty="0" smtClean="0"/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ype constructors</a:t>
            </a:r>
          </a:p>
          <a:p>
            <a:pPr lvl="1"/>
            <a:r>
              <a:rPr lang="en-US" dirty="0" smtClean="0"/>
              <a:t>lists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ependent types</a:t>
            </a:r>
          </a:p>
        </p:txBody>
      </p:sp>
    </p:spTree>
    <p:extLst>
      <p:ext uri="{BB962C8B-B14F-4D97-AF65-F5344CB8AC3E}">
        <p14:creationId xmlns:p14="http://schemas.microsoft.com/office/powerpoint/2010/main" val="352532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– OO/functional hybrid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every </a:t>
            </a:r>
            <a:r>
              <a:rPr lang="en-US" dirty="0"/>
              <a:t>value is an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every </a:t>
            </a:r>
            <a:r>
              <a:rPr lang="en-US" dirty="0"/>
              <a:t>function is a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⇒ every </a:t>
            </a:r>
            <a:r>
              <a:rPr lang="en-US" dirty="0"/>
              <a:t>function is an object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CC7832"/>
                </a:solidFill>
                <a:effectLst/>
              </a:rPr>
              <a:t>val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power: (</a:t>
            </a:r>
            <a:r>
              <a:rPr lang="en-US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en-US" dirty="0" smtClean="0"/>
              <a:t>) =&gt; </a:t>
            </a:r>
            <a:r>
              <a:rPr lang="en-US" dirty="0" err="1" smtClean="0">
                <a:solidFill>
                  <a:srgbClr val="CC7832"/>
                </a:solidFill>
                <a:effectLst/>
              </a:rPr>
              <a:t>Int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=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>(base: 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 smtClean="0">
                <a:effectLst/>
              </a:rPr>
              <a:t>exp</a:t>
            </a:r>
            <a:r>
              <a:rPr lang="en-US" dirty="0" smtClean="0">
                <a:effectLst/>
              </a:rPr>
              <a:t>: 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) =&gt;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  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if 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exp</a:t>
            </a:r>
            <a:r>
              <a:rPr lang="en-US" dirty="0" smtClean="0">
                <a:effectLst/>
              </a:rPr>
              <a:t> &lt;= 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1</a:t>
            </a:r>
            <a:r>
              <a:rPr lang="en-US" dirty="0" smtClean="0">
                <a:effectLst/>
              </a:rPr>
              <a:t>) {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     base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   } 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else </a:t>
            </a:r>
            <a:r>
              <a:rPr lang="en-US" dirty="0" smtClean="0">
                <a:effectLst/>
              </a:rPr>
              <a:t>{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     base * power(base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 smtClean="0">
                <a:effectLst/>
              </a:rPr>
              <a:t>exp</a:t>
            </a:r>
            <a:r>
              <a:rPr lang="en-US" dirty="0" smtClean="0">
                <a:effectLst/>
              </a:rPr>
              <a:t> - 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1</a:t>
            </a:r>
            <a:r>
              <a:rPr lang="en-US" dirty="0" smtClean="0">
                <a:effectLst/>
              </a:rPr>
              <a:t>)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  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rgbClr val="CC7832"/>
                </a:solidFill>
                <a:effectLst/>
              </a:rPr>
              <a:t>val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x = power(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2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 err="1" smtClean="0">
                <a:solidFill>
                  <a:srgbClr val="CC7832"/>
                </a:solidFill>
                <a:effectLst/>
              </a:rPr>
              <a:t>val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y = </a:t>
            </a:r>
            <a:r>
              <a:rPr lang="en-US" dirty="0" err="1" smtClean="0"/>
              <a:t>power.apply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2</a:t>
            </a:r>
            <a:r>
              <a:rPr lang="en-US" dirty="0" smtClean="0">
                <a:solidFill>
                  <a:srgbClr val="CC7832"/>
                </a:solidFill>
                <a:effectLst/>
              </a:rPr>
              <a:t>,</a:t>
            </a:r>
            <a:r>
              <a:rPr lang="en-US" dirty="0" smtClean="0">
                <a:solidFill>
                  <a:srgbClr val="6897BB"/>
                </a:solidFill>
                <a:effectLst/>
              </a:rPr>
              <a:t>2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87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foundations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OO: every value is an object</a:t>
            </a:r>
          </a:p>
          <a:p>
            <a:pPr lvl="1"/>
            <a:r>
              <a:rPr lang="en-US" dirty="0" smtClean="0"/>
              <a:t>no primitive types</a:t>
            </a:r>
          </a:p>
          <a:p>
            <a:r>
              <a:rPr lang="en-US" dirty="0" smtClean="0"/>
              <a:t>Functional: every function is a value</a:t>
            </a:r>
          </a:p>
          <a:p>
            <a:pPr lvl="1"/>
            <a:r>
              <a:rPr lang="en-US" dirty="0" smtClean="0"/>
              <a:t>functions can be assigned /passed as parameters</a:t>
            </a:r>
          </a:p>
        </p:txBody>
      </p:sp>
    </p:spTree>
    <p:extLst>
      <p:ext uri="{BB962C8B-B14F-4D97-AF65-F5344CB8AC3E}">
        <p14:creationId xmlns:p14="http://schemas.microsoft.com/office/powerpoint/2010/main" val="336212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boilerplate</a:t>
            </a:r>
          </a:p>
          <a:p>
            <a:pPr lvl="1"/>
            <a:r>
              <a:rPr lang="en-US" dirty="0" smtClean="0"/>
              <a:t>simpler more expressive code</a:t>
            </a:r>
          </a:p>
          <a:p>
            <a:pPr lvl="1"/>
            <a:r>
              <a:rPr lang="en-US" dirty="0" smtClean="0"/>
              <a:t>leverage excellent libraries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Bullet proof</a:t>
            </a:r>
          </a:p>
          <a:p>
            <a:pPr lvl="1"/>
            <a:r>
              <a:rPr lang="en-US" dirty="0" smtClean="0"/>
              <a:t>support for functional programming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mmutability by default</a:t>
            </a:r>
          </a:p>
          <a:p>
            <a:pPr lvl="1"/>
            <a:r>
              <a:rPr lang="en-US" dirty="0" smtClean="0"/>
              <a:t>nulls present only for Java compatibility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Meet </a:t>
            </a:r>
            <a:r>
              <a:rPr lang="en-US" b="1" dirty="0" err="1" smtClean="0">
                <a:solidFill>
                  <a:srgbClr val="CC7832"/>
                </a:solidFill>
                <a:effectLst/>
              </a:rPr>
              <a:t>Scala</a:t>
            </a:r>
            <a:r>
              <a:rPr lang="is-IS" b="1" dirty="0" smtClean="0">
                <a:solidFill>
                  <a:srgbClr val="CC7832"/>
                </a:solidFill>
                <a:effectLst/>
              </a:rPr>
              <a:t>…</a:t>
            </a:r>
          </a:p>
          <a:p>
            <a:pPr marL="114300" indent="0">
              <a:buNone/>
            </a:pPr>
            <a:endParaRPr lang="en-US" b="1" dirty="0" smtClean="0">
              <a:solidFill>
                <a:srgbClr val="CC7832"/>
              </a:solidFill>
              <a:effectLst/>
            </a:endParaRPr>
          </a:p>
          <a:p>
            <a:pPr marL="114300" indent="0">
              <a:buNone/>
            </a:pPr>
            <a:r>
              <a:rPr lang="en-US" b="1" dirty="0" err="1" smtClean="0">
                <a:solidFill>
                  <a:srgbClr val="000080"/>
                </a:solidFill>
                <a:effectLst/>
              </a:rPr>
              <a:t>val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/>
              <a:t>list1: </a:t>
            </a:r>
            <a:r>
              <a:rPr lang="en-US" dirty="0" smtClean="0">
                <a:solidFill>
                  <a:srgbClr val="20999D"/>
                </a:solidFill>
                <a:effectLst/>
              </a:rPr>
              <a:t>List</a:t>
            </a:r>
            <a:r>
              <a:rPr lang="en-US" dirty="0" smtClean="0"/>
              <a:t>[</a:t>
            </a:r>
            <a:r>
              <a:rPr lang="en-US" dirty="0" err="1" smtClean="0"/>
              <a:t>Int</a:t>
            </a:r>
            <a:r>
              <a:rPr lang="en-US" dirty="0" smtClean="0"/>
              <a:t>] = </a:t>
            </a:r>
            <a:r>
              <a:rPr lang="en-US" dirty="0" smtClean="0">
                <a:effectLst/>
              </a:rPr>
              <a:t>List[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](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1</a:t>
            </a:r>
            <a:r>
              <a:rPr lang="en-US" dirty="0" smtClean="0">
                <a:effectLst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2</a:t>
            </a:r>
            <a:r>
              <a:rPr lang="en-US" dirty="0" smtClean="0">
                <a:effectLst/>
              </a:rPr>
              <a:t>,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3</a:t>
            </a:r>
            <a:r>
              <a:rPr lang="en-US" dirty="0" smtClean="0">
                <a:effectLst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rgbClr val="000080"/>
                </a:solidFill>
                <a:effectLst/>
              </a:rPr>
              <a:t>val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/>
              <a:t>list2 = </a:t>
            </a:r>
            <a:r>
              <a:rPr lang="en-US" i="1" dirty="0" smtClean="0">
                <a:solidFill>
                  <a:srgbClr val="660E7A"/>
                </a:solidFill>
                <a:effectLst/>
              </a:rPr>
              <a:t>List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6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 err="1" smtClean="0">
                <a:solidFill>
                  <a:srgbClr val="000080"/>
                </a:solidFill>
                <a:effectLst/>
              </a:rPr>
              <a:t>val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/>
              <a:t>list3 =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7 </a:t>
            </a:r>
            <a:r>
              <a:rPr lang="en-US" dirty="0" smtClean="0"/>
              <a:t>::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8 </a:t>
            </a:r>
            <a:r>
              <a:rPr lang="en-US" dirty="0" smtClean="0"/>
              <a:t>::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9 </a:t>
            </a:r>
            <a:r>
              <a:rPr lang="en-US" dirty="0" smtClean="0"/>
              <a:t>:: </a:t>
            </a:r>
            <a:r>
              <a:rPr lang="en-US" i="1" dirty="0" smtClean="0">
                <a:solidFill>
                  <a:srgbClr val="660E7A"/>
                </a:solidFill>
                <a:effectLst/>
              </a:rPr>
              <a:t>Nil</a:t>
            </a:r>
            <a:endParaRPr lang="en-US" i="1" dirty="0">
              <a:solidFill>
                <a:srgbClr val="660E7A"/>
              </a:solidFill>
            </a:endParaRPr>
          </a:p>
          <a:p>
            <a:pPr marL="114300" indent="0">
              <a:buNone/>
            </a:pPr>
            <a:r>
              <a:rPr lang="en-US" i="1" dirty="0" smtClean="0">
                <a:solidFill>
                  <a:srgbClr val="808080"/>
                </a:solidFill>
                <a:effectLst/>
              </a:rPr>
              <a:t/>
            </a:r>
            <a:br>
              <a:rPr lang="en-US" i="1" dirty="0" smtClean="0">
                <a:solidFill>
                  <a:srgbClr val="808080"/>
                </a:solidFill>
                <a:effectLst/>
              </a:rPr>
            </a:br>
            <a:r>
              <a:rPr lang="en-US" b="1" dirty="0" err="1" smtClean="0">
                <a:solidFill>
                  <a:srgbClr val="000080"/>
                </a:solidFill>
                <a:effectLst/>
              </a:rPr>
              <a:t>def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/>
              <a:t>sum(list: </a:t>
            </a:r>
            <a:r>
              <a:rPr lang="en-US" dirty="0" smtClean="0">
                <a:solidFill>
                  <a:srgbClr val="20999D"/>
                </a:solidFill>
                <a:effectLst/>
              </a:rPr>
              <a:t>List</a:t>
            </a:r>
            <a:r>
              <a:rPr lang="en-US" dirty="0" smtClean="0"/>
              <a:t>[</a:t>
            </a:r>
            <a:r>
              <a:rPr lang="en-US" dirty="0" err="1" smtClean="0"/>
              <a:t>Int</a:t>
            </a:r>
            <a:r>
              <a:rPr lang="en-US" dirty="0" smtClean="0"/>
              <a:t>]): </a:t>
            </a:r>
            <a:r>
              <a:rPr lang="en-US" dirty="0" err="1" smtClean="0"/>
              <a:t>Int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smtClean="0"/>
              <a:t>  list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match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case </a:t>
            </a:r>
            <a:r>
              <a:rPr lang="en-US" dirty="0" smtClean="0"/>
              <a:t>head </a:t>
            </a:r>
            <a:r>
              <a:rPr lang="en-US" dirty="0" smtClean="0">
                <a:effectLst/>
              </a:rPr>
              <a:t>::</a:t>
            </a:r>
            <a:r>
              <a:rPr lang="en-US" i="1" dirty="0" smtClean="0">
                <a:effectLst/>
              </a:rPr>
              <a:t> </a:t>
            </a:r>
            <a:r>
              <a:rPr lang="en-US" dirty="0" smtClean="0"/>
              <a:t>tail =&gt; head + sum(tail)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case </a:t>
            </a:r>
            <a:r>
              <a:rPr lang="en-US" i="1" dirty="0" smtClean="0">
                <a:solidFill>
                  <a:srgbClr val="660E7A"/>
                </a:solidFill>
                <a:effectLst/>
              </a:rPr>
              <a:t>Nil </a:t>
            </a:r>
            <a:r>
              <a:rPr lang="en-US" dirty="0" smtClean="0"/>
              <a:t>=&gt; 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0</a:t>
            </a:r>
            <a:br>
              <a:rPr lang="en-US" dirty="0" smtClean="0">
                <a:solidFill>
                  <a:srgbClr val="0000FF"/>
                </a:solidFill>
                <a:effectLst/>
              </a:rPr>
            </a:br>
            <a:r>
              <a:rPr lang="en-US" dirty="0" smtClean="0">
                <a:solidFill>
                  <a:srgbClr val="0000FF"/>
                </a:solidFill>
                <a:effectLst/>
              </a:rPr>
              <a:t>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rgbClr val="000080"/>
                </a:solidFill>
                <a:effectLst/>
              </a:rPr>
              <a:t>val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dirty="0" smtClean="0"/>
              <a:t>result = </a:t>
            </a:r>
            <a:r>
              <a:rPr lang="en-US" dirty="0" smtClean="0">
                <a:effectLst/>
              </a:rPr>
              <a:t>sum(</a:t>
            </a:r>
            <a:r>
              <a:rPr lang="en-US" dirty="0" smtClean="0">
                <a:solidFill>
                  <a:srgbClr val="0000FF"/>
                </a:solidFill>
                <a:effectLst/>
              </a:rPr>
              <a:t>0 </a:t>
            </a:r>
            <a:r>
              <a:rPr lang="en-US" dirty="0" smtClean="0">
                <a:effectLst/>
              </a:rPr>
              <a:t>:: list1 ::: list2)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808080"/>
                </a:solidFill>
                <a:effectLst/>
              </a:rPr>
              <a:t>// 21</a:t>
            </a:r>
            <a:endParaRPr lang="en-US" dirty="0" smtClean="0"/>
          </a:p>
        </p:txBody>
      </p:sp>
      <p:sp>
        <p:nvSpPr>
          <p:cNvPr id="9" name="Line Callout 1 (No Border) 8"/>
          <p:cNvSpPr/>
          <p:nvPr/>
        </p:nvSpPr>
        <p:spPr>
          <a:xfrm>
            <a:off x="1870787" y="1938985"/>
            <a:ext cx="1556717" cy="360537"/>
          </a:xfrm>
          <a:prstGeom prst="callout1">
            <a:avLst>
              <a:gd name="adj1" fmla="val 63067"/>
              <a:gd name="adj2" fmla="val 3310"/>
              <a:gd name="adj3" fmla="val 232583"/>
              <a:gd name="adj4" fmla="val -108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10" name="Line Callout 1 (No Border) 9"/>
          <p:cNvSpPr/>
          <p:nvPr/>
        </p:nvSpPr>
        <p:spPr>
          <a:xfrm>
            <a:off x="4615527" y="3304766"/>
            <a:ext cx="1474783" cy="480526"/>
          </a:xfrm>
          <a:prstGeom prst="callout1">
            <a:avLst>
              <a:gd name="adj1" fmla="val 46017"/>
              <a:gd name="adj2" fmla="val -3391"/>
              <a:gd name="adj3" fmla="val 546"/>
              <a:gd name="adj4" fmla="val -928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nfix method</a:t>
            </a:r>
            <a:endParaRPr lang="en-US" dirty="0"/>
          </a:p>
        </p:txBody>
      </p:sp>
      <p:sp>
        <p:nvSpPr>
          <p:cNvPr id="11" name="Line Callout 1 (No Border) 10"/>
          <p:cNvSpPr/>
          <p:nvPr/>
        </p:nvSpPr>
        <p:spPr>
          <a:xfrm>
            <a:off x="5557751" y="3807612"/>
            <a:ext cx="1911755" cy="377015"/>
          </a:xfrm>
          <a:prstGeom prst="callout1">
            <a:avLst>
              <a:gd name="adj1" fmla="val 57885"/>
              <a:gd name="adj2" fmla="val 641"/>
              <a:gd name="adj3" fmla="val 145530"/>
              <a:gd name="adj4" fmla="val -1710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12" name="Line Callout 1 (No Border) 11"/>
          <p:cNvSpPr/>
          <p:nvPr/>
        </p:nvSpPr>
        <p:spPr>
          <a:xfrm>
            <a:off x="5546285" y="2824240"/>
            <a:ext cx="1923221" cy="480526"/>
          </a:xfrm>
          <a:prstGeom prst="callout1">
            <a:avLst>
              <a:gd name="adj1" fmla="val 51701"/>
              <a:gd name="adj2" fmla="val 530"/>
              <a:gd name="adj3" fmla="val -27871"/>
              <a:gd name="adj4" fmla="val -11033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companion object</a:t>
            </a:r>
            <a:endParaRPr lang="en-US" dirty="0"/>
          </a:p>
        </p:txBody>
      </p:sp>
      <p:sp>
        <p:nvSpPr>
          <p:cNvPr id="13" name="Line Callout 1 (No Border) 12"/>
          <p:cNvSpPr/>
          <p:nvPr/>
        </p:nvSpPr>
        <p:spPr>
          <a:xfrm>
            <a:off x="6527282" y="1938985"/>
            <a:ext cx="2186828" cy="480526"/>
          </a:xfrm>
          <a:prstGeom prst="callout1">
            <a:avLst>
              <a:gd name="adj1" fmla="val 68750"/>
              <a:gd name="adj2" fmla="val 641"/>
              <a:gd name="adj3" fmla="val 119893"/>
              <a:gd name="adj4" fmla="val -667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apply() invocation</a:t>
            </a:r>
            <a:endParaRPr lang="en-US" dirty="0"/>
          </a:p>
        </p:txBody>
      </p:sp>
      <p:sp>
        <p:nvSpPr>
          <p:cNvPr id="14" name="Line Callout 1 (No Border) 13"/>
          <p:cNvSpPr/>
          <p:nvPr/>
        </p:nvSpPr>
        <p:spPr>
          <a:xfrm>
            <a:off x="4274140" y="1638727"/>
            <a:ext cx="1816169" cy="392663"/>
          </a:xfrm>
          <a:prstGeom prst="callout1">
            <a:avLst>
              <a:gd name="adj1" fmla="val 75705"/>
              <a:gd name="adj2" fmla="val 7408"/>
              <a:gd name="adj3" fmla="val 182408"/>
              <a:gd name="adj4" fmla="val -1855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ype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9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syntax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Type details can often be omitted </a:t>
            </a:r>
          </a:p>
          <a:p>
            <a:pPr marL="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b="1" dirty="0" err="1" smtClean="0">
                <a:solidFill>
                  <a:srgbClr val="CC7832"/>
                </a:solidFill>
                <a:effectLst/>
              </a:rPr>
              <a:t>val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x: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"A Sample String" </a:t>
            </a:r>
            <a:r>
              <a:rPr lang="en-US" dirty="0" smtClean="0">
                <a:solidFill>
                  <a:srgbClr val="808080"/>
                </a:solidFill>
                <a:effectLst/>
              </a:rPr>
              <a:t>// A Sample String</a:t>
            </a:r>
            <a:br>
              <a:rPr lang="en-US" dirty="0" smtClean="0">
                <a:solidFill>
                  <a:srgbClr val="808080"/>
                </a:solidFill>
                <a:effectLst/>
              </a:rPr>
            </a:br>
            <a:r>
              <a:rPr lang="en-US" b="1" dirty="0" err="1" smtClean="0">
                <a:solidFill>
                  <a:srgbClr val="CC7832"/>
                </a:solidFill>
                <a:effectLst/>
              </a:rPr>
              <a:t>val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y =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"A Sample String" </a:t>
            </a:r>
            <a:r>
              <a:rPr lang="en-US" dirty="0" smtClean="0">
                <a:solidFill>
                  <a:srgbClr val="808080"/>
                </a:solidFill>
                <a:effectLst/>
              </a:rPr>
              <a:t>// A Sample String</a:t>
            </a:r>
            <a:br>
              <a:rPr lang="en-US" dirty="0" smtClean="0">
                <a:solidFill>
                  <a:srgbClr val="808080"/>
                </a:solidFill>
                <a:effectLst/>
              </a:rPr>
            </a:br>
            <a:endParaRPr lang="en-US" dirty="0" smtClean="0"/>
          </a:p>
          <a:p>
            <a:r>
              <a:rPr lang="en-US" dirty="0" smtClean="0"/>
              <a:t>Can omit other stuff </a:t>
            </a:r>
          </a:p>
          <a:p>
            <a:pPr lvl="1"/>
            <a:r>
              <a:rPr lang="en-US" dirty="0" smtClean="0"/>
              <a:t>dots and parenthesis</a:t>
            </a:r>
          </a:p>
          <a:p>
            <a:pPr marL="0" indent="0">
              <a:buNone/>
            </a:pPr>
            <a:r>
              <a:rPr lang="en-US" sz="3100" b="1" dirty="0" err="1" smtClean="0">
                <a:solidFill>
                  <a:srgbClr val="CC7832"/>
                </a:solidFill>
                <a:effectLst/>
              </a:rPr>
              <a:t>val</a:t>
            </a:r>
            <a:r>
              <a:rPr lang="en-US" sz="3100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sz="3100" dirty="0" smtClean="0"/>
              <a:t>z = </a:t>
            </a:r>
            <a:r>
              <a:rPr lang="en-US" sz="3100" dirty="0" smtClean="0">
                <a:solidFill>
                  <a:srgbClr val="6A8759"/>
                </a:solidFill>
                <a:effectLst/>
              </a:rPr>
              <a:t>"A </a:t>
            </a:r>
            <a:r>
              <a:rPr lang="en-US" sz="3100" dirty="0" err="1" smtClean="0">
                <a:solidFill>
                  <a:srgbClr val="6A8759"/>
                </a:solidFill>
                <a:effectLst/>
              </a:rPr>
              <a:t>LowerCase</a:t>
            </a:r>
            <a:r>
              <a:rPr lang="en-US" sz="3100" dirty="0" smtClean="0">
                <a:solidFill>
                  <a:srgbClr val="6A8759"/>
                </a:solidFill>
                <a:effectLst/>
              </a:rPr>
              <a:t> String" </a:t>
            </a:r>
            <a:r>
              <a:rPr lang="en-US" sz="3100" dirty="0" err="1" smtClean="0"/>
              <a:t>toLowerCase</a:t>
            </a:r>
            <a:r>
              <a:rPr lang="en-US" sz="3100" dirty="0" smtClean="0"/>
              <a:t> </a:t>
            </a:r>
            <a:r>
              <a:rPr lang="en-US" sz="3100" dirty="0" smtClean="0">
                <a:solidFill>
                  <a:srgbClr val="808080"/>
                </a:solidFill>
                <a:effectLst/>
              </a:rPr>
              <a:t>// a lowercase string</a:t>
            </a:r>
          </a:p>
          <a:p>
            <a:pPr marL="0" indent="0">
              <a:buNone/>
            </a:pPr>
            <a:endParaRPr lang="en-US" sz="2400" dirty="0" smtClean="0">
              <a:solidFill>
                <a:srgbClr val="808080"/>
              </a:solidFill>
              <a:effectLst/>
            </a:endParaRPr>
          </a:p>
          <a:p>
            <a:r>
              <a:rPr lang="en-US" dirty="0" smtClean="0"/>
              <a:t>Semicolons are usually not required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5187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syntax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Any method taking a single parameter can be used as an infix operator </a:t>
            </a:r>
            <a:endParaRPr lang="is-IS" dirty="0" smtClean="0">
              <a:solidFill>
                <a:srgbClr val="6897BB"/>
              </a:solidFill>
              <a:effectLst/>
            </a:endParaRPr>
          </a:p>
          <a:p>
            <a:pPr marL="457200" lvl="1" indent="0">
              <a:buNone/>
            </a:pPr>
            <a:r>
              <a:rPr lang="is-IS" dirty="0">
                <a:solidFill>
                  <a:srgbClr val="6897BB"/>
                </a:solidFill>
              </a:rPr>
              <a:t>	</a:t>
            </a:r>
            <a:r>
              <a:rPr lang="is-IS" dirty="0" smtClean="0">
                <a:solidFill>
                  <a:srgbClr val="6897BB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is-IS" dirty="0">
                <a:solidFill>
                  <a:srgbClr val="6897BB"/>
                </a:solidFill>
                <a:effectLst/>
              </a:rPr>
              <a:t>	</a:t>
            </a:r>
            <a:r>
              <a:rPr lang="is-IS" dirty="0" smtClean="0">
                <a:solidFill>
                  <a:srgbClr val="6897BB"/>
                </a:solidFill>
                <a:effectLst/>
              </a:rPr>
              <a:t>		4</a:t>
            </a:r>
            <a:r>
              <a:rPr lang="is-IS" dirty="0" smtClean="0"/>
              <a:t>./(</a:t>
            </a:r>
            <a:r>
              <a:rPr lang="is-IS" dirty="0" smtClean="0">
                <a:solidFill>
                  <a:srgbClr val="6897BB"/>
                </a:solidFill>
                <a:effectLst/>
              </a:rPr>
              <a:t>2</a:t>
            </a:r>
            <a:r>
              <a:rPr lang="is-IS" dirty="0" smtClean="0"/>
              <a:t>)  </a:t>
            </a:r>
            <a:r>
              <a:rPr lang="en-US" dirty="0" smtClean="0"/>
              <a:t>≣  </a:t>
            </a:r>
            <a:r>
              <a:rPr lang="bg-BG" dirty="0" smtClean="0">
                <a:solidFill>
                  <a:srgbClr val="6897BB"/>
                </a:solidFill>
                <a:effectLst/>
              </a:rPr>
              <a:t>4 </a:t>
            </a:r>
            <a:r>
              <a:rPr lang="bg-BG" dirty="0" smtClean="0"/>
              <a:t>/ </a:t>
            </a:r>
            <a:r>
              <a:rPr lang="en-AU" dirty="0" smtClean="0"/>
              <a:t>(</a:t>
            </a:r>
            <a:r>
              <a:rPr lang="bg-BG" dirty="0" smtClean="0">
                <a:solidFill>
                  <a:srgbClr val="6897BB"/>
                </a:solidFill>
                <a:effectLst/>
              </a:rPr>
              <a:t>2</a:t>
            </a:r>
            <a:r>
              <a:rPr lang="is-IS" dirty="0" smtClean="0"/>
              <a:t>)</a:t>
            </a:r>
            <a:r>
              <a:rPr lang="en-AU" dirty="0" smtClean="0">
                <a:solidFill>
                  <a:srgbClr val="6897BB"/>
                </a:solidFill>
                <a:effectLst/>
              </a:rPr>
              <a:t>  </a:t>
            </a:r>
            <a:r>
              <a:rPr lang="en-US" dirty="0" smtClean="0"/>
              <a:t>≣  </a:t>
            </a:r>
            <a:r>
              <a:rPr lang="bg-BG" dirty="0" smtClean="0">
                <a:solidFill>
                  <a:srgbClr val="6897BB"/>
                </a:solidFill>
                <a:effectLst/>
              </a:rPr>
              <a:t>4 </a:t>
            </a:r>
            <a:r>
              <a:rPr lang="bg-BG" dirty="0" smtClean="0"/>
              <a:t>/ </a:t>
            </a:r>
            <a:r>
              <a:rPr lang="bg-BG" dirty="0" smtClean="0">
                <a:solidFill>
                  <a:srgbClr val="6897BB"/>
                </a:solidFill>
                <a:effectLst/>
              </a:rPr>
              <a:t>2</a:t>
            </a:r>
            <a:r>
              <a:rPr lang="en-AU" dirty="0" smtClean="0">
                <a:solidFill>
                  <a:srgbClr val="6897BB"/>
                </a:solidFill>
                <a:effectLst/>
              </a:rPr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Operators ending with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bind to the right	</a:t>
            </a:r>
          </a:p>
          <a:p>
            <a:pPr lvl="1"/>
            <a:r>
              <a:rPr lang="en-US" dirty="0" smtClean="0"/>
              <a:t>i.e. operation invoked on object to the right</a:t>
            </a:r>
          </a:p>
          <a:p>
            <a:pPr marL="457200" lvl="1" indent="0">
              <a:buNone/>
            </a:pPr>
            <a:endParaRPr lang="en-US" dirty="0">
              <a:solidFill>
                <a:srgbClr val="6897BB"/>
              </a:solidFill>
              <a:effectLst/>
            </a:endParaRPr>
          </a:p>
          <a:p>
            <a:pPr marL="57150" indent="0">
              <a:buNone/>
            </a:pPr>
            <a:r>
              <a:rPr lang="is-IS" sz="3000" dirty="0" smtClean="0">
                <a:solidFill>
                  <a:srgbClr val="6897BB"/>
                </a:solidFill>
                <a:effectLst/>
              </a:rPr>
              <a:t>	</a:t>
            </a:r>
            <a:r>
              <a:rPr lang="is-IS" sz="2800" i="1" dirty="0" smtClean="0">
                <a:solidFill>
                  <a:srgbClr val="9876AA"/>
                </a:solidFill>
                <a:effectLst/>
              </a:rPr>
              <a:t>List</a:t>
            </a:r>
            <a:r>
              <a:rPr lang="is-IS" sz="2800" dirty="0" smtClean="0"/>
              <a:t>(</a:t>
            </a:r>
            <a:r>
              <a:rPr lang="is-IS" sz="2800" dirty="0" smtClean="0">
                <a:solidFill>
                  <a:srgbClr val="6897BB"/>
                </a:solidFill>
                <a:effectLst/>
              </a:rPr>
              <a:t>1</a:t>
            </a:r>
            <a:r>
              <a:rPr lang="is-IS" sz="2800" dirty="0" smtClean="0">
                <a:solidFill>
                  <a:srgbClr val="CC7832"/>
                </a:solidFill>
                <a:effectLst/>
              </a:rPr>
              <a:t>,</a:t>
            </a:r>
            <a:r>
              <a:rPr lang="is-IS" sz="2800" dirty="0" smtClean="0">
                <a:solidFill>
                  <a:srgbClr val="6897BB"/>
                </a:solidFill>
                <a:effectLst/>
              </a:rPr>
              <a:t>2</a:t>
            </a:r>
            <a:r>
              <a:rPr lang="is-IS" sz="2800" dirty="0" smtClean="0">
                <a:solidFill>
                  <a:srgbClr val="CC7832"/>
                </a:solidFill>
                <a:effectLst/>
              </a:rPr>
              <a:t>,</a:t>
            </a:r>
            <a:r>
              <a:rPr lang="is-IS" sz="2800" dirty="0" smtClean="0">
                <a:solidFill>
                  <a:srgbClr val="6897BB"/>
                </a:solidFill>
                <a:effectLst/>
              </a:rPr>
              <a:t>3</a:t>
            </a:r>
            <a:r>
              <a:rPr lang="is-IS" sz="2800" dirty="0" smtClean="0"/>
              <a:t>).::(</a:t>
            </a:r>
            <a:r>
              <a:rPr lang="is-IS" sz="2800" dirty="0" smtClean="0">
                <a:solidFill>
                  <a:srgbClr val="6897BB"/>
                </a:solidFill>
                <a:effectLst/>
              </a:rPr>
              <a:t>0)</a:t>
            </a:r>
            <a:r>
              <a:rPr lang="is-IS" sz="2800" dirty="0" smtClean="0"/>
              <a:t>   </a:t>
            </a:r>
            <a:r>
              <a:rPr lang="en-US" sz="2800" dirty="0" smtClean="0"/>
              <a:t>≣   </a:t>
            </a:r>
            <a:r>
              <a:rPr lang="is-IS" sz="2800" dirty="0" smtClean="0">
                <a:solidFill>
                  <a:srgbClr val="6897BB"/>
                </a:solidFill>
                <a:effectLst/>
              </a:rPr>
              <a:t>(0) </a:t>
            </a:r>
            <a:r>
              <a:rPr lang="is-IS" sz="2800" dirty="0" smtClean="0"/>
              <a:t>:: </a:t>
            </a:r>
            <a:r>
              <a:rPr lang="is-IS" sz="2800" i="1" dirty="0" smtClean="0">
                <a:solidFill>
                  <a:srgbClr val="9876AA"/>
                </a:solidFill>
                <a:effectLst/>
              </a:rPr>
              <a:t>List</a:t>
            </a:r>
            <a:r>
              <a:rPr lang="is-IS" sz="2800" dirty="0" smtClean="0"/>
              <a:t>(</a:t>
            </a:r>
            <a:r>
              <a:rPr lang="is-IS" sz="2800" dirty="0" smtClean="0">
                <a:solidFill>
                  <a:srgbClr val="6897BB"/>
                </a:solidFill>
                <a:effectLst/>
              </a:rPr>
              <a:t>1</a:t>
            </a:r>
            <a:r>
              <a:rPr lang="is-IS" sz="2800" dirty="0" smtClean="0">
                <a:solidFill>
                  <a:srgbClr val="CC7832"/>
                </a:solidFill>
                <a:effectLst/>
              </a:rPr>
              <a:t>,</a:t>
            </a:r>
            <a:r>
              <a:rPr lang="is-IS" sz="2800" dirty="0" smtClean="0">
                <a:solidFill>
                  <a:srgbClr val="6897BB"/>
                </a:solidFill>
                <a:effectLst/>
              </a:rPr>
              <a:t>2</a:t>
            </a:r>
            <a:r>
              <a:rPr lang="is-IS" sz="2800" dirty="0" smtClean="0">
                <a:solidFill>
                  <a:srgbClr val="CC7832"/>
                </a:solidFill>
                <a:effectLst/>
              </a:rPr>
              <a:t>,</a:t>
            </a:r>
            <a:r>
              <a:rPr lang="is-IS" sz="2800" dirty="0" smtClean="0">
                <a:solidFill>
                  <a:srgbClr val="6897BB"/>
                </a:solidFill>
                <a:effectLst/>
              </a:rPr>
              <a:t>3</a:t>
            </a:r>
            <a:r>
              <a:rPr lang="is-IS" sz="2800" dirty="0" smtClean="0"/>
              <a:t>)    </a:t>
            </a:r>
            <a:r>
              <a:rPr lang="en-US" sz="2800" dirty="0" smtClean="0"/>
              <a:t>≣   </a:t>
            </a:r>
            <a:r>
              <a:rPr lang="is-IS" sz="2800" dirty="0" smtClean="0">
                <a:solidFill>
                  <a:srgbClr val="6897BB"/>
                </a:solidFill>
                <a:effectLst/>
              </a:rPr>
              <a:t>0 </a:t>
            </a:r>
            <a:r>
              <a:rPr lang="is-IS" sz="2800" dirty="0" smtClean="0"/>
              <a:t>:: </a:t>
            </a:r>
            <a:r>
              <a:rPr lang="is-IS" sz="2800" i="1" dirty="0" smtClean="0">
                <a:solidFill>
                  <a:srgbClr val="9876AA"/>
                </a:solidFill>
                <a:effectLst/>
              </a:rPr>
              <a:t>List</a:t>
            </a:r>
            <a:r>
              <a:rPr lang="is-IS" sz="2800" dirty="0" smtClean="0"/>
              <a:t>(</a:t>
            </a:r>
            <a:r>
              <a:rPr lang="is-IS" sz="2800" dirty="0" smtClean="0">
                <a:solidFill>
                  <a:srgbClr val="6897BB"/>
                </a:solidFill>
                <a:effectLst/>
              </a:rPr>
              <a:t>1</a:t>
            </a:r>
            <a:r>
              <a:rPr lang="is-IS" sz="2800" dirty="0" smtClean="0">
                <a:solidFill>
                  <a:srgbClr val="CC7832"/>
                </a:solidFill>
                <a:effectLst/>
              </a:rPr>
              <a:t>,</a:t>
            </a:r>
            <a:r>
              <a:rPr lang="is-IS" sz="2800" dirty="0" smtClean="0">
                <a:solidFill>
                  <a:srgbClr val="6897BB"/>
                </a:solidFill>
                <a:effectLst/>
              </a:rPr>
              <a:t>2</a:t>
            </a:r>
            <a:r>
              <a:rPr lang="is-IS" sz="2800" dirty="0" smtClean="0">
                <a:solidFill>
                  <a:srgbClr val="CC7832"/>
                </a:solidFill>
                <a:effectLst/>
              </a:rPr>
              <a:t>,</a:t>
            </a:r>
            <a:r>
              <a:rPr lang="is-IS" sz="2800" dirty="0" smtClean="0">
                <a:solidFill>
                  <a:srgbClr val="6897BB"/>
                </a:solidFill>
                <a:effectLst/>
              </a:rPr>
              <a:t>3</a:t>
            </a:r>
            <a:r>
              <a:rPr lang="is-IS" sz="2800" dirty="0" smtClean="0"/>
              <a:t>)</a:t>
            </a:r>
          </a:p>
          <a:p>
            <a:pPr marL="5715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7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magic– implicit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 parameter value is missing it will be automatically provided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CC7832"/>
                </a:solidFill>
                <a:effectLst/>
              </a:rPr>
              <a:t>def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>
                <a:solidFill>
                  <a:srgbClr val="FFC66D"/>
                </a:solidFill>
                <a:effectLst/>
              </a:rPr>
              <a:t>greet</a:t>
            </a:r>
            <a:r>
              <a:rPr lang="en-US" dirty="0" smtClean="0"/>
              <a:t>(name: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</a:t>
            </a:r>
            <a:r>
              <a:rPr lang="en-US" dirty="0" smtClean="0"/>
              <a:t>)(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implicit </a:t>
            </a:r>
            <a:r>
              <a:rPr lang="en-US" dirty="0" smtClean="0"/>
              <a:t>greeting: </a:t>
            </a:r>
            <a:r>
              <a:rPr lang="en-US" dirty="0" smtClean="0">
                <a:solidFill>
                  <a:srgbClr val="4E807D"/>
                </a:solidFill>
                <a:effectLst/>
              </a:rPr>
              <a:t>String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>
                <a:effectLst/>
              </a:rPr>
              <a:t>println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solidFill>
                  <a:srgbClr val="6A8759"/>
                </a:solidFill>
                <a:effectLst/>
              </a:rPr>
              <a:t>s"</a:t>
            </a:r>
            <a:r>
              <a:rPr lang="en-US" b="1" dirty="0" err="1" smtClean="0">
                <a:solidFill>
                  <a:srgbClr val="00B8BB"/>
                </a:solidFill>
                <a:effectLst/>
              </a:rPr>
              <a:t>$</a:t>
            </a:r>
            <a:r>
              <a:rPr lang="en-US" dirty="0" err="1" smtClean="0">
                <a:effectLst/>
              </a:rPr>
              <a:t>greeting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, </a:t>
            </a:r>
            <a:r>
              <a:rPr lang="en-US" b="1" dirty="0" smtClean="0">
                <a:solidFill>
                  <a:srgbClr val="00B8BB"/>
                </a:solidFill>
                <a:effectLst/>
              </a:rPr>
              <a:t>$</a:t>
            </a:r>
            <a:r>
              <a:rPr lang="en-US" dirty="0" smtClean="0">
                <a:effectLst/>
              </a:rPr>
              <a:t>name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CC7832"/>
                </a:solidFill>
                <a:effectLst/>
              </a:rPr>
              <a:t>implicit </a:t>
            </a:r>
            <a:r>
              <a:rPr lang="en-US" b="1" dirty="0" err="1" smtClean="0">
                <a:solidFill>
                  <a:srgbClr val="CC7832"/>
                </a:solidFill>
                <a:effectLst/>
              </a:rPr>
              <a:t>val</a:t>
            </a:r>
            <a:r>
              <a:rPr lang="en-US" b="1" dirty="0" smtClean="0">
                <a:solidFill>
                  <a:srgbClr val="CC7832"/>
                </a:solidFill>
                <a:effectLst/>
              </a:rPr>
              <a:t> </a:t>
            </a:r>
            <a:r>
              <a:rPr lang="en-US" dirty="0" smtClean="0"/>
              <a:t>greeting = 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"Hello"</a:t>
            </a:r>
            <a:br>
              <a:rPr lang="en-US" dirty="0" smtClean="0">
                <a:solidFill>
                  <a:srgbClr val="6A8759"/>
                </a:solidFill>
                <a:effectLst/>
              </a:rPr>
            </a:br>
            <a:r>
              <a:rPr lang="en-US" dirty="0" smtClean="0">
                <a:solidFill>
                  <a:srgbClr val="6A8759"/>
                </a:solidFill>
                <a:effectLst/>
              </a:rPr>
              <a:t/>
            </a:r>
            <a:br>
              <a:rPr lang="en-US" dirty="0" smtClean="0">
                <a:solidFill>
                  <a:srgbClr val="6A8759"/>
                </a:solidFill>
                <a:effectLst/>
              </a:rPr>
            </a:br>
            <a:r>
              <a:rPr lang="en-US" dirty="0" smtClean="0"/>
              <a:t>greet(</a:t>
            </a:r>
            <a:r>
              <a:rPr lang="en-US" dirty="0" smtClean="0">
                <a:solidFill>
                  <a:srgbClr val="6A8759"/>
                </a:solidFill>
                <a:effectLst/>
              </a:rPr>
              <a:t>"Cliff"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808080"/>
                </a:solidFill>
                <a:effectLst/>
              </a:rPr>
              <a:t>// Hello, Cliff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52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concept – type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 the type of object in a type constructor	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a generic type constructor</a:t>
            </a:r>
          </a:p>
          <a:p>
            <a:pPr lvl="1"/>
            <a:r>
              <a:rPr lang="en-US" dirty="0" smtClean="0"/>
              <a:t>often inferred</a:t>
            </a:r>
          </a:p>
          <a:p>
            <a:r>
              <a:rPr lang="en-US" dirty="0" smtClean="0"/>
              <a:t>Uses square brackets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C7832"/>
                </a:solidFill>
                <a:effectLst/>
              </a:rPr>
              <a:t>	</a:t>
            </a:r>
            <a:r>
              <a:rPr lang="is-IS" b="1" dirty="0" smtClean="0">
                <a:solidFill>
                  <a:srgbClr val="CC7832"/>
                </a:solidFill>
                <a:effectLst/>
              </a:rPr>
              <a:t>val </a:t>
            </a:r>
            <a:r>
              <a:rPr lang="is-IS" dirty="0" smtClean="0"/>
              <a:t>list1 = </a:t>
            </a:r>
            <a:r>
              <a:rPr lang="is-IS" dirty="0" smtClean="0">
                <a:effectLst/>
              </a:rPr>
              <a:t>List[Int](</a:t>
            </a:r>
            <a:r>
              <a:rPr lang="is-IS" dirty="0" smtClean="0">
                <a:solidFill>
                  <a:srgbClr val="6897BB"/>
                </a:solidFill>
                <a:effectLst/>
              </a:rPr>
              <a:t>1</a:t>
            </a:r>
            <a:r>
              <a:rPr lang="is-IS" dirty="0" smtClean="0">
                <a:solidFill>
                  <a:srgbClr val="CC7832"/>
                </a:solidFill>
                <a:effectLst/>
              </a:rPr>
              <a:t>, </a:t>
            </a:r>
            <a:r>
              <a:rPr lang="is-IS" dirty="0" smtClean="0">
                <a:solidFill>
                  <a:srgbClr val="6897BB"/>
                </a:solidFill>
                <a:effectLst/>
              </a:rPr>
              <a:t>2</a:t>
            </a:r>
            <a:r>
              <a:rPr lang="is-IS" dirty="0" smtClean="0">
                <a:solidFill>
                  <a:srgbClr val="CC7832"/>
                </a:solidFill>
                <a:effectLst/>
              </a:rPr>
              <a:t>, </a:t>
            </a:r>
            <a:r>
              <a:rPr lang="is-IS" dirty="0" smtClean="0">
                <a:solidFill>
                  <a:srgbClr val="6897BB"/>
                </a:solidFill>
                <a:effectLst/>
              </a:rPr>
              <a:t>3</a:t>
            </a:r>
            <a:r>
              <a:rPr lang="is-IS" dirty="0" smtClean="0">
                <a:effectLst/>
              </a:rPr>
              <a:t>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15173" y="4915672"/>
            <a:ext cx="1331658" cy="5734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2533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1401</Words>
  <Application>Microsoft Macintosh PowerPoint</Application>
  <PresentationFormat>On-screen Show (4:3)</PresentationFormat>
  <Paragraphs>283</Paragraphs>
  <Slides>42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Implicitly yours</vt:lpstr>
      <vt:lpstr>The why</vt:lpstr>
      <vt:lpstr>The how</vt:lpstr>
      <vt:lpstr>Introduction to Scala</vt:lpstr>
      <vt:lpstr>Introduction to Scala</vt:lpstr>
      <vt:lpstr>Scala syntax (1)</vt:lpstr>
      <vt:lpstr>Scala syntax (2)</vt:lpstr>
      <vt:lpstr>Scala magic– implicit parameter</vt:lpstr>
      <vt:lpstr>Scala concept – type parameter</vt:lpstr>
      <vt:lpstr>Scala concept - object</vt:lpstr>
      <vt:lpstr>Scala concept – companion object</vt:lpstr>
      <vt:lpstr>Scala concept – class </vt:lpstr>
      <vt:lpstr>Scala concept – trait (1) </vt:lpstr>
      <vt:lpstr>Scala concept – trait (2)</vt:lpstr>
      <vt:lpstr>Scala concept – case class (1)</vt:lpstr>
      <vt:lpstr>Scala concept – case class (2)</vt:lpstr>
      <vt:lpstr>Scala concept – case class (3)</vt:lpstr>
      <vt:lpstr>Scala concept – pattern matching (1)</vt:lpstr>
      <vt:lpstr>Scala concept – pattern matching (2)</vt:lpstr>
      <vt:lpstr>Scala concept – pattern matching (3)</vt:lpstr>
      <vt:lpstr>Scala concept – pattern matching (4)</vt:lpstr>
      <vt:lpstr>Scala concept – pattern matching (5)</vt:lpstr>
      <vt:lpstr>Scala concept – pattern matching (6)</vt:lpstr>
      <vt:lpstr>Scala concept - lists (1)</vt:lpstr>
      <vt:lpstr>Scala concept - lists (2)</vt:lpstr>
      <vt:lpstr>Scala concept - lists (3)</vt:lpstr>
      <vt:lpstr>Scala concept – type class</vt:lpstr>
      <vt:lpstr>Scala overview - summary</vt:lpstr>
      <vt:lpstr>Demo</vt:lpstr>
      <vt:lpstr>Demo</vt:lpstr>
      <vt:lpstr>Demo</vt:lpstr>
      <vt:lpstr>Demo</vt:lpstr>
      <vt:lpstr>Mystery</vt:lpstr>
      <vt:lpstr>Scala implicits – mystery</vt:lpstr>
      <vt:lpstr>Code</vt:lpstr>
      <vt:lpstr>Thanks</vt:lpstr>
      <vt:lpstr>References / liberal stealing</vt:lpstr>
      <vt:lpstr>References / liberal stealing</vt:lpstr>
      <vt:lpstr>Junk yard</vt:lpstr>
      <vt:lpstr>Scala – OO/functional hybrid</vt:lpstr>
      <vt:lpstr>Scala foundations</vt:lpstr>
      <vt:lpstr>Scala principles</vt:lpstr>
    </vt:vector>
  </TitlesOfParts>
  <Company>AOL Global Operations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Implicitly yours</dc:title>
  <dc:creator>Cliff Redmond</dc:creator>
  <cp:lastModifiedBy>Cliff Redmond</cp:lastModifiedBy>
  <cp:revision>639</cp:revision>
  <dcterms:created xsi:type="dcterms:W3CDTF">2017-03-04T10:52:41Z</dcterms:created>
  <dcterms:modified xsi:type="dcterms:W3CDTF">2017-03-07T13:56:17Z</dcterms:modified>
</cp:coreProperties>
</file>