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topdf.herokuapp.com/ipynbviewer/temp/21499be0297ca841c10940b0b9b3f745/M4%20ClassificationTree.html?t=1605204665401#Goodness-of-Fit-of-the-Mode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why-random-forests-outperform-decision-trees-1b0f175a0b5#:~:text=Random%20forests%20consist%20of%20multiple,accurate%20than%20single%20decision%20trees" TargetMode="External"/><Relationship Id="rId3" Type="http://schemas.openxmlformats.org/officeDocument/2006/relationships/hyperlink" Target="https://www.analyticsvidhya.com/blog/2020/05/decision-tree-vs-random-forest-algorith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20/02/cnn-vs-rnn-vs-mlp-analyzing-3-types-of-neural-networks-in-deep-learning/"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machine-learning/crash-course/multi-class-neural-networks/softmax#:~:text=Softmax%20extends%20this%20idea%20into,quickly%20than%20it%20otherwise%20would" TargetMode="External"/><Relationship Id="rId3" Type="http://schemas.openxmlformats.org/officeDocument/2006/relationships/hyperlink" Target="https://towardsdatascience.com/activation-functions-neural-networks-1cbd9f8d91d6"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en-would-nearest-neighbors-classifier-regression-fail-miserably#:~:text=of%20dimensionality%20effect..-,So%20basically%20knn%20doesn't%20work%20well%20with%20high%20dimensions,space%20complexity%20is%20also%20high.&amp;text=or%20underfitting%20problem%E2%80%A6-,And%20also%20if%20data%20is%20imbalanced%20then%20knn%20will%20be,knn%20may%20be%20bad%20choice" TargetMode="External"/><Relationship Id="rId3" Type="http://schemas.openxmlformats.org/officeDocument/2006/relationships/hyperlink" Target="https://www.visiondummy.com/2014/04/curse-dimensionality-affect-classification/#comment-24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ff3ad67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ff3ad67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164cfcb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164cfcb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9291cd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9291cd2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f71ef9ac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f71ef9ac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split data into train and test with test size of 0.25</a:t>
            </a:r>
            <a:endParaRPr/>
          </a:p>
          <a:p>
            <a:pPr indent="0" lvl="0" marL="0" rtl="0" algn="l">
              <a:spcBef>
                <a:spcPts val="0"/>
              </a:spcBef>
              <a:spcAft>
                <a:spcPts val="0"/>
              </a:spcAft>
              <a:buNone/>
            </a:pPr>
            <a:r>
              <a:rPr lang="en-GB"/>
              <a:t>removed unnecessary columns and extracted out the name of all ingredients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f71ef9ac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f71ef9ac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f71ef9ac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f71ef9ac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f71ef9ac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f71ef9ac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rPr>
              <a:t>Train the Decision Tree Classifier model </a:t>
            </a:r>
            <a:r>
              <a:rPr lang="en-GB" sz="1050">
                <a:solidFill>
                  <a:schemeClr val="dk1"/>
                </a:solidFill>
                <a:highlight>
                  <a:srgbClr val="EFF0F1"/>
                </a:highlight>
              </a:rPr>
              <a:t>clf</a:t>
            </a:r>
            <a:r>
              <a:rPr lang="en-GB" sz="1050">
                <a:solidFill>
                  <a:schemeClr val="dk1"/>
                </a:solidFill>
                <a:highlight>
                  <a:srgbClr val="FFFFFF"/>
                </a:highlight>
              </a:rPr>
              <a:t> using the Train Set.</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Use X</a:t>
            </a:r>
            <a:r>
              <a:rPr lang="en-GB" sz="1050">
                <a:solidFill>
                  <a:schemeClr val="dk1"/>
                </a:solidFill>
                <a:highlight>
                  <a:srgbClr val="EFF0F1"/>
                </a:highlight>
              </a:rPr>
              <a:t>_train</a:t>
            </a:r>
            <a:r>
              <a:rPr lang="en-GB" sz="1050">
                <a:solidFill>
                  <a:schemeClr val="dk1"/>
                </a:solidFill>
                <a:highlight>
                  <a:srgbClr val="FFFFFF"/>
                </a:highlight>
              </a:rPr>
              <a:t> as </a:t>
            </a:r>
            <a:r>
              <a:rPr i="1" lang="en-GB" sz="1050">
                <a:solidFill>
                  <a:schemeClr val="dk1"/>
                </a:solidFill>
                <a:highlight>
                  <a:srgbClr val="FFFFFF"/>
                </a:highlight>
              </a:rPr>
              <a:t>Predictor</a:t>
            </a:r>
            <a:r>
              <a:rPr lang="en-GB" sz="1050">
                <a:solidFill>
                  <a:schemeClr val="dk1"/>
                </a:solidFill>
                <a:highlight>
                  <a:srgbClr val="FFFFFF"/>
                </a:highlight>
              </a:rPr>
              <a:t> and </a:t>
            </a:r>
            <a:r>
              <a:rPr lang="en-GB" sz="1050">
                <a:solidFill>
                  <a:schemeClr val="dk1"/>
                </a:solidFill>
                <a:highlight>
                  <a:srgbClr val="EFF0F1"/>
                </a:highlight>
              </a:rPr>
              <a:t>Y_train</a:t>
            </a:r>
            <a:r>
              <a:rPr lang="en-GB" sz="1050">
                <a:solidFill>
                  <a:schemeClr val="dk1"/>
                </a:solidFill>
                <a:highlight>
                  <a:srgbClr val="FFFFFF"/>
                </a:highlight>
              </a:rPr>
              <a:t> as </a:t>
            </a:r>
            <a:r>
              <a:rPr i="1" lang="en-GB" sz="1050">
                <a:solidFill>
                  <a:schemeClr val="dk1"/>
                </a:solidFill>
                <a:highlight>
                  <a:srgbClr val="FFFFFF"/>
                </a:highlight>
              </a:rPr>
              <a:t>Response</a:t>
            </a:r>
            <a:r>
              <a:rPr lang="en-GB" sz="1050">
                <a:solidFill>
                  <a:schemeClr val="dk1"/>
                </a:solidFill>
                <a:highlight>
                  <a:srgbClr val="FFFFFF"/>
                </a:highlight>
              </a:rPr>
              <a:t>.</a:t>
            </a:r>
            <a:endParaRPr sz="1050">
              <a:solidFill>
                <a:schemeClr val="dk1"/>
              </a:solidFill>
              <a:highlight>
                <a:srgbClr val="FFFFFF"/>
              </a:highlight>
            </a:endParaRPr>
          </a:p>
          <a:p>
            <a:pPr indent="0" lvl="0" marL="190500" marR="190500" rtl="0" algn="l">
              <a:spcBef>
                <a:spcPts val="1100"/>
              </a:spcBef>
              <a:spcAft>
                <a:spcPts val="0"/>
              </a:spcAft>
              <a:buNone/>
            </a:pPr>
            <a:r>
              <a:rPr b="1" lang="en-GB" sz="1050">
                <a:solidFill>
                  <a:schemeClr val="dk1"/>
                </a:solidFill>
                <a:highlight>
                  <a:srgbClr val="FFFFFF"/>
                </a:highlight>
              </a:rPr>
              <a:t>Goodness of Fit of the Model</a:t>
            </a:r>
            <a:r>
              <a:rPr b="1" lang="en-GB" sz="1050">
                <a:solidFill>
                  <a:srgbClr val="337AB7"/>
                </a:solidFill>
                <a:highlight>
                  <a:srgbClr val="FFFFFF"/>
                </a:highlight>
                <a:uFill>
                  <a:noFill/>
                </a:uFill>
                <a:hlinkClick r:id="rId2">
                  <a:extLst>
                    <a:ext uri="{A12FA001-AC4F-418D-AE19-62706E023703}">
                      <ahyp:hlinkClr val="tx"/>
                    </a:ext>
                  </a:extLst>
                </a:hlinkClick>
              </a:rPr>
              <a:t>¶</a:t>
            </a:r>
            <a:endParaRPr b="1" sz="1050">
              <a:solidFill>
                <a:srgbClr val="337AB7"/>
              </a:solidFill>
              <a:highlight>
                <a:srgbClr val="FFFFFF"/>
              </a:highlight>
            </a:endParaRPr>
          </a:p>
          <a:p>
            <a:pPr indent="0" lvl="0" marL="190500" marR="190500" rtl="0" algn="l">
              <a:spcBef>
                <a:spcPts val="1100"/>
              </a:spcBef>
              <a:spcAft>
                <a:spcPts val="0"/>
              </a:spcAft>
              <a:buNone/>
            </a:pPr>
            <a:r>
              <a:t/>
            </a:r>
            <a:endParaRPr b="1" sz="1050">
              <a:solidFill>
                <a:srgbClr val="337AB7"/>
              </a:solidFill>
              <a:highlight>
                <a:srgbClr val="FFFFFF"/>
              </a:highlight>
            </a:endParaRPr>
          </a:p>
          <a:p>
            <a:pPr indent="0" lvl="0" marL="190500" marR="190500" rtl="0" algn="l">
              <a:spcBef>
                <a:spcPts val="1100"/>
              </a:spcBef>
              <a:spcAft>
                <a:spcPts val="0"/>
              </a:spcAft>
              <a:buClr>
                <a:schemeClr val="dk1"/>
              </a:buClr>
              <a:buSzPts val="1100"/>
              <a:buFont typeface="Arial"/>
              <a:buNone/>
            </a:pPr>
            <a:r>
              <a:rPr b="1" lang="en-GB" sz="1050">
                <a:solidFill>
                  <a:srgbClr val="337AB7"/>
                </a:solidFill>
                <a:highlight>
                  <a:srgbClr val="FFFFFF"/>
                </a:highlight>
              </a:rPr>
              <a:t>classification accuracy is the value shown on the bottom which </a:t>
            </a:r>
            <a:r>
              <a:rPr lang="en-GB" sz="1050">
                <a:solidFill>
                  <a:schemeClr val="dk1"/>
                </a:solidFill>
                <a:highlight>
                  <a:srgbClr val="FFFFFF"/>
                </a:highlight>
              </a:rPr>
              <a:t>Checked how good the predictions are on the Train Set</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The decision tree is a tool that </a:t>
            </a:r>
            <a:r>
              <a:rPr lang="en-GB" sz="1000">
                <a:solidFill>
                  <a:srgbClr val="353535"/>
                </a:solidFill>
                <a:highlight>
                  <a:srgbClr val="FFFFFF"/>
                </a:highlight>
              </a:rPr>
              <a:t>uses a tree-like model of decisions and their possible consequences</a:t>
            </a:r>
            <a:endParaRPr sz="1000">
              <a:solidFill>
                <a:srgbClr val="353535"/>
              </a:solidFill>
              <a:highlight>
                <a:srgbClr val="FFFFFF"/>
              </a:highlight>
            </a:endParaRPr>
          </a:p>
          <a:p>
            <a:pPr indent="0" lvl="0" marL="0" rtl="0" algn="l">
              <a:spcBef>
                <a:spcPts val="0"/>
              </a:spcBef>
              <a:spcAft>
                <a:spcPts val="0"/>
              </a:spcAft>
              <a:buNone/>
            </a:pPr>
            <a:r>
              <a:t/>
            </a:r>
            <a:endParaRPr sz="1000">
              <a:solidFill>
                <a:srgbClr val="353535"/>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Node splits based on if-else logic, using one of the features selected by the algorithm as the splitting feature</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Based on the depth of the tree, no of terminal nodes may vary (ran algo until there was no more terminal nodes)</a:t>
            </a:r>
            <a:endParaRPr sz="105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164cfc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164cfc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Img source: https://blog.quantinsti.com/random-forest-algorithm-in-python/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f71ef9ac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f71ef9ac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9cca203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9cca203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https://towardsdatascience.com/why-random-forests-outperform-decision-trees-1b0f175a0b5#:~:text=Random%20forests%20consist%20of%20multiple,accurate%20than%20single%20decision%20trees</a:t>
            </a:r>
            <a:r>
              <a:rPr lang="en-GB"/>
              <a:t>.</a:t>
            </a:r>
            <a:endParaRPr/>
          </a:p>
          <a:p>
            <a:pPr indent="0" lvl="0" marL="0" rtl="0" algn="l">
              <a:spcBef>
                <a:spcPts val="0"/>
              </a:spcBef>
              <a:spcAft>
                <a:spcPts val="0"/>
              </a:spcAft>
              <a:buNone/>
            </a:pPr>
            <a:r>
              <a:rPr lang="en-GB" u="sng">
                <a:solidFill>
                  <a:schemeClr val="hlink"/>
                </a:solidFill>
                <a:hlinkClick r:id="rId3"/>
              </a:rPr>
              <a:t>https://www.analyticsvidhya.com/blog/2020/05/decision-tree-vs-random-forest-algorithm/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164cfcb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164cfcb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f71ef9ac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f71ef9ac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https://www.analyticsvidhya.com/blog/2020/02/cnn-vs-rnn-vs-mlp-analyzing-3-types-of-neural-networks-in-deep-learning/</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29291cd2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29291cd2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https://developers.google.com/machine-learning/crash-course/multi-class-neural-networks/softmax#:~:text=Softmax%20extends%20this%20idea%20into,quickly%20than%20it%20otherwise%20would</a:t>
            </a:r>
            <a:r>
              <a:rPr lang="en-GB"/>
              <a:t>.</a:t>
            </a:r>
            <a:endParaRPr/>
          </a:p>
          <a:p>
            <a:pPr indent="0" lvl="0" marL="0" rtl="0" algn="l">
              <a:spcBef>
                <a:spcPts val="0"/>
              </a:spcBef>
              <a:spcAft>
                <a:spcPts val="0"/>
              </a:spcAft>
              <a:buNone/>
            </a:pPr>
            <a:r>
              <a:rPr lang="en-GB" u="sng">
                <a:solidFill>
                  <a:schemeClr val="hlink"/>
                </a:solidFill>
                <a:hlinkClick r:id="rId3"/>
              </a:rPr>
              <a:t>https://towardsdatascience.com/activation-functions-neural-networks-1cbd9f8d91d6</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9cca203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cca203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quora.com/When-would-nearest-neighbors-classifier-regression-fail-miserably#:~:text=of%20dimensionality%20effect..-,So%20basically%20knn%20doesn't%20work%20well%20with%20high%20dimensions,space%20complexity%20is%20also%20high.&amp;text=or%20underfitting%20problem%E2%80%A6-,And%20also%20if%20data%20is%20imbalanced%20then%20knn%20will%20be,knn%20may%20be%20bad%20choice</a:t>
            </a:r>
            <a:r>
              <a:rPr lang="en-GB"/>
              <a:t>.</a:t>
            </a:r>
            <a:endParaRPr/>
          </a:p>
          <a:p>
            <a:pPr indent="0" lvl="0" marL="0" rtl="0" algn="l">
              <a:spcBef>
                <a:spcPts val="0"/>
              </a:spcBef>
              <a:spcAft>
                <a:spcPts val="0"/>
              </a:spcAft>
              <a:buNone/>
            </a:pPr>
            <a:r>
              <a:rPr lang="en-GB" u="sng">
                <a:solidFill>
                  <a:schemeClr val="hlink"/>
                </a:solidFill>
                <a:hlinkClick r:id="rId3"/>
              </a:rPr>
              <a:t>https://www.visiondummy.com/2014/04/curse-dimensionality-affect-classification/#comment-241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29291cd2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29291cd2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Precision: true positive/(true + false) positive; Recall: true positive/total true; F1: accuracy score that accounts for precision and recall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F1 &gt; MCC in this case since we our problem statement is to correctly classify the cuisine. MCC (which accounts for TN and FN as well) does not do as good a job of this as F1 score is a better metric at calculating the accuracy of labelling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164cfcb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164cfcb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164cfcb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164cfcb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f71ef9ac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f71ef9ac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9291cd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9291cd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595959"/>
              </a:buClr>
              <a:buSzPts val="1600"/>
              <a:buFont typeface="Lato"/>
              <a:buChar char="●"/>
            </a:pPr>
            <a:r>
              <a:rPr lang="en-GB" sz="1600">
                <a:solidFill>
                  <a:srgbClr val="595959"/>
                </a:solidFill>
                <a:latin typeface="Lato"/>
                <a:ea typeface="Lato"/>
                <a:cs typeface="Lato"/>
                <a:sym typeface="Lato"/>
              </a:rPr>
              <a:t>we were </a:t>
            </a:r>
            <a:r>
              <a:rPr lang="en-GB" sz="1600">
                <a:solidFill>
                  <a:srgbClr val="595959"/>
                </a:solidFill>
                <a:latin typeface="Lato"/>
                <a:ea typeface="Lato"/>
                <a:cs typeface="Lato"/>
                <a:sym typeface="Lato"/>
              </a:rPr>
              <a:t>given a set of data with</a:t>
            </a:r>
            <a:endParaRPr sz="1600">
              <a:solidFill>
                <a:srgbClr val="595959"/>
              </a:solidFill>
              <a:latin typeface="Lato"/>
              <a:ea typeface="Lato"/>
              <a:cs typeface="Lato"/>
              <a:sym typeface="Lato"/>
            </a:endParaRPr>
          </a:p>
          <a:p>
            <a:pPr indent="-317500" lvl="1" marL="914400" rtl="0" algn="l">
              <a:lnSpc>
                <a:spcPct val="115000"/>
              </a:lnSpc>
              <a:spcBef>
                <a:spcPts val="0"/>
              </a:spcBef>
              <a:spcAft>
                <a:spcPts val="0"/>
              </a:spcAft>
              <a:buClr>
                <a:srgbClr val="595959"/>
              </a:buClr>
              <a:buSzPts val="1400"/>
              <a:buFont typeface="Lato"/>
              <a:buChar char="○"/>
            </a:pPr>
            <a:r>
              <a:rPr lang="en-GB" sz="1400">
                <a:solidFill>
                  <a:srgbClr val="595959"/>
                </a:solidFill>
                <a:latin typeface="Lato"/>
                <a:ea typeface="Lato"/>
                <a:cs typeface="Lato"/>
                <a:sym typeface="Lato"/>
              </a:rPr>
              <a:t>the list of ingredients for each dish</a:t>
            </a:r>
            <a:endParaRPr sz="1400">
              <a:solidFill>
                <a:srgbClr val="595959"/>
              </a:solidFill>
              <a:latin typeface="Lato"/>
              <a:ea typeface="Lato"/>
              <a:cs typeface="Lato"/>
              <a:sym typeface="Lato"/>
            </a:endParaRPr>
          </a:p>
          <a:p>
            <a:pPr indent="-317500" lvl="1" marL="914400" rtl="0" algn="l">
              <a:lnSpc>
                <a:spcPct val="115000"/>
              </a:lnSpc>
              <a:spcBef>
                <a:spcPts val="0"/>
              </a:spcBef>
              <a:spcAft>
                <a:spcPts val="0"/>
              </a:spcAft>
              <a:buClr>
                <a:srgbClr val="595959"/>
              </a:buClr>
              <a:buSzPts val="1400"/>
              <a:buFont typeface="Lato"/>
              <a:buChar char="○"/>
            </a:pPr>
            <a:r>
              <a:rPr lang="en-GB" sz="1400">
                <a:solidFill>
                  <a:srgbClr val="595959"/>
                </a:solidFill>
                <a:latin typeface="Lato"/>
                <a:ea typeface="Lato"/>
                <a:cs typeface="Lato"/>
                <a:sym typeface="Lato"/>
              </a:rPr>
              <a:t>and its type of cuisine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f71ef9ac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f71ef9ac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f71ef9ac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f71ef9ac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per normal, we start of </a:t>
            </a:r>
            <a:r>
              <a:rPr lang="en-GB"/>
              <a:t>with the</a:t>
            </a:r>
            <a:r>
              <a:rPr lang="en-GB"/>
              <a:t> basics by importing the essential </a:t>
            </a:r>
            <a:r>
              <a:rPr lang="en-GB"/>
              <a:t>libraries</a:t>
            </a:r>
            <a:endParaRPr/>
          </a:p>
          <a:p>
            <a:pPr indent="0" lvl="0" marL="0" rtl="0" algn="l">
              <a:spcBef>
                <a:spcPts val="0"/>
              </a:spcBef>
              <a:spcAft>
                <a:spcPts val="0"/>
              </a:spcAft>
              <a:buNone/>
            </a:pPr>
            <a:r>
              <a:rPr lang="en-GB"/>
              <a:t>we will be using pandas, seaborn, matplot and numpy, the default libraries for jupyter notebook input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29291c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29291c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import the data set which is in the JSON file format and thus we use read_json.</a:t>
            </a:r>
            <a:endParaRPr/>
          </a:p>
          <a:p>
            <a:pPr indent="0" lvl="0" marL="0" rtl="0" algn="l">
              <a:spcBef>
                <a:spcPts val="0"/>
              </a:spcBef>
              <a:spcAft>
                <a:spcPts val="0"/>
              </a:spcAft>
              <a:buNone/>
            </a:pPr>
            <a:r>
              <a:rPr lang="en-GB"/>
              <a:t>this is the visualisation of how the file looks like, a table with mixed typed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f71ef9ac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f71ef9ac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f3ad6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ff3ad6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50">
                <a:solidFill>
                  <a:srgbClr val="333333"/>
                </a:solidFill>
                <a:highlight>
                  <a:srgbClr val="F7F7F7"/>
                </a:highlight>
              </a:rPr>
              <a:t>sb</a:t>
            </a:r>
            <a:r>
              <a:rPr lang="en-GB" sz="1050">
                <a:solidFill>
                  <a:srgbClr val="666666"/>
                </a:solidFill>
                <a:highlight>
                  <a:srgbClr val="F7F7F7"/>
                </a:highlight>
              </a:rPr>
              <a:t>.</a:t>
            </a:r>
            <a:r>
              <a:rPr lang="en-GB" sz="1050">
                <a:solidFill>
                  <a:srgbClr val="333333"/>
                </a:solidFill>
                <a:highlight>
                  <a:srgbClr val="F7F7F7"/>
                </a:highlight>
              </a:rPr>
              <a:t>catplot(y </a:t>
            </a:r>
            <a:r>
              <a:rPr lang="en-GB" sz="1050">
                <a:solidFill>
                  <a:srgbClr val="666666"/>
                </a:solidFill>
                <a:highlight>
                  <a:srgbClr val="F7F7F7"/>
                </a:highlight>
              </a:rPr>
              <a:t>=</a:t>
            </a:r>
            <a:r>
              <a:rPr lang="en-GB" sz="1050">
                <a:solidFill>
                  <a:srgbClr val="333333"/>
                </a:solidFill>
                <a:highlight>
                  <a:srgbClr val="F7F7F7"/>
                </a:highlight>
              </a:rPr>
              <a:t> </a:t>
            </a:r>
            <a:r>
              <a:rPr lang="en-GB" sz="1050">
                <a:solidFill>
                  <a:srgbClr val="BA2121"/>
                </a:solidFill>
                <a:highlight>
                  <a:srgbClr val="F7F7F7"/>
                </a:highlight>
              </a:rPr>
              <a:t>"cuisine"</a:t>
            </a:r>
            <a:r>
              <a:rPr lang="en-GB" sz="1050">
                <a:solidFill>
                  <a:srgbClr val="333333"/>
                </a:solidFill>
                <a:highlight>
                  <a:srgbClr val="F7F7F7"/>
                </a:highlight>
              </a:rPr>
              <a:t>, data </a:t>
            </a:r>
            <a:r>
              <a:rPr lang="en-GB" sz="1050">
                <a:solidFill>
                  <a:srgbClr val="666666"/>
                </a:solidFill>
                <a:highlight>
                  <a:srgbClr val="F7F7F7"/>
                </a:highlight>
              </a:rPr>
              <a:t>=</a:t>
            </a:r>
            <a:r>
              <a:rPr lang="en-GB" sz="1050">
                <a:solidFill>
                  <a:srgbClr val="333333"/>
                </a:solidFill>
                <a:highlight>
                  <a:srgbClr val="F7F7F7"/>
                </a:highlight>
              </a:rPr>
              <a:t> data_df, kind </a:t>
            </a:r>
            <a:r>
              <a:rPr lang="en-GB" sz="1050">
                <a:solidFill>
                  <a:srgbClr val="666666"/>
                </a:solidFill>
                <a:highlight>
                  <a:srgbClr val="F7F7F7"/>
                </a:highlight>
              </a:rPr>
              <a:t>=</a:t>
            </a:r>
            <a:r>
              <a:rPr lang="en-GB" sz="1050">
                <a:solidFill>
                  <a:srgbClr val="333333"/>
                </a:solidFill>
                <a:highlight>
                  <a:srgbClr val="F7F7F7"/>
                </a:highlight>
              </a:rPr>
              <a:t> </a:t>
            </a:r>
            <a:r>
              <a:rPr lang="en-GB" sz="1050">
                <a:solidFill>
                  <a:srgbClr val="BA2121"/>
                </a:solidFill>
                <a:highlight>
                  <a:srgbClr val="F7F7F7"/>
                </a:highlight>
              </a:rPr>
              <a:t>"count"</a:t>
            </a:r>
            <a:r>
              <a:rPr lang="en-GB" sz="1050">
                <a:solidFill>
                  <a:srgbClr val="333333"/>
                </a:solidFill>
                <a:highlight>
                  <a:srgbClr val="F7F7F7"/>
                </a:highlight>
              </a:rPr>
              <a:t>, height </a:t>
            </a:r>
            <a:r>
              <a:rPr lang="en-GB" sz="1050">
                <a:solidFill>
                  <a:srgbClr val="666666"/>
                </a:solidFill>
                <a:highlight>
                  <a:srgbClr val="F7F7F7"/>
                </a:highlight>
              </a:rPr>
              <a:t>=</a:t>
            </a:r>
            <a:r>
              <a:rPr lang="en-GB" sz="1050">
                <a:solidFill>
                  <a:srgbClr val="333333"/>
                </a:solidFill>
                <a:highlight>
                  <a:srgbClr val="F7F7F7"/>
                </a:highlight>
              </a:rPr>
              <a:t> </a:t>
            </a:r>
            <a:r>
              <a:rPr lang="en-GB" sz="1050">
                <a:solidFill>
                  <a:srgbClr val="666666"/>
                </a:solidFill>
                <a:highlight>
                  <a:srgbClr val="F7F7F7"/>
                </a:highlight>
              </a:rPr>
              <a:t>8</a:t>
            </a:r>
            <a:r>
              <a:rPr lang="en-GB" sz="1050">
                <a:solidFill>
                  <a:srgbClr val="333333"/>
                </a:solidFill>
                <a:highlight>
                  <a:srgbClr val="F7F7F7"/>
                </a:highlight>
              </a:rPr>
              <a:t>, order </a:t>
            </a:r>
            <a:r>
              <a:rPr lang="en-GB" sz="1050">
                <a:solidFill>
                  <a:srgbClr val="666666"/>
                </a:solidFill>
                <a:highlight>
                  <a:srgbClr val="F7F7F7"/>
                </a:highlight>
              </a:rPr>
              <a:t>=</a:t>
            </a:r>
            <a:r>
              <a:rPr lang="en-GB" sz="1050">
                <a:solidFill>
                  <a:srgbClr val="333333"/>
                </a:solidFill>
                <a:highlight>
                  <a:srgbClr val="F7F7F7"/>
                </a:highlight>
              </a:rPr>
              <a:t> data_df[</a:t>
            </a:r>
            <a:r>
              <a:rPr lang="en-GB" sz="1050">
                <a:solidFill>
                  <a:srgbClr val="BA2121"/>
                </a:solidFill>
                <a:highlight>
                  <a:srgbClr val="F7F7F7"/>
                </a:highlight>
              </a:rPr>
              <a:t>'cuisine'</a:t>
            </a:r>
            <a:r>
              <a:rPr lang="en-GB" sz="1050">
                <a:solidFill>
                  <a:srgbClr val="333333"/>
                </a:solidFill>
                <a:highlight>
                  <a:srgbClr val="F7F7F7"/>
                </a:highlight>
              </a:rPr>
              <a:t>]</a:t>
            </a:r>
            <a:r>
              <a:rPr lang="en-GB" sz="1050">
                <a:solidFill>
                  <a:srgbClr val="666666"/>
                </a:solidFill>
                <a:highlight>
                  <a:srgbClr val="F7F7F7"/>
                </a:highlight>
              </a:rPr>
              <a:t>.</a:t>
            </a:r>
            <a:r>
              <a:rPr lang="en-GB" sz="1050">
                <a:solidFill>
                  <a:srgbClr val="333333"/>
                </a:solidFill>
                <a:highlight>
                  <a:srgbClr val="F7F7F7"/>
                </a:highlight>
              </a:rPr>
              <a:t>value_counts()</a:t>
            </a:r>
            <a:r>
              <a:rPr lang="en-GB" sz="1050">
                <a:solidFill>
                  <a:srgbClr val="666666"/>
                </a:solidFill>
                <a:highlight>
                  <a:srgbClr val="F7F7F7"/>
                </a:highlight>
              </a:rPr>
              <a:t>.</a:t>
            </a:r>
            <a:r>
              <a:rPr lang="en-GB" sz="1050">
                <a:solidFill>
                  <a:srgbClr val="333333"/>
                </a:solidFill>
                <a:highlight>
                  <a:srgbClr val="F7F7F7"/>
                </a:highlight>
              </a:rPr>
              <a:t>index)</a:t>
            </a:r>
            <a:endParaRPr sz="1050">
              <a:solidFill>
                <a:srgbClr val="333333"/>
              </a:solidFill>
              <a:highlight>
                <a:srgbClr val="F7F7F7"/>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164cfcb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164cfcb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confirmed in the histogram in the next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EE0005 DSAI Mini Project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Group Yellow</a:t>
            </a:r>
            <a:endParaRPr sz="2100"/>
          </a:p>
          <a:p>
            <a:pPr indent="0" lvl="0" marL="0" rtl="0" algn="l">
              <a:spcBef>
                <a:spcPts val="0"/>
              </a:spcBef>
              <a:spcAft>
                <a:spcPts val="0"/>
              </a:spcAft>
              <a:buNone/>
            </a:pPr>
            <a:r>
              <a:rPr lang="en-GB" sz="2100"/>
              <a:t>Clifford, Joel, Mabel</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 of Dishes by Ingredient Count</a:t>
            </a:r>
            <a:endParaRPr/>
          </a:p>
        </p:txBody>
      </p:sp>
      <p:pic>
        <p:nvPicPr>
          <p:cNvPr id="149" name="Google Shape;149;p22"/>
          <p:cNvPicPr preferRelativeResize="0"/>
          <p:nvPr/>
        </p:nvPicPr>
        <p:blipFill>
          <a:blip r:embed="rId3">
            <a:alphaModFix/>
          </a:blip>
          <a:stretch>
            <a:fillRect/>
          </a:stretch>
        </p:blipFill>
        <p:spPr>
          <a:xfrm>
            <a:off x="3743175" y="1790575"/>
            <a:ext cx="5076124" cy="2559325"/>
          </a:xfrm>
          <a:prstGeom prst="rect">
            <a:avLst/>
          </a:prstGeom>
          <a:noFill/>
          <a:ln>
            <a:noFill/>
          </a:ln>
        </p:spPr>
      </p:pic>
      <p:sp>
        <p:nvSpPr>
          <p:cNvPr id="150" name="Google Shape;150;p22"/>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Number of Dishes against</a:t>
            </a:r>
            <a:endParaRPr/>
          </a:p>
          <a:p>
            <a:pPr indent="0" lvl="0" marL="0" rtl="0" algn="l">
              <a:spcBef>
                <a:spcPts val="1600"/>
              </a:spcBef>
              <a:spcAft>
                <a:spcPts val="1600"/>
              </a:spcAft>
              <a:buNone/>
            </a:pPr>
            <a:r>
              <a:rPr lang="en-GB"/>
              <a:t>Number of Ingredients</a:t>
            </a:r>
            <a:br>
              <a:rPr lang="en-GB"/>
            </a:br>
            <a:r>
              <a:rPr lang="en-GB"/>
              <a:t>used in each dish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Average Ingredient Count per Dish by Cuisine Type</a:t>
            </a:r>
            <a:endParaRPr/>
          </a:p>
        </p:txBody>
      </p:sp>
      <p:sp>
        <p:nvSpPr>
          <p:cNvPr id="156" name="Google Shape;156;p23"/>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No clear trend</a:t>
            </a:r>
            <a:endParaRPr sz="1600"/>
          </a:p>
        </p:txBody>
      </p:sp>
      <p:pic>
        <p:nvPicPr>
          <p:cNvPr id="157" name="Google Shape;157;p23"/>
          <p:cNvPicPr preferRelativeResize="0"/>
          <p:nvPr/>
        </p:nvPicPr>
        <p:blipFill>
          <a:blip r:embed="rId3">
            <a:alphaModFix/>
          </a:blip>
          <a:stretch>
            <a:fillRect/>
          </a:stretch>
        </p:blipFill>
        <p:spPr>
          <a:xfrm>
            <a:off x="3940725" y="1703800"/>
            <a:ext cx="5386600" cy="261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One-hot encoding</a:t>
            </a:r>
            <a:endParaRPr sz="1600"/>
          </a:p>
          <a:p>
            <a:pPr indent="-330200" lvl="1" marL="914400" rtl="0" algn="l">
              <a:spcBef>
                <a:spcPts val="0"/>
              </a:spcBef>
              <a:spcAft>
                <a:spcPts val="0"/>
              </a:spcAft>
              <a:buSzPts val="1600"/>
              <a:buChar char="○"/>
            </a:pPr>
            <a:r>
              <a:rPr lang="en-GB" sz="1600"/>
              <a:t>h</a:t>
            </a:r>
            <a:r>
              <a:rPr lang="en-GB" sz="1600"/>
              <a:t>ard to work with abstract categorical labels</a:t>
            </a:r>
            <a:endParaRPr sz="1600"/>
          </a:p>
          <a:p>
            <a:pPr indent="-330200" lvl="0" marL="457200" rtl="0" algn="l">
              <a:spcBef>
                <a:spcPts val="0"/>
              </a:spcBef>
              <a:spcAft>
                <a:spcPts val="0"/>
              </a:spcAft>
              <a:buSzPts val="1600"/>
              <a:buChar char="●"/>
            </a:pPr>
            <a:r>
              <a:rPr lang="en-GB" sz="1600"/>
              <a:t>Did not use label encoding</a:t>
            </a:r>
            <a:endParaRPr sz="1600"/>
          </a:p>
          <a:p>
            <a:pPr indent="-330200" lvl="1" marL="914400" rtl="0" algn="l">
              <a:spcBef>
                <a:spcPts val="0"/>
              </a:spcBef>
              <a:spcAft>
                <a:spcPts val="0"/>
              </a:spcAft>
              <a:buSzPts val="1600"/>
              <a:buChar char="○"/>
            </a:pPr>
            <a:r>
              <a:rPr lang="en-GB" sz="1600"/>
              <a:t>f</a:t>
            </a:r>
            <a:r>
              <a:rPr lang="en-GB" sz="1600"/>
              <a:t>eatures are not ordered</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b="0" l="0" r="0" t="8265"/>
          <a:stretch/>
        </p:blipFill>
        <p:spPr>
          <a:xfrm>
            <a:off x="0" y="0"/>
            <a:ext cx="9499990"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1915313" y="268051"/>
            <a:ext cx="6380175" cy="4503650"/>
          </a:xfrm>
          <a:prstGeom prst="rect">
            <a:avLst/>
          </a:prstGeom>
          <a:noFill/>
          <a:ln>
            <a:noFill/>
          </a:ln>
        </p:spPr>
      </p:pic>
      <p:sp>
        <p:nvSpPr>
          <p:cNvPr id="174" name="Google Shape;174;p26"/>
          <p:cNvSpPr txBox="1"/>
          <p:nvPr>
            <p:ph idx="1" type="body"/>
          </p:nvPr>
        </p:nvSpPr>
        <p:spPr>
          <a:xfrm>
            <a:off x="521875" y="2680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2000"/>
              <a:t>BEFORE</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152400" y="1247725"/>
            <a:ext cx="8839199" cy="2102441"/>
          </a:xfrm>
          <a:prstGeom prst="rect">
            <a:avLst/>
          </a:prstGeom>
          <a:noFill/>
          <a:ln>
            <a:noFill/>
          </a:ln>
        </p:spPr>
      </p:pic>
      <p:sp>
        <p:nvSpPr>
          <p:cNvPr id="180" name="Google Shape;180;p27"/>
          <p:cNvSpPr txBox="1"/>
          <p:nvPr>
            <p:ph idx="4294967295" type="body"/>
          </p:nvPr>
        </p:nvSpPr>
        <p:spPr>
          <a:xfrm>
            <a:off x="521875" y="268051"/>
            <a:ext cx="7697400" cy="4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000"/>
              <a:t>AFTER</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a:t>
            </a:r>
            <a:endParaRPr/>
          </a:p>
        </p:txBody>
      </p:sp>
      <p:sp>
        <p:nvSpPr>
          <p:cNvPr id="186" name="Google Shape;186;p28"/>
          <p:cNvSpPr txBox="1"/>
          <p:nvPr>
            <p:ph idx="1" type="body"/>
          </p:nvPr>
        </p:nvSpPr>
        <p:spPr>
          <a:xfrm>
            <a:off x="276000" y="3936925"/>
            <a:ext cx="3300900" cy="41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1600">
                <a:solidFill>
                  <a:schemeClr val="accent3"/>
                </a:solidFill>
              </a:rPr>
              <a:t>C</a:t>
            </a:r>
            <a:r>
              <a:rPr b="1" lang="en-GB" sz="1600">
                <a:solidFill>
                  <a:schemeClr val="accent3"/>
                </a:solidFill>
              </a:rPr>
              <a:t>l</a:t>
            </a:r>
            <a:r>
              <a:rPr b="1" lang="en-GB" sz="1600">
                <a:solidFill>
                  <a:schemeClr val="accent3"/>
                </a:solidFill>
              </a:rPr>
              <a:t>assification Accuracy → </a:t>
            </a:r>
            <a:endParaRPr b="1" sz="1600">
              <a:solidFill>
                <a:schemeClr val="accent3"/>
              </a:solidFill>
            </a:endParaRPr>
          </a:p>
        </p:txBody>
      </p:sp>
      <p:pic>
        <p:nvPicPr>
          <p:cNvPr id="187" name="Google Shape;187;p28"/>
          <p:cNvPicPr preferRelativeResize="0"/>
          <p:nvPr/>
        </p:nvPicPr>
        <p:blipFill rotWithShape="1">
          <a:blip r:embed="rId3">
            <a:alphaModFix/>
          </a:blip>
          <a:srcRect b="42022" l="13398" r="48743" t="33136"/>
          <a:stretch/>
        </p:blipFill>
        <p:spPr>
          <a:xfrm>
            <a:off x="2764100" y="2185250"/>
            <a:ext cx="6256550" cy="2308124"/>
          </a:xfrm>
          <a:prstGeom prst="rect">
            <a:avLst/>
          </a:prstGeom>
          <a:noFill/>
          <a:ln>
            <a:noFill/>
          </a:ln>
        </p:spPr>
      </p:pic>
      <p:pic>
        <p:nvPicPr>
          <p:cNvPr id="188" name="Google Shape;188;p28"/>
          <p:cNvPicPr preferRelativeResize="0"/>
          <p:nvPr/>
        </p:nvPicPr>
        <p:blipFill>
          <a:blip r:embed="rId4">
            <a:alphaModFix/>
          </a:blip>
          <a:stretch>
            <a:fillRect/>
          </a:stretch>
        </p:blipFill>
        <p:spPr>
          <a:xfrm>
            <a:off x="730000" y="1980275"/>
            <a:ext cx="1725323" cy="188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a:t>
            </a:r>
            <a:endParaRPr/>
          </a:p>
        </p:txBody>
      </p:sp>
      <p:sp>
        <p:nvSpPr>
          <p:cNvPr id="194" name="Google Shape;194;p29"/>
          <p:cNvSpPr txBox="1"/>
          <p:nvPr>
            <p:ph idx="1" type="body"/>
          </p:nvPr>
        </p:nvSpPr>
        <p:spPr>
          <a:xfrm>
            <a:off x="721225" y="2100275"/>
            <a:ext cx="3300900" cy="227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Uses multiple decision trees</a:t>
            </a:r>
            <a:endParaRPr sz="1600"/>
          </a:p>
          <a:p>
            <a:pPr indent="-330200" lvl="0" marL="457200" rtl="0" algn="l">
              <a:spcBef>
                <a:spcPts val="0"/>
              </a:spcBef>
              <a:spcAft>
                <a:spcPts val="0"/>
              </a:spcAft>
              <a:buSzPts val="1600"/>
              <a:buChar char="●"/>
            </a:pPr>
            <a:r>
              <a:rPr lang="en-GB" sz="1600"/>
              <a:t>Each tree is allocated random features to reduce overfitting</a:t>
            </a:r>
            <a:endParaRPr sz="1600"/>
          </a:p>
        </p:txBody>
      </p:sp>
      <p:pic>
        <p:nvPicPr>
          <p:cNvPr id="195" name="Google Shape;195;p29"/>
          <p:cNvPicPr preferRelativeResize="0"/>
          <p:nvPr/>
        </p:nvPicPr>
        <p:blipFill>
          <a:blip r:embed="rId3">
            <a:alphaModFix/>
          </a:blip>
          <a:stretch>
            <a:fillRect/>
          </a:stretch>
        </p:blipFill>
        <p:spPr>
          <a:xfrm>
            <a:off x="4161875" y="1674550"/>
            <a:ext cx="4808299" cy="27046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 </a:t>
            </a:r>
            <a:r>
              <a:rPr lang="en-GB" sz="2200"/>
              <a:t>Basic Hyperparameter Tuning</a:t>
            </a:r>
            <a:r>
              <a:rPr lang="en-GB"/>
              <a:t> </a:t>
            </a:r>
            <a:endParaRPr/>
          </a:p>
        </p:txBody>
      </p:sp>
      <p:sp>
        <p:nvSpPr>
          <p:cNvPr id="201" name="Google Shape;201;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0"/>
          <p:cNvPicPr preferRelativeResize="0"/>
          <p:nvPr/>
        </p:nvPicPr>
        <p:blipFill>
          <a:blip r:embed="rId3">
            <a:alphaModFix/>
          </a:blip>
          <a:stretch>
            <a:fillRect/>
          </a:stretch>
        </p:blipFill>
        <p:spPr>
          <a:xfrm>
            <a:off x="479800" y="2047050"/>
            <a:ext cx="3933825" cy="2714625"/>
          </a:xfrm>
          <a:prstGeom prst="rect">
            <a:avLst/>
          </a:prstGeom>
          <a:noFill/>
          <a:ln>
            <a:noFill/>
          </a:ln>
        </p:spPr>
      </p:pic>
      <p:pic>
        <p:nvPicPr>
          <p:cNvPr id="203" name="Google Shape;203;p30"/>
          <p:cNvPicPr preferRelativeResize="0"/>
          <p:nvPr/>
        </p:nvPicPr>
        <p:blipFill>
          <a:blip r:embed="rId4">
            <a:alphaModFix/>
          </a:blip>
          <a:stretch>
            <a:fillRect/>
          </a:stretch>
        </p:blipFill>
        <p:spPr>
          <a:xfrm>
            <a:off x="4572000" y="2037525"/>
            <a:ext cx="3943350" cy="2733675"/>
          </a:xfrm>
          <a:prstGeom prst="rect">
            <a:avLst/>
          </a:prstGeom>
          <a:noFill/>
          <a:ln>
            <a:noFill/>
          </a:ln>
        </p:spPr>
      </p:pic>
      <p:sp>
        <p:nvSpPr>
          <p:cNvPr id="204" name="Google Shape;204;p30"/>
          <p:cNvSpPr/>
          <p:nvPr/>
        </p:nvSpPr>
        <p:spPr>
          <a:xfrm>
            <a:off x="2093775" y="4461350"/>
            <a:ext cx="1008600" cy="243900"/>
          </a:xfrm>
          <a:prstGeom prst="rect">
            <a:avLst/>
          </a:prstGeom>
          <a:solidFill>
            <a:srgbClr val="FFFF00">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6110775" y="4461350"/>
            <a:ext cx="1214400" cy="243900"/>
          </a:xfrm>
          <a:prstGeom prst="rect">
            <a:avLst/>
          </a:prstGeom>
          <a:solidFill>
            <a:srgbClr val="FFFF00">
              <a:alpha val="2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&gt; Decision Tree</a:t>
            </a:r>
            <a:endParaRPr/>
          </a:p>
        </p:txBody>
      </p:sp>
      <p:sp>
        <p:nvSpPr>
          <p:cNvPr id="211" name="Google Shape;211;p31"/>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solidFill>
                  <a:srgbClr val="595858"/>
                </a:solidFill>
                <a:highlight>
                  <a:srgbClr val="FFFFFF"/>
                </a:highlight>
                <a:latin typeface="Raleway"/>
                <a:ea typeface="Raleway"/>
                <a:cs typeface="Raleway"/>
                <a:sym typeface="Raleway"/>
              </a:rPr>
              <a:t>Random Forest gets the output </a:t>
            </a:r>
            <a:r>
              <a:rPr lang="en-GB" sz="1400">
                <a:solidFill>
                  <a:srgbClr val="454545"/>
                </a:solidFill>
                <a:highlight>
                  <a:srgbClr val="FFFFFF"/>
                </a:highlight>
                <a:latin typeface="Raleway"/>
                <a:ea typeface="Raleway"/>
                <a:cs typeface="Raleway"/>
                <a:sym typeface="Raleway"/>
              </a:rPr>
              <a:t>by averaging all the decision trees result or using "majority rules", the result took out some error which makes the model fits the data better</a:t>
            </a:r>
            <a:endParaRPr sz="1400">
              <a:latin typeface="Raleway"/>
              <a:ea typeface="Raleway"/>
              <a:cs typeface="Raleway"/>
              <a:sym typeface="Raleway"/>
            </a:endParaRPr>
          </a:p>
        </p:txBody>
      </p:sp>
      <p:pic>
        <p:nvPicPr>
          <p:cNvPr id="212" name="Google Shape;212;p31"/>
          <p:cNvPicPr preferRelativeResize="0"/>
          <p:nvPr/>
        </p:nvPicPr>
        <p:blipFill>
          <a:blip r:embed="rId3">
            <a:alphaModFix/>
          </a:blip>
          <a:stretch>
            <a:fillRect/>
          </a:stretch>
        </p:blipFill>
        <p:spPr>
          <a:xfrm>
            <a:off x="1400325" y="2791375"/>
            <a:ext cx="6343362" cy="235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sp>
        <p:nvSpPr>
          <p:cNvPr id="93" name="Google Shape;93;p14"/>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What’s Cooking? (from Kaggle)</a:t>
            </a:r>
            <a:endParaRPr sz="2200"/>
          </a:p>
          <a:p>
            <a:pPr indent="-368300" lvl="0" marL="457200" rtl="0" algn="l">
              <a:spcBef>
                <a:spcPts val="0"/>
              </a:spcBef>
              <a:spcAft>
                <a:spcPts val="0"/>
              </a:spcAft>
              <a:buSzPts val="2200"/>
              <a:buChar char="●"/>
            </a:pPr>
            <a:r>
              <a:rPr lang="en-GB" sz="2200"/>
              <a:t>Largely categorical data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MLP Classifier</a:t>
            </a:r>
            <a:endParaRPr/>
          </a:p>
        </p:txBody>
      </p:sp>
      <p:sp>
        <p:nvSpPr>
          <p:cNvPr id="218" name="Google Shape;218;p32"/>
          <p:cNvSpPr txBox="1"/>
          <p:nvPr>
            <p:ph idx="1" type="body"/>
          </p:nvPr>
        </p:nvSpPr>
        <p:spPr>
          <a:xfrm>
            <a:off x="729450" y="2078875"/>
            <a:ext cx="3503100" cy="128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n-GB" sz="1200">
                <a:solidFill>
                  <a:srgbClr val="666666"/>
                </a:solidFill>
              </a:rPr>
              <a:t>Artificial Neural Network, </a:t>
            </a:r>
            <a:r>
              <a:rPr lang="en-GB" sz="1200">
                <a:solidFill>
                  <a:srgbClr val="666666"/>
                </a:solidFill>
                <a:highlight>
                  <a:srgbClr val="FFFFFF"/>
                </a:highlight>
              </a:rPr>
              <a:t>also known as a Feed-Forward Neural network</a:t>
            </a:r>
            <a:endParaRPr sz="1200">
              <a:solidFill>
                <a:srgbClr val="666666"/>
              </a:solidFill>
            </a:endParaRPr>
          </a:p>
          <a:p>
            <a:pPr indent="-304800" lvl="0" marL="457200" rtl="0" algn="l">
              <a:spcBef>
                <a:spcPts val="0"/>
              </a:spcBef>
              <a:spcAft>
                <a:spcPts val="0"/>
              </a:spcAft>
              <a:buClr>
                <a:srgbClr val="666666"/>
              </a:buClr>
              <a:buSzPts val="1200"/>
              <a:buChar char="●"/>
            </a:pPr>
            <a:r>
              <a:rPr lang="en-GB" sz="1200">
                <a:solidFill>
                  <a:srgbClr val="666666"/>
                </a:solidFill>
                <a:highlight>
                  <a:srgbClr val="FFFFFF"/>
                </a:highlight>
              </a:rPr>
              <a:t>3 layers – Input, Hidden and Output</a:t>
            </a:r>
            <a:endParaRPr sz="1200">
              <a:solidFill>
                <a:srgbClr val="666666"/>
              </a:solidFill>
              <a:highlight>
                <a:srgbClr val="FFFFFF"/>
              </a:highlight>
            </a:endParaRPr>
          </a:p>
          <a:p>
            <a:pPr indent="-304800" lvl="0" marL="457200" rtl="0" algn="l">
              <a:spcBef>
                <a:spcPts val="0"/>
              </a:spcBef>
              <a:spcAft>
                <a:spcPts val="0"/>
              </a:spcAft>
              <a:buClr>
                <a:srgbClr val="666666"/>
              </a:buClr>
              <a:buSzPts val="1200"/>
              <a:buChar char="●"/>
            </a:pPr>
            <a:r>
              <a:rPr lang="en-GB" sz="1200">
                <a:solidFill>
                  <a:srgbClr val="666666"/>
                </a:solidFill>
                <a:highlight>
                  <a:srgbClr val="FFFFFF"/>
                </a:highlight>
              </a:rPr>
              <a:t>Output Activation Function: Softmax, which is used for multiclass classification</a:t>
            </a:r>
            <a:endParaRPr sz="1200">
              <a:solidFill>
                <a:srgbClr val="666666"/>
              </a:solidFill>
              <a:highlight>
                <a:srgbClr val="FFFFFF"/>
              </a:highlight>
            </a:endParaRPr>
          </a:p>
        </p:txBody>
      </p:sp>
      <p:pic>
        <p:nvPicPr>
          <p:cNvPr id="219" name="Google Shape;219;p32"/>
          <p:cNvPicPr preferRelativeResize="0"/>
          <p:nvPr/>
        </p:nvPicPr>
        <p:blipFill>
          <a:blip r:embed="rId3">
            <a:alphaModFix/>
          </a:blip>
          <a:stretch>
            <a:fillRect/>
          </a:stretch>
        </p:blipFill>
        <p:spPr>
          <a:xfrm>
            <a:off x="4977744" y="490023"/>
            <a:ext cx="4166306" cy="2261100"/>
          </a:xfrm>
          <a:prstGeom prst="rect">
            <a:avLst/>
          </a:prstGeom>
          <a:noFill/>
          <a:ln>
            <a:noFill/>
          </a:ln>
        </p:spPr>
      </p:pic>
      <p:pic>
        <p:nvPicPr>
          <p:cNvPr id="220" name="Google Shape;220;p32"/>
          <p:cNvPicPr preferRelativeResize="0"/>
          <p:nvPr/>
        </p:nvPicPr>
        <p:blipFill>
          <a:blip r:embed="rId4">
            <a:alphaModFix/>
          </a:blip>
          <a:stretch>
            <a:fillRect/>
          </a:stretch>
        </p:blipFill>
        <p:spPr>
          <a:xfrm>
            <a:off x="5349125" y="2837800"/>
            <a:ext cx="3423550" cy="211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Softmax Activation Function</a:t>
            </a:r>
            <a:endParaRPr/>
          </a:p>
        </p:txBody>
      </p:sp>
      <p:sp>
        <p:nvSpPr>
          <p:cNvPr id="226" name="Google Shape;226;p33"/>
          <p:cNvSpPr txBox="1"/>
          <p:nvPr>
            <p:ph idx="1" type="body"/>
          </p:nvPr>
        </p:nvSpPr>
        <p:spPr>
          <a:xfrm>
            <a:off x="729450" y="2078875"/>
            <a:ext cx="46719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02124"/>
              </a:buClr>
              <a:buSzPts val="1200"/>
              <a:buFont typeface="Roboto"/>
              <a:buChar char="●"/>
            </a:pPr>
            <a:r>
              <a:rPr lang="en-GB" sz="1200">
                <a:solidFill>
                  <a:srgbClr val="202124"/>
                </a:solidFill>
                <a:highlight>
                  <a:srgbClr val="FFFFFF"/>
                </a:highlight>
                <a:latin typeface="Roboto"/>
                <a:ea typeface="Roboto"/>
                <a:cs typeface="Roboto"/>
                <a:sym typeface="Roboto"/>
              </a:rPr>
              <a:t>Softmax is implemented through a neural network layer just before the output layer. The Softmax layer must have the same number of nodes as the output layer.</a:t>
            </a:r>
            <a:endParaRPr/>
          </a:p>
        </p:txBody>
      </p:sp>
      <p:pic>
        <p:nvPicPr>
          <p:cNvPr id="227" name="Google Shape;227;p33"/>
          <p:cNvPicPr preferRelativeResize="0"/>
          <p:nvPr/>
        </p:nvPicPr>
        <p:blipFill>
          <a:blip r:embed="rId3">
            <a:alphaModFix/>
          </a:blip>
          <a:stretch>
            <a:fillRect/>
          </a:stretch>
        </p:blipFill>
        <p:spPr>
          <a:xfrm>
            <a:off x="5884425" y="2003900"/>
            <a:ext cx="2686050" cy="676275"/>
          </a:xfrm>
          <a:prstGeom prst="rect">
            <a:avLst/>
          </a:prstGeom>
          <a:noFill/>
          <a:ln>
            <a:noFill/>
          </a:ln>
        </p:spPr>
      </p:pic>
      <p:pic>
        <p:nvPicPr>
          <p:cNvPr id="228" name="Google Shape;228;p33"/>
          <p:cNvPicPr preferRelativeResize="0"/>
          <p:nvPr/>
        </p:nvPicPr>
        <p:blipFill>
          <a:blip r:embed="rId4">
            <a:alphaModFix/>
          </a:blip>
          <a:stretch>
            <a:fillRect/>
          </a:stretch>
        </p:blipFill>
        <p:spPr>
          <a:xfrm>
            <a:off x="5320725" y="2997788"/>
            <a:ext cx="3437850" cy="1828966"/>
          </a:xfrm>
          <a:prstGeom prst="rect">
            <a:avLst/>
          </a:prstGeom>
          <a:noFill/>
          <a:ln>
            <a:noFill/>
          </a:ln>
        </p:spPr>
      </p:pic>
      <p:pic>
        <p:nvPicPr>
          <p:cNvPr id="229" name="Google Shape;229;p33"/>
          <p:cNvPicPr preferRelativeResize="0"/>
          <p:nvPr/>
        </p:nvPicPr>
        <p:blipFill>
          <a:blip r:embed="rId5">
            <a:alphaModFix/>
          </a:blip>
          <a:stretch>
            <a:fillRect/>
          </a:stretch>
        </p:blipFill>
        <p:spPr>
          <a:xfrm>
            <a:off x="1849471" y="2944625"/>
            <a:ext cx="2761950" cy="193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a:solidFill>
                  <a:srgbClr val="000000"/>
                </a:solidFill>
                <a:highlight>
                  <a:srgbClr val="FFFFFF"/>
                </a:highlight>
                <a:latin typeface="Arial"/>
                <a:ea typeface="Arial"/>
                <a:cs typeface="Arial"/>
                <a:sym typeface="Arial"/>
              </a:rPr>
              <a:t>KNN(k-nearest neighbors)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5" name="Google Shape;235;p34"/>
          <p:cNvSpPr txBox="1"/>
          <p:nvPr>
            <p:ph idx="1" type="body"/>
          </p:nvPr>
        </p:nvSpPr>
        <p:spPr>
          <a:xfrm>
            <a:off x="729450" y="2078875"/>
            <a:ext cx="7688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282829"/>
                </a:solidFill>
                <a:highlight>
                  <a:srgbClr val="FFFFFF"/>
                </a:highlight>
                <a:latin typeface="Roboto"/>
                <a:ea typeface="Roboto"/>
                <a:cs typeface="Roboto"/>
                <a:sym typeface="Roboto"/>
              </a:rPr>
              <a:t>Nearest neighbor depends greatly on distances between points. As you increase the number of dimensions, your distances are going to be less representative, this is called curse of dimensionality. KNN is very bad for high dimensional data. </a:t>
            </a:r>
            <a:endParaRPr sz="1150">
              <a:solidFill>
                <a:srgbClr val="282829"/>
              </a:solidFill>
              <a:highlight>
                <a:srgbClr val="FFFFFF"/>
              </a:highlight>
              <a:latin typeface="Roboto"/>
              <a:ea typeface="Roboto"/>
              <a:cs typeface="Roboto"/>
              <a:sym typeface="Roboto"/>
            </a:endParaRPr>
          </a:p>
          <a:p>
            <a:pPr indent="-301625" lvl="0" marL="457200" rtl="0" algn="l">
              <a:spcBef>
                <a:spcPts val="1600"/>
              </a:spcBef>
              <a:spcAft>
                <a:spcPts val="0"/>
              </a:spcAft>
              <a:buClr>
                <a:srgbClr val="282829"/>
              </a:buClr>
              <a:buSzPts val="1150"/>
              <a:buFont typeface="Roboto"/>
              <a:buChar char="●"/>
            </a:pPr>
            <a:r>
              <a:rPr lang="en-GB" sz="1150">
                <a:solidFill>
                  <a:srgbClr val="282829"/>
                </a:solidFill>
                <a:highlight>
                  <a:srgbClr val="FFFFFF"/>
                </a:highlight>
                <a:latin typeface="Roboto"/>
                <a:ea typeface="Roboto"/>
                <a:cs typeface="Roboto"/>
                <a:sym typeface="Roboto"/>
              </a:rPr>
              <a:t>0.5 for 6714 features </a:t>
            </a:r>
            <a:endParaRPr/>
          </a:p>
        </p:txBody>
      </p:sp>
      <p:pic>
        <p:nvPicPr>
          <p:cNvPr id="236" name="Google Shape;236;p34"/>
          <p:cNvPicPr preferRelativeResize="0"/>
          <p:nvPr/>
        </p:nvPicPr>
        <p:blipFill>
          <a:blip r:embed="rId3">
            <a:alphaModFix/>
          </a:blip>
          <a:stretch>
            <a:fillRect/>
          </a:stretch>
        </p:blipFill>
        <p:spPr>
          <a:xfrm>
            <a:off x="2767325" y="3090575"/>
            <a:ext cx="6096000" cy="200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242" name="Google Shape;24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Accuracy classification (F1) score</a:t>
            </a:r>
            <a:endParaRPr sz="1600"/>
          </a:p>
          <a:p>
            <a:pPr indent="-330200" lvl="1" marL="914400" rtl="0" algn="l">
              <a:spcBef>
                <a:spcPts val="0"/>
              </a:spcBef>
              <a:spcAft>
                <a:spcPts val="0"/>
              </a:spcAft>
              <a:buSzPts val="1600"/>
              <a:buChar char="○"/>
            </a:pPr>
            <a:r>
              <a:rPr lang="en-GB" sz="1600"/>
              <a:t>MLP: 0.77</a:t>
            </a:r>
            <a:endParaRPr sz="1600"/>
          </a:p>
          <a:p>
            <a:pPr indent="-330200" lvl="1" marL="914400" rtl="0" algn="l">
              <a:spcBef>
                <a:spcPts val="0"/>
              </a:spcBef>
              <a:spcAft>
                <a:spcPts val="0"/>
              </a:spcAft>
              <a:buSzPts val="1600"/>
              <a:buChar char="○"/>
            </a:pPr>
            <a:r>
              <a:rPr lang="en-GB" sz="1600"/>
              <a:t>Random Forest: 0.72</a:t>
            </a:r>
            <a:endParaRPr sz="1600"/>
          </a:p>
          <a:p>
            <a:pPr indent="-330200" lvl="1" marL="914400" rtl="0" algn="l">
              <a:spcBef>
                <a:spcPts val="0"/>
              </a:spcBef>
              <a:spcAft>
                <a:spcPts val="0"/>
              </a:spcAft>
              <a:buSzPts val="1600"/>
              <a:buChar char="○"/>
            </a:pPr>
            <a:r>
              <a:rPr lang="en-GB" sz="1600"/>
              <a:t>Decision Tree: 0.61</a:t>
            </a:r>
            <a:endParaRPr sz="1600"/>
          </a:p>
          <a:p>
            <a:pPr indent="-330200" lvl="1" marL="914400" rtl="0" algn="l">
              <a:spcBef>
                <a:spcPts val="0"/>
              </a:spcBef>
              <a:spcAft>
                <a:spcPts val="0"/>
              </a:spcAft>
              <a:buSzPts val="1600"/>
              <a:buChar char="○"/>
            </a:pPr>
            <a:r>
              <a:rPr lang="en-GB" sz="1600"/>
              <a:t>KNN: 0.50</a:t>
            </a:r>
            <a:endParaRPr sz="1600"/>
          </a:p>
          <a:p>
            <a:pPr indent="-330200" lvl="0" marL="457200" rtl="0" algn="l">
              <a:spcBef>
                <a:spcPts val="0"/>
              </a:spcBef>
              <a:spcAft>
                <a:spcPts val="0"/>
              </a:spcAft>
              <a:buSzPts val="1600"/>
              <a:buChar char="●"/>
            </a:pPr>
            <a:r>
              <a:rPr lang="en-GB" sz="1600"/>
              <a:t>Why F1 score over other metrics?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Considerations</a:t>
            </a:r>
            <a:endParaRPr/>
          </a:p>
        </p:txBody>
      </p:sp>
      <p:sp>
        <p:nvSpPr>
          <p:cNvPr id="248" name="Google Shape;24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Further hyperparameter tuning</a:t>
            </a:r>
            <a:endParaRPr sz="1600"/>
          </a:p>
          <a:p>
            <a:pPr indent="-330200" lvl="0" marL="457200" rtl="0" algn="l">
              <a:spcBef>
                <a:spcPts val="0"/>
              </a:spcBef>
              <a:spcAft>
                <a:spcPts val="0"/>
              </a:spcAft>
              <a:buSzPts val="1600"/>
              <a:buChar char="●"/>
            </a:pPr>
            <a:r>
              <a:rPr lang="en-GB" sz="1600"/>
              <a:t>Other classification algorithms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Responsibilities</a:t>
            </a:r>
            <a:endParaRPr/>
          </a:p>
        </p:txBody>
      </p:sp>
      <p:sp>
        <p:nvSpPr>
          <p:cNvPr id="254" name="Google Shape;25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Clifford - MLP Classifier, KNN Classifier</a:t>
            </a:r>
            <a:endParaRPr/>
          </a:p>
          <a:p>
            <a:pPr indent="0" lvl="0" marL="0" rtl="0" algn="l">
              <a:spcBef>
                <a:spcPts val="1600"/>
              </a:spcBef>
              <a:spcAft>
                <a:spcPts val="0"/>
              </a:spcAft>
              <a:buNone/>
            </a:pPr>
            <a:r>
              <a:rPr lang="en-GB"/>
              <a:t>Joel - Random Forest, Results Visualization</a:t>
            </a:r>
            <a:endParaRPr/>
          </a:p>
          <a:p>
            <a:pPr indent="0" lvl="0" marL="0" rtl="0" algn="l">
              <a:spcBef>
                <a:spcPts val="1600"/>
              </a:spcBef>
              <a:spcAft>
                <a:spcPts val="1600"/>
              </a:spcAft>
              <a:buNone/>
            </a:pPr>
            <a:r>
              <a:rPr lang="en-GB"/>
              <a:t>Mabel - Data Exploration, Decision 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1381913" y="268051"/>
            <a:ext cx="6380175" cy="4503650"/>
          </a:xfrm>
          <a:prstGeom prst="rect">
            <a:avLst/>
          </a:prstGeom>
          <a:noFill/>
          <a:ln>
            <a:noFill/>
          </a:ln>
        </p:spPr>
      </p:pic>
      <p:sp>
        <p:nvSpPr>
          <p:cNvPr id="99" name="Google Shape;99;p15"/>
          <p:cNvSpPr/>
          <p:nvPr/>
        </p:nvSpPr>
        <p:spPr>
          <a:xfrm>
            <a:off x="7100950" y="737125"/>
            <a:ext cx="422700" cy="773100"/>
          </a:xfrm>
          <a:prstGeom prst="up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336475" y="737125"/>
            <a:ext cx="422700" cy="773100"/>
          </a:xfrm>
          <a:prstGeom prst="up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4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400"/>
                                        <p:tgtEl>
                                          <p:spTgt spid="1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a:t>
            </a:r>
            <a:endParaRPr/>
          </a:p>
        </p:txBody>
      </p:sp>
      <p:sp>
        <p:nvSpPr>
          <p:cNvPr id="106" name="Google Shape;106;p16"/>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Find the type of cuisine given a recipe.</a:t>
            </a:r>
            <a:endParaRPr sz="2500"/>
          </a:p>
          <a:p>
            <a:pPr indent="-368300" lvl="0" marL="457200" rtl="0" algn="l">
              <a:spcBef>
                <a:spcPts val="1600"/>
              </a:spcBef>
              <a:spcAft>
                <a:spcPts val="0"/>
              </a:spcAft>
              <a:buSzPts val="2200"/>
              <a:buChar char="●"/>
            </a:pPr>
            <a:r>
              <a:rPr lang="en-GB" sz="2200"/>
              <a:t>Classification</a:t>
            </a:r>
            <a:endParaRPr sz="2200"/>
          </a:p>
          <a:p>
            <a:pPr indent="-368300" lvl="0" marL="457200" rtl="0" algn="l">
              <a:spcBef>
                <a:spcPts val="0"/>
              </a:spcBef>
              <a:spcAft>
                <a:spcPts val="0"/>
              </a:spcAft>
              <a:buSzPts val="2200"/>
              <a:buChar char="●"/>
            </a:pPr>
            <a:r>
              <a:rPr lang="en-GB" sz="2200"/>
              <a:t>Multi-variate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Basics - Importing essential libraries</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rotWithShape="1">
          <a:blip r:embed="rId3">
            <a:alphaModFix/>
          </a:blip>
          <a:srcRect b="0" l="0" r="57264" t="0"/>
          <a:stretch/>
        </p:blipFill>
        <p:spPr>
          <a:xfrm>
            <a:off x="729450" y="2051175"/>
            <a:ext cx="5137200" cy="1639800"/>
          </a:xfrm>
          <a:prstGeom prst="rect">
            <a:avLst/>
          </a:prstGeom>
          <a:noFill/>
          <a:ln>
            <a:noFill/>
          </a:ln>
        </p:spPr>
      </p:pic>
      <p:pic>
        <p:nvPicPr>
          <p:cNvPr id="114" name="Google Shape;114;p17"/>
          <p:cNvPicPr preferRelativeResize="0"/>
          <p:nvPr/>
        </p:nvPicPr>
        <p:blipFill rotWithShape="1">
          <a:blip r:embed="rId4">
            <a:alphaModFix/>
          </a:blip>
          <a:srcRect b="0" l="0" r="71267" t="0"/>
          <a:stretch/>
        </p:blipFill>
        <p:spPr>
          <a:xfrm>
            <a:off x="653250" y="3888300"/>
            <a:ext cx="3690749" cy="53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Basics - Importing the Dataset</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18"/>
          <p:cNvPicPr preferRelativeResize="0"/>
          <p:nvPr/>
        </p:nvPicPr>
        <p:blipFill rotWithShape="1">
          <a:blip r:embed="rId3">
            <a:alphaModFix/>
          </a:blip>
          <a:srcRect b="0" l="0" r="71267" t="0"/>
          <a:stretch/>
        </p:blipFill>
        <p:spPr>
          <a:xfrm>
            <a:off x="729450" y="2078875"/>
            <a:ext cx="3690749" cy="535200"/>
          </a:xfrm>
          <a:prstGeom prst="rect">
            <a:avLst/>
          </a:prstGeom>
          <a:noFill/>
          <a:ln>
            <a:noFill/>
          </a:ln>
        </p:spPr>
      </p:pic>
      <p:pic>
        <p:nvPicPr>
          <p:cNvPr id="122" name="Google Shape;122;p18"/>
          <p:cNvPicPr preferRelativeResize="0"/>
          <p:nvPr/>
        </p:nvPicPr>
        <p:blipFill rotWithShape="1">
          <a:blip r:embed="rId4">
            <a:alphaModFix/>
          </a:blip>
          <a:srcRect b="15603" l="18587" r="46803" t="37776"/>
          <a:stretch/>
        </p:blipFill>
        <p:spPr>
          <a:xfrm>
            <a:off x="4502825" y="1801476"/>
            <a:ext cx="4106599" cy="3110250"/>
          </a:xfrm>
          <a:prstGeom prst="rect">
            <a:avLst/>
          </a:prstGeom>
          <a:noFill/>
          <a:ln>
            <a:noFill/>
          </a:ln>
        </p:spPr>
      </p:pic>
      <p:pic>
        <p:nvPicPr>
          <p:cNvPr id="123" name="Google Shape;123;p18"/>
          <p:cNvPicPr preferRelativeResize="0"/>
          <p:nvPr/>
        </p:nvPicPr>
        <p:blipFill rotWithShape="1">
          <a:blip r:embed="rId5">
            <a:alphaModFix/>
          </a:blip>
          <a:srcRect b="62380" l="18307" r="60441" t="32653"/>
          <a:stretch/>
        </p:blipFill>
        <p:spPr>
          <a:xfrm>
            <a:off x="729450" y="2571750"/>
            <a:ext cx="3690751" cy="48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Exploring</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 of Dishes by Cuisine Type</a:t>
            </a:r>
            <a:endParaRPr/>
          </a:p>
        </p:txBody>
      </p:sp>
      <p:pic>
        <p:nvPicPr>
          <p:cNvPr id="135" name="Google Shape;135;p20"/>
          <p:cNvPicPr preferRelativeResize="0"/>
          <p:nvPr/>
        </p:nvPicPr>
        <p:blipFill>
          <a:blip r:embed="rId3">
            <a:alphaModFix/>
          </a:blip>
          <a:stretch>
            <a:fillRect/>
          </a:stretch>
        </p:blipFill>
        <p:spPr>
          <a:xfrm>
            <a:off x="3830900" y="503625"/>
            <a:ext cx="4528275" cy="4639876"/>
          </a:xfrm>
          <a:prstGeom prst="rect">
            <a:avLst/>
          </a:prstGeom>
          <a:noFill/>
          <a:ln>
            <a:noFill/>
          </a:ln>
        </p:spPr>
      </p:pic>
      <p:sp>
        <p:nvSpPr>
          <p:cNvPr id="136" name="Google Shape;136;p20"/>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Type of Cuisine against</a:t>
            </a:r>
            <a:endParaRPr/>
          </a:p>
          <a:p>
            <a:pPr indent="0" lvl="0" marL="0" rtl="0" algn="l">
              <a:spcBef>
                <a:spcPts val="1600"/>
              </a:spcBef>
              <a:spcAft>
                <a:spcPts val="1600"/>
              </a:spcAft>
              <a:buNone/>
            </a:pPr>
            <a:r>
              <a:rPr lang="en-GB"/>
              <a:t>Number of Dishes (Count)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Boxplot of Dishes by Ingredient Count</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A handful of outliers; most dishes seem to have between 8 to 13 ingredients</a:t>
            </a:r>
            <a:endParaRPr sz="1600"/>
          </a:p>
        </p:txBody>
      </p:sp>
      <p:pic>
        <p:nvPicPr>
          <p:cNvPr id="143" name="Google Shape;143;p21"/>
          <p:cNvPicPr preferRelativeResize="0"/>
          <p:nvPr/>
        </p:nvPicPr>
        <p:blipFill>
          <a:blip r:embed="rId3">
            <a:alphaModFix/>
          </a:blip>
          <a:stretch>
            <a:fillRect/>
          </a:stretch>
        </p:blipFill>
        <p:spPr>
          <a:xfrm>
            <a:off x="729450" y="2711155"/>
            <a:ext cx="7688701" cy="2107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