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95C52-15D0-3D7F-0964-D42876711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E3111-0E8F-6979-C713-A76CCF0C8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8AB50-DF1E-B6CE-0F71-C28604C59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9AB5-2976-DD40-B294-F9A853C9586C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BE2AD-C5D4-79DF-C207-86816346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291CD-E660-AB6A-ACDB-1E707D7D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6D6-431A-674E-AFF0-BBFCE7F27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4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46BF-160E-D165-7F6F-99CAD7DC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83B4F-2AD2-0115-0FD4-D409DCBDE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7866D-1D92-8E85-9BA0-33ABB52A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9AB5-2976-DD40-B294-F9A853C9586C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C3707-2093-1902-72C7-D9A49E88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70CE2-CB60-9F76-147C-876C2860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6D6-431A-674E-AFF0-BBFCE7F27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4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4C8D1-476C-0E56-F32E-A03CB6EE1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29BA7-FBE3-677C-827D-46BA19F8C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9D4D7-BD4B-C5EA-47F8-E27ADCD0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9AB5-2976-DD40-B294-F9A853C9586C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87927-BAB0-30D8-916F-2891CF82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38A2F-13D9-AE62-6F4C-6E1951F8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6D6-431A-674E-AFF0-BBFCE7F27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8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FAED-40A4-20C3-6013-359E8372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1BC66-E170-689F-5C7B-A21693417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05A3A-7635-E590-3639-15566D16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9AB5-2976-DD40-B294-F9A853C9586C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4DC16-7356-E6BB-9328-FBA23BE4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7F7B1-9AA2-5176-B83C-8B6E4580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6D6-431A-674E-AFF0-BBFCE7F27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FDA-956D-0138-AE70-7782B12B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4A768-7E2D-B437-C6B2-BC2DE77B3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3E558-9114-DFFE-E126-814F5D69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9AB5-2976-DD40-B294-F9A853C9586C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9D24D-F65E-7192-3E59-2C638C117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EE36A-9098-044C-B200-523E5C0C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6D6-431A-674E-AFF0-BBFCE7F27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0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3BD2-17DB-77A0-BE82-023EACBF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462EC-74E7-F4CC-9289-C7B117004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E19D8-9245-809A-1D01-183FA5E7C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ECF51-0462-1A78-DF6E-DF4327280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9AB5-2976-DD40-B294-F9A853C9586C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3D36B-94DF-7C35-696F-694E85C4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1B0E4-3962-D26F-C175-7B8A90AB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6D6-431A-674E-AFF0-BBFCE7F27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2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88DF-AF96-29FE-F8E4-0BAA362EB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88001-755C-06ED-32F3-3E48D6614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3B037-683E-80DC-2502-69359A828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78B31-6139-3E23-08B3-94143265C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338B1-5E1B-C468-38A8-CCEDBB174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FF3DA-D7C9-74DD-F809-028C49E8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9AB5-2976-DD40-B294-F9A853C9586C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6F545-5AC1-E890-5CDB-82479663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037301-6E4B-5AF8-20AD-2F69E75E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6D6-431A-674E-AFF0-BBFCE7F27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6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8DF4-B97B-6035-F411-C595B4017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F6824-85C6-72FD-5855-4BAD65E99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9AB5-2976-DD40-B294-F9A853C9586C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FE88F-26A5-BC65-8A0E-5F682798F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37594-7A6A-BD02-76EC-862D9762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6D6-431A-674E-AFF0-BBFCE7F27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9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3065D1-E067-A9E4-D083-08534866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9AB5-2976-DD40-B294-F9A853C9586C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774A8-D82C-96B3-4E58-0B8B56F7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C8634-9D0F-A651-64F2-31F65EBE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6D6-431A-674E-AFF0-BBFCE7F27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7869-31AE-8A37-C93A-2E6F68BC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2CB8B-F3BC-D4B1-0325-3FDA4C22D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4F502-1F1B-2509-3B64-33077D70C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0A9A7-1F1D-9609-8439-D63D116A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9AB5-2976-DD40-B294-F9A853C9586C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F0074-230B-5F3A-2D0E-59A7707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44751-A021-807B-9D5A-9D229D45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6D6-431A-674E-AFF0-BBFCE7F27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6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9D836-D5B2-158F-F69D-64085F6C0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2F2B6-FAE6-80B8-614D-60EB7CF31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A23CC-1D7B-7127-BBC0-9A40F0DD6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4F1B3-E9CB-CCFD-E3E1-8660E9BEA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9AB5-2976-DD40-B294-F9A853C9586C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4429E-5D8A-372E-66B8-C561B6E5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5E903-D596-397E-5453-6DD7900C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6D6-431A-674E-AFF0-BBFCE7F27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3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1EC7DF-16D5-F8AE-11C0-C53909B6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A210B-9C21-395B-4E5C-6CDA1E63B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506EE-C362-3E2B-1CED-D934E13BA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59AB5-2976-DD40-B294-F9A853C9586C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F9765-882D-6B92-922E-83F72CB2E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DDD0F-2E67-8751-D372-ED6FB8AD6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F66D6-431A-674E-AFF0-BBFCE7F27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7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D3F5DA-E05F-03C1-1189-B7FB8367FF1B}"/>
              </a:ext>
            </a:extLst>
          </p:cNvPr>
          <p:cNvSpPr txBox="1"/>
          <p:nvPr/>
        </p:nvSpPr>
        <p:spPr>
          <a:xfrm>
            <a:off x="6590662" y="426783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b="1" i="0" u="none" strike="noStrike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Documentation: URL Scraping from </a:t>
            </a:r>
            <a:r>
              <a:rPr lang="en-US" sz="3100" b="1" i="0" u="none" strike="noStrike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thinkhazard</a:t>
            </a:r>
            <a:endParaRPr lang="en-US" sz="3100" b="1" kern="1200" dirty="0">
              <a:solidFill>
                <a:schemeClr val="tx2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Clifford Capital Pte. Ltd. | LinkedIn">
            <a:extLst>
              <a:ext uri="{FF2B5EF4-FFF2-40B4-BE49-F238E27FC236}">
                <a16:creationId xmlns:a16="http://schemas.microsoft.com/office/drawing/2014/main" id="{2AF69A80-29DC-8B46-8272-8E15A9E38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3849" y="2317347"/>
            <a:ext cx="2252183" cy="2252183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084" name="Freeform: Shape 308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85" name="Freeform: Shape 308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509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2C372C-FBAD-89EE-81DA-6540CE2DC601}"/>
              </a:ext>
            </a:extLst>
          </p:cNvPr>
          <p:cNvSpPr txBox="1"/>
          <p:nvPr/>
        </p:nvSpPr>
        <p:spPr>
          <a:xfrm>
            <a:off x="651641" y="395524"/>
            <a:ext cx="11277599" cy="4480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5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File 1: </a:t>
            </a:r>
            <a:r>
              <a:rPr lang="en-IN" sz="165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get_url.py</a:t>
            </a:r>
            <a:endParaRPr lang="en-IN" sz="1650" b="1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en-IN" sz="1650" b="1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en-IN" sz="165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Purpose: </a:t>
            </a:r>
            <a:r>
              <a:rPr lang="en-IN" sz="1650" b="1" dirty="0">
                <a:solidFill>
                  <a:srgbClr val="000000"/>
                </a:solidFill>
                <a:latin typeface="Roboto" panose="02000000000000000000" pitchFamily="2" charset="0"/>
              </a:rPr>
              <a:t>Get URLs from region name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This script extracts URLs specific to given regions from the </a:t>
            </a:r>
            <a:r>
              <a:rPr lang="en-IN" sz="1050" b="0" i="0" u="none" strike="noStrike" dirty="0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https://</a:t>
            </a:r>
            <a:r>
              <a:rPr lang="en-IN" sz="1050" b="0" i="0" u="none" strike="noStrike" dirty="0" err="1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thinkhazard.org</a:t>
            </a:r>
            <a:r>
              <a:rPr lang="en-IN" sz="1050" b="0" i="0" u="none" strike="noStrike" dirty="0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IN" sz="1050" b="0" i="0" u="none" strike="noStrike" dirty="0" err="1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lang="en-IN" sz="1050" b="0" i="0" u="none" strike="noStrike" dirty="0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website. The script utilizes the Selenium library to automate browser interactions, simulating the search process for a region and capturing the resulting URL.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400"/>
              </a:spcAft>
            </a:pPr>
            <a:endParaRPr lang="en-IN" sz="1650" b="1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400"/>
              </a:spcAft>
            </a:pPr>
            <a:r>
              <a:rPr lang="en-IN" sz="165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Required Libraries:</a:t>
            </a:r>
            <a:endParaRPr lang="en-IN" b="1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IN" sz="1050" b="0" i="0" u="none" strike="noStrike" dirty="0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selenium</a:t>
            </a: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: For web scraping and automating browser interactions.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IN" sz="1050" b="0" i="0" u="none" strike="noStrike" dirty="0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pandas</a:t>
            </a: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: For data processing and handling.</a:t>
            </a:r>
          </a:p>
          <a:p>
            <a:pPr rtl="0" fontAlgn="base">
              <a:spcBef>
                <a:spcPts val="0"/>
              </a:spcBef>
              <a:spcAft>
                <a:spcPts val="1500"/>
              </a:spcAft>
            </a:pPr>
            <a:r>
              <a:rPr lang="en-IN" sz="1050" b="0" i="0" u="none" strike="noStrike" dirty="0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multiprocessing</a:t>
            </a: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: For parallel processing to speed up the scraping process.</a:t>
            </a:r>
          </a:p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en-IN" sz="165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Input and Output:</a:t>
            </a:r>
            <a:endParaRPr lang="en-IN" b="1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Input: An Excel file </a:t>
            </a:r>
            <a:r>
              <a:rPr lang="en-IN" sz="1050" b="0" i="0" u="none" strike="noStrike" dirty="0" err="1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get_url.xlsx</a:t>
            </a: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with a 'Region' column containing the names of the regions to scrape.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IN" sz="1200" b="0" i="0" u="none" strike="noStrike" dirty="0">
              <a:solidFill>
                <a:srgbClr val="374151"/>
              </a:solidFill>
              <a:effectLst/>
              <a:latin typeface="Roboto" panose="020000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Output: Two CSV files:</a:t>
            </a:r>
          </a:p>
          <a:p>
            <a:pPr marL="685800" lvl="1" indent="-228600" rtl="0" fontAlgn="base">
              <a:spcBef>
                <a:spcPts val="0"/>
              </a:spcBef>
              <a:spcAft>
                <a:spcPts val="1500"/>
              </a:spcAft>
              <a:buFont typeface="+mj-lt"/>
              <a:buAutoNum type="arabicPeriod"/>
            </a:pPr>
            <a:r>
              <a:rPr lang="en-IN" sz="1050" b="0" i="0" u="none" strike="noStrike" dirty="0" err="1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scraped_urls.csv</a:t>
            </a: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: Contains the regions and their corresponding scraped URLs.</a:t>
            </a:r>
          </a:p>
          <a:p>
            <a:pPr marL="685800" lvl="1" indent="-228600" rtl="0" fontAlgn="base">
              <a:spcBef>
                <a:spcPts val="0"/>
              </a:spcBef>
              <a:spcAft>
                <a:spcPts val="1500"/>
              </a:spcAft>
              <a:buFont typeface="+mj-lt"/>
              <a:buAutoNum type="arabicPeriod"/>
            </a:pPr>
            <a:r>
              <a:rPr lang="en-IN" sz="1050" b="0" i="0" u="none" strike="noStrike" dirty="0" err="1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blocked_regions.csv</a:t>
            </a: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: Contains regions where scraping failed (potentially blocked or an error occurred).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F95F36-B6F4-76C7-68A7-E654F5619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022" y="2743602"/>
            <a:ext cx="1741213" cy="238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B8F2EA-49DB-9B3E-E1BB-21DA7EFD3AF0}"/>
              </a:ext>
            </a:extLst>
          </p:cNvPr>
          <p:cNvSpPr txBox="1"/>
          <p:nvPr/>
        </p:nvSpPr>
        <p:spPr>
          <a:xfrm>
            <a:off x="9599449" y="5124167"/>
            <a:ext cx="2256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Figure 1: Input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17895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8F1A46-4503-78E6-D795-D9A70035654C}"/>
              </a:ext>
            </a:extLst>
          </p:cNvPr>
          <p:cNvSpPr txBox="1"/>
          <p:nvPr/>
        </p:nvSpPr>
        <p:spPr>
          <a:xfrm>
            <a:off x="388883" y="247422"/>
            <a:ext cx="11225048" cy="5629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en-IN" sz="165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Workflow:</a:t>
            </a:r>
            <a:endParaRPr lang="en-IN" b="1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1. Setup WebDriver: Set up a Chrome WebDriver with specific options for headless browsing (i.e., without opening a UI browser window).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IN" sz="1200" b="0" i="0" u="none" strike="noStrike" dirty="0">
              <a:solidFill>
                <a:srgbClr val="374151"/>
              </a:solidFill>
              <a:effectLst/>
              <a:latin typeface="Roboto" panose="020000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2. Web Interaction: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Navigate to </a:t>
            </a:r>
            <a:r>
              <a:rPr lang="en-IN" sz="1050" b="0" i="0" u="none" strike="noStrike" dirty="0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https://</a:t>
            </a:r>
            <a:r>
              <a:rPr lang="en-IN" sz="1050" b="0" i="0" u="none" strike="noStrike" dirty="0" err="1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thinkhazard.org</a:t>
            </a:r>
            <a:r>
              <a:rPr lang="en-IN" sz="1050" b="0" i="0" u="none" strike="noStrike" dirty="0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IN" sz="1050" b="0" i="0" u="none" strike="noStrike" dirty="0" err="1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lang="en-IN" sz="1050" b="0" i="0" u="none" strike="noStrike" dirty="0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Handle modals/pop-ups (if any).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Use the search bar to enter the region name.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Navigate to the page of the entered region.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3. Data Extraction: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Extract the current URL (which is specific to the region).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4. Error Handling: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If an error occurs (like being blocked or not finding an element), capture the region name and log it.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5. Parallel Execution: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The script processes multiple regions concurrently using multiprocessing to speed up the scraping process.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6. Output Saving: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Save the extracted URLs and blocked regions to separate CSV files.</a:t>
            </a:r>
          </a:p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en-IN" sz="165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Functions:</a:t>
            </a:r>
            <a:endParaRPr lang="en-IN" b="1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1500"/>
              </a:spcAft>
            </a:pPr>
            <a:r>
              <a:rPr lang="en-IN" sz="1050" b="0" i="0" u="none" strike="noStrike" dirty="0" err="1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scrape_region</a:t>
            </a:r>
            <a:r>
              <a:rPr lang="en-IN" sz="1050" b="0" i="0" u="none" strike="noStrike" dirty="0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(region)</a:t>
            </a: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: This function takes a region name as an argument. It automates the browser to search for the region on </a:t>
            </a:r>
            <a:r>
              <a:rPr lang="en-IN" sz="1050" b="0" i="0" u="none" strike="noStrike" dirty="0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https://</a:t>
            </a:r>
            <a:r>
              <a:rPr lang="en-IN" sz="1050" b="0" i="0" u="none" strike="noStrike" dirty="0" err="1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thinkhazard.org</a:t>
            </a:r>
            <a:r>
              <a:rPr lang="en-IN" sz="1050" b="0" i="0" u="none" strike="noStrike" dirty="0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IN" sz="1050" b="0" i="0" u="none" strike="noStrike" dirty="0" err="1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lang="en-IN" sz="1050" b="0" i="0" u="none" strike="noStrike" dirty="0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and extracts the resulting URL. If the extraction fails, it captures the region name as blocked.</a:t>
            </a:r>
          </a:p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en-IN" sz="165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Main Execution:</a:t>
            </a:r>
            <a:endParaRPr lang="en-IN" b="1" dirty="0">
              <a:effectLst/>
            </a:endParaRPr>
          </a:p>
          <a:p>
            <a:pPr marL="228600" indent="-2286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Read the input Excel file and retrieve the list of regions.</a:t>
            </a:r>
          </a:p>
          <a:p>
            <a:pPr marL="228600" indent="-2286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Use multiprocessing to concurrently scrape URLs for different regions.</a:t>
            </a:r>
          </a:p>
          <a:p>
            <a:pPr marL="228600" indent="-2286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Process the results to separate successful URL extractions and blocked regions.</a:t>
            </a:r>
          </a:p>
          <a:p>
            <a:pPr marL="228600" indent="-228600" rtl="0" fontAlgn="base">
              <a:spcBef>
                <a:spcPts val="0"/>
              </a:spcBef>
              <a:spcAft>
                <a:spcPts val="1500"/>
              </a:spcAft>
              <a:buFont typeface="+mj-lt"/>
              <a:buAutoNum type="arabicPeriod"/>
            </a:pP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Save the results to corresponding CSV files</a:t>
            </a:r>
          </a:p>
        </p:txBody>
      </p:sp>
    </p:spTree>
    <p:extLst>
      <p:ext uri="{BB962C8B-B14F-4D97-AF65-F5344CB8AC3E}">
        <p14:creationId xmlns:p14="http://schemas.microsoft.com/office/powerpoint/2010/main" val="71730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77D310-E40C-FE99-DDB1-65AFBCF97E69}"/>
              </a:ext>
            </a:extLst>
          </p:cNvPr>
          <p:cNvSpPr txBox="1"/>
          <p:nvPr/>
        </p:nvSpPr>
        <p:spPr>
          <a:xfrm>
            <a:off x="147144" y="357261"/>
            <a:ext cx="11740055" cy="6055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1650" b="1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65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File 2:</a:t>
            </a:r>
            <a:r>
              <a:rPr lang="en-IN" sz="1650" b="1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IN" sz="1650" b="1" dirty="0" err="1">
                <a:solidFill>
                  <a:srgbClr val="000000"/>
                </a:solidFill>
                <a:latin typeface="Roboto" panose="02000000000000000000" pitchFamily="2" charset="0"/>
              </a:rPr>
              <a:t>region_get.py</a:t>
            </a:r>
            <a:endParaRPr lang="en-IN" sz="1650" b="1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1650" b="1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en-IN" sz="165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Purpose: </a:t>
            </a:r>
            <a:r>
              <a:rPr lang="en-IN" sz="1650" b="1" dirty="0">
                <a:solidFill>
                  <a:srgbClr val="000000"/>
                </a:solidFill>
                <a:latin typeface="Roboto" panose="02000000000000000000" pitchFamily="2" charset="0"/>
              </a:rPr>
              <a:t>Get region names from URLs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b="1" dirty="0">
              <a:effectLst/>
            </a:endParaRPr>
          </a:p>
          <a:p>
            <a:pPr rtl="0">
              <a:spcAft>
                <a:spcPts val="0"/>
              </a:spcAft>
            </a:pP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This script scrapes region names given the specific URLs from the </a:t>
            </a:r>
            <a:r>
              <a:rPr lang="en-IN" sz="1050" b="0" i="0" u="none" strike="noStrike" dirty="0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https://</a:t>
            </a:r>
            <a:r>
              <a:rPr lang="en-IN" sz="1050" b="0" i="0" u="none" strike="noStrike" dirty="0" err="1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thinkhazard.org</a:t>
            </a:r>
            <a:r>
              <a:rPr lang="en-IN" sz="1050" b="0" i="0" u="none" strike="noStrike" dirty="0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IN" sz="1050" b="0" i="0" u="none" strike="noStrike" dirty="0" err="1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lang="en-IN" sz="1050" b="0" i="0" u="none" strike="noStrike" dirty="0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website. The data includes country, region </a:t>
            </a:r>
            <a:r>
              <a:rPr lang="en-IN" sz="1200" b="0" i="0" u="none" strike="noStrike" dirty="0" err="1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highlevel</a:t>
            </a: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(HL), region granularity (gran), and the region's URL. This is to make sure that the country, region granular and region high level matches with the URLs. </a:t>
            </a:r>
            <a:endParaRPr lang="en-IN" sz="1650" b="1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rtl="0">
              <a:spcAft>
                <a:spcPts val="1500"/>
              </a:spcAft>
            </a:pPr>
            <a:endParaRPr lang="en-IN" sz="1650" b="1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rtl="0">
              <a:spcAft>
                <a:spcPts val="1500"/>
              </a:spcAft>
            </a:pPr>
            <a:r>
              <a:rPr lang="en-IN" sz="165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Required Libraries:</a:t>
            </a:r>
            <a:endParaRPr lang="en-IN" b="0" dirty="0">
              <a:effectLst/>
            </a:endParaRPr>
          </a:p>
          <a:p>
            <a:pPr rtl="0" fontAlgn="base">
              <a:spcAft>
                <a:spcPts val="0"/>
              </a:spcAft>
            </a:pPr>
            <a:r>
              <a:rPr lang="en-IN" sz="1050" b="0" i="0" u="none" strike="noStrike" dirty="0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scrapy</a:t>
            </a: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: For web scraping.</a:t>
            </a:r>
          </a:p>
          <a:p>
            <a:pPr rtl="0" fontAlgn="base">
              <a:spcAft>
                <a:spcPts val="1500"/>
              </a:spcAft>
            </a:pPr>
            <a:r>
              <a:rPr lang="en-IN" sz="1050" b="0" i="0" u="none" strike="noStrike" dirty="0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pandas</a:t>
            </a: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: For data processing and handling.</a:t>
            </a:r>
          </a:p>
          <a:p>
            <a:pPr rtl="0">
              <a:spcAft>
                <a:spcPts val="400"/>
              </a:spcAft>
            </a:pPr>
            <a:r>
              <a:rPr lang="en-IN" sz="165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Input and Output:</a:t>
            </a:r>
            <a:endParaRPr lang="en-IN" b="1" dirty="0">
              <a:effectLst/>
            </a:endParaRPr>
          </a:p>
          <a:p>
            <a:pPr marL="171450" indent="-171450" rtl="0" fontAlgn="base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Input: An Excel file named </a:t>
            </a:r>
            <a:r>
              <a:rPr lang="en-IN" sz="1050" b="0" i="0" u="none" strike="noStrike" dirty="0" err="1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get_regions.xlsx</a:t>
            </a: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which should contain a column named </a:t>
            </a:r>
            <a:r>
              <a:rPr lang="en-IN" sz="1050" b="0" i="0" u="none" strike="noStrike" dirty="0" err="1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with URLs of regions to be scraped. (screenshot attached below)</a:t>
            </a:r>
          </a:p>
          <a:p>
            <a:pPr marL="171450" indent="-171450" rtl="0" fontAlgn="base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Output: A CSV file named </a:t>
            </a:r>
            <a:r>
              <a:rPr lang="en-IN" sz="1050" b="0" i="0" u="none" strike="noStrike" dirty="0" err="1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scraped_regions.csv</a:t>
            </a: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that contains scraped data (country, region hazard level, region granularity, and the region's URL).</a:t>
            </a:r>
            <a:endParaRPr lang="en-IN" sz="1200" dirty="0">
              <a:solidFill>
                <a:srgbClr val="374151"/>
              </a:solidFill>
              <a:latin typeface="Roboto" panose="02000000000000000000" pitchFamily="2" charset="0"/>
            </a:endParaRPr>
          </a:p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Workflow:</a:t>
            </a:r>
            <a:endParaRPr lang="en-IN" sz="1600" b="1" dirty="0">
              <a:effectLst/>
            </a:endParaRP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The spider reads the input Excel file to get the list of URLs.</a:t>
            </a: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For each URL, the spider sends a request to the website.</a:t>
            </a: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Upon receiving the response, the spider extracts data using specified XPaths.</a:t>
            </a: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Extracted data is stored in a Pandas </a:t>
            </a:r>
            <a:r>
              <a:rPr lang="en-IN" sz="1200" b="0" i="0" u="none" strike="noStrike" dirty="0" err="1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DataFrame</a:t>
            </a: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171450" indent="-171450" rtl="0" fontAlgn="base"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Once all the URLs are processed, the spider exports the </a:t>
            </a:r>
            <a:r>
              <a:rPr lang="en-IN" sz="1200" b="0" i="0" u="none" strike="noStrike" dirty="0" err="1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DataFrame</a:t>
            </a: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to a CSV file.</a:t>
            </a:r>
          </a:p>
          <a:p>
            <a:pPr rtl="0" fontAlgn="base">
              <a:spcAft>
                <a:spcPts val="1500"/>
              </a:spcAft>
            </a:pPr>
            <a:endParaRPr lang="en-IN" sz="1200" b="0" i="0" u="none" strike="noStrike" dirty="0">
              <a:solidFill>
                <a:srgbClr val="37415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0A48C0C8-4305-D987-26BF-E39941F67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535" y="1335487"/>
            <a:ext cx="4474851" cy="215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4D9BF5-9FB9-079C-2E5F-D2EBF2E304D4}"/>
              </a:ext>
            </a:extLst>
          </p:cNvPr>
          <p:cNvSpPr txBox="1"/>
          <p:nvPr/>
        </p:nvSpPr>
        <p:spPr>
          <a:xfrm>
            <a:off x="115614" y="446830"/>
            <a:ext cx="7485921" cy="6317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400"/>
              </a:spcBef>
              <a:spcAft>
                <a:spcPts val="0"/>
              </a:spcAft>
            </a:pPr>
            <a:r>
              <a:rPr lang="en-IN" sz="165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File 3: </a:t>
            </a:r>
            <a:r>
              <a:rPr lang="en-IN" sz="165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sprider.py</a:t>
            </a:r>
            <a:endParaRPr lang="en-IN" sz="1650" b="1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rtl="0">
              <a:spcBef>
                <a:spcPts val="1400"/>
              </a:spcBef>
              <a:spcAft>
                <a:spcPts val="0"/>
              </a:spcAft>
            </a:pPr>
            <a:endParaRPr lang="en-IN" b="1" dirty="0">
              <a:effectLst/>
            </a:endParaRPr>
          </a:p>
          <a:p>
            <a:r>
              <a:rPr lang="en-IN" sz="165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Purpose: S</a:t>
            </a:r>
            <a:r>
              <a:rPr lang="en-IN" sz="1650" b="1" dirty="0">
                <a:solidFill>
                  <a:srgbClr val="000000"/>
                </a:solidFill>
                <a:latin typeface="Roboto" panose="02000000000000000000" pitchFamily="2" charset="0"/>
              </a:rPr>
              <a:t>crape Disaster Data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1650" b="1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This script scrapes disaster risk-related data for specific regions from the </a:t>
            </a:r>
            <a:r>
              <a:rPr lang="en-IN" sz="1050" b="0" i="0" u="none" strike="noStrike" dirty="0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https://</a:t>
            </a:r>
            <a:r>
              <a:rPr lang="en-IN" sz="1050" b="0" i="0" u="none" strike="noStrike" dirty="0" err="1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thinkhazard.org</a:t>
            </a:r>
            <a:r>
              <a:rPr lang="en-IN" sz="1050" b="0" i="0" u="none" strike="noStrike" dirty="0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IN" sz="1050" b="0" i="0" u="none" strike="noStrike" dirty="0" err="1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lang="en-IN" sz="1050" b="0" i="0" u="none" strike="noStrike" dirty="0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website. The data includes disaster types and their corresponding risk levels for each region. 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400"/>
              </a:spcAft>
            </a:pPr>
            <a:endParaRPr lang="en-IN" sz="1650" b="1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400"/>
              </a:spcAft>
            </a:pPr>
            <a:r>
              <a:rPr lang="en-IN" sz="165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Required Libraries:</a:t>
            </a:r>
            <a:endParaRPr lang="en-IN" b="1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IN" sz="1050" b="0" i="0" u="none" strike="noStrike" dirty="0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scrapy</a:t>
            </a: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: For web scraping.</a:t>
            </a:r>
          </a:p>
          <a:p>
            <a:pPr rtl="0" fontAlgn="base">
              <a:spcBef>
                <a:spcPts val="0"/>
              </a:spcBef>
              <a:spcAft>
                <a:spcPts val="1500"/>
              </a:spcAft>
            </a:pPr>
            <a:r>
              <a:rPr lang="en-IN" sz="1050" b="0" i="0" u="none" strike="noStrike" dirty="0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pandas</a:t>
            </a: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: For data processing and handling.</a:t>
            </a:r>
          </a:p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en-IN" sz="165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Input and Output:</a:t>
            </a:r>
            <a:endParaRPr lang="en-IN" b="1" dirty="0">
              <a:effectLst/>
            </a:endParaRP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Input: An Excel file named </a:t>
            </a:r>
            <a:r>
              <a:rPr lang="en-IN" sz="1050" b="0" i="0" u="none" strike="noStrike" dirty="0" err="1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get_disasters.xlsx</a:t>
            </a: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which should contain columns named </a:t>
            </a:r>
            <a:r>
              <a:rPr lang="en-IN" sz="1050" b="0" i="0" u="none" strike="noStrike" dirty="0" err="1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and </a:t>
            </a:r>
            <a:r>
              <a:rPr lang="en-IN" sz="1050" b="0" i="0" u="none" strike="noStrike" dirty="0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region</a:t>
            </a: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with URLs of regions and their corresponding names to be scraped. </a:t>
            </a:r>
            <a:endParaRPr lang="en-IN" sz="1200" dirty="0">
              <a:solidFill>
                <a:srgbClr val="374151"/>
              </a:solidFill>
              <a:latin typeface="Roboto" panose="02000000000000000000" pitchFamily="2" charset="0"/>
            </a:endParaRP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Output: A CSV file named </a:t>
            </a:r>
            <a:r>
              <a:rPr lang="en-IN" sz="1050" b="0" i="0" u="none" strike="noStrike" dirty="0" err="1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scraped_disasters.csv</a:t>
            </a: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that contains the disaster type and its risk level for each region.</a:t>
            </a:r>
          </a:p>
          <a:p>
            <a:pPr rtl="0" fontAlgn="base">
              <a:spcBef>
                <a:spcPts val="0"/>
              </a:spcBef>
              <a:spcAft>
                <a:spcPts val="1500"/>
              </a:spcAft>
            </a:pPr>
            <a:br>
              <a:rPr lang="en-IN" b="0" dirty="0">
                <a:effectLst/>
              </a:rPr>
            </a:br>
            <a:r>
              <a:rPr lang="en-IN" sz="165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Workflow:</a:t>
            </a:r>
            <a:endParaRPr lang="en-IN" b="1" dirty="0">
              <a:effectLst/>
            </a:endParaRP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The spider reads the input Excel file to get the list of URLs.</a:t>
            </a: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For each URL, the spider sends a request to the website.</a:t>
            </a: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Upon receiving the response, the spider extracts data using specified XPaths.</a:t>
            </a: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Extracted data is processed, converted to a structured format, and stored in a Pandas </a:t>
            </a:r>
            <a:r>
              <a:rPr lang="en-IN" sz="1200" b="0" i="0" u="none" strike="noStrike" dirty="0" err="1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DataFrame</a:t>
            </a: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IN" sz="1200" b="0" i="0" u="none" strike="noStrike" dirty="0">
              <a:solidFill>
                <a:srgbClr val="374151"/>
              </a:solidFill>
              <a:effectLst/>
              <a:latin typeface="Roboto" panose="02000000000000000000" pitchFamily="2" charset="0"/>
            </a:endParaRPr>
          </a:p>
          <a:p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Once all the URLs are processed, the spider merges the scraped data with the input data on the </a:t>
            </a:r>
            <a:r>
              <a:rPr lang="en-IN" sz="1050" b="0" i="0" u="none" strike="noStrike" dirty="0">
                <a:solidFill>
                  <a:srgbClr val="374151"/>
                </a:solidFill>
                <a:effectLst/>
                <a:latin typeface="Courier New" panose="02070309020205020404" pitchFamily="49" charset="0"/>
              </a:rPr>
              <a:t>region</a:t>
            </a:r>
            <a:r>
              <a:rPr lang="en-IN" sz="1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column and exports the result to a CSV file.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90327-588E-3A57-5701-E1FA37341471}"/>
              </a:ext>
            </a:extLst>
          </p:cNvPr>
          <p:cNvSpPr txBox="1"/>
          <p:nvPr/>
        </p:nvSpPr>
        <p:spPr>
          <a:xfrm>
            <a:off x="7582742" y="3488575"/>
            <a:ext cx="2256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Figure 2: Input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232333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867</Words>
  <Application>Microsoft Macintosh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Anushk Farkiya</dc:creator>
  <cp:lastModifiedBy>Anushk Farkiya</cp:lastModifiedBy>
  <cp:revision>3</cp:revision>
  <dcterms:created xsi:type="dcterms:W3CDTF">2023-10-13T05:26:29Z</dcterms:created>
  <dcterms:modified xsi:type="dcterms:W3CDTF">2023-10-13T06:16:21Z</dcterms:modified>
</cp:coreProperties>
</file>