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371A9F3-DC6F-4529-872A-39BC0BD0C458}">
  <a:tblStyle styleId="{8371A9F3-DC6F-4529-872A-39BC0BD0C458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0" y="3638550"/>
            <a:ext cx="9144000" cy="15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958725" y="740650"/>
            <a:ext cx="57000" cy="753900"/>
          </a:xfrm>
          <a:prstGeom prst="rect">
            <a:avLst/>
          </a:prstGeom>
          <a:solidFill>
            <a:srgbClr val="EE221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ctrTitle"/>
          </p:nvPr>
        </p:nvSpPr>
        <p:spPr>
          <a:xfrm>
            <a:off x="1264150" y="662525"/>
            <a:ext cx="6279600" cy="2671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1264150" y="4117950"/>
            <a:ext cx="6279600" cy="5454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9" name="Shape 59"/>
          <p:cNvCxnSpPr/>
          <p:nvPr/>
        </p:nvCxnSpPr>
        <p:spPr>
          <a:xfrm>
            <a:off x="466325" y="353994"/>
            <a:ext cx="6600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Shape 60"/>
          <p:cNvSpPr txBox="1"/>
          <p:nvPr>
            <p:ph type="title"/>
          </p:nvPr>
        </p:nvSpPr>
        <p:spPr>
          <a:xfrm>
            <a:off x="349300" y="450119"/>
            <a:ext cx="3898200" cy="41154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0" y="450119"/>
            <a:ext cx="4222800" cy="41154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3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10350" y="10500"/>
            <a:ext cx="9123300" cy="5122500"/>
            <a:chOff x="10350" y="10500"/>
            <a:chExt cx="9123300" cy="5122500"/>
          </a:xfrm>
        </p:grpSpPr>
        <p:sp>
          <p:nvSpPr>
            <p:cNvPr id="66" name="Shape 66"/>
            <p:cNvSpPr/>
            <p:nvPr/>
          </p:nvSpPr>
          <p:spPr>
            <a:xfrm>
              <a:off x="10350" y="10500"/>
              <a:ext cx="9123300" cy="5122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81125" y="181125"/>
              <a:ext cx="8795400" cy="478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Shape 68"/>
          <p:cNvSpPr txBox="1"/>
          <p:nvPr>
            <p:ph type="title"/>
          </p:nvPr>
        </p:nvSpPr>
        <p:spPr>
          <a:xfrm>
            <a:off x="811650" y="645325"/>
            <a:ext cx="5482500" cy="16563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811650" y="2530149"/>
            <a:ext cx="2465100" cy="1930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3346262" y="2530149"/>
            <a:ext cx="2465100" cy="1930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3" type="body"/>
          </p:nvPr>
        </p:nvSpPr>
        <p:spPr>
          <a:xfrm>
            <a:off x="5880875" y="2530813"/>
            <a:ext cx="2465100" cy="1930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4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5" name="Shape 75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76" name="Shape 76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2" name="Shape 82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83" name="Shape 83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5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 rot="-5400000">
            <a:off x="7406225" y="300"/>
            <a:ext cx="1738200" cy="1737300"/>
          </a:xfrm>
          <a:prstGeom prst="rtTriangle">
            <a:avLst/>
          </a:prstGeom>
          <a:solidFill>
            <a:srgbClr val="5E97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6"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 rot="-5400000">
            <a:off x="7406225" y="300"/>
            <a:ext cx="1738200" cy="1737300"/>
          </a:xfrm>
          <a:prstGeom prst="rtTriangle">
            <a:avLst/>
          </a:prstGeom>
          <a:solidFill>
            <a:srgbClr val="5E97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7"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 rot="10800000">
            <a:off x="7697100" y="-25"/>
            <a:ext cx="962400" cy="1741500"/>
          </a:xfrm>
          <a:prstGeom prst="rect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rot="10800000">
            <a:off x="5750475" y="-25"/>
            <a:ext cx="1946700" cy="1741500"/>
          </a:xfrm>
          <a:prstGeom prst="rect">
            <a:avLst/>
          </a:prstGeom>
          <a:solidFill>
            <a:srgbClr val="33AC7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 flipH="1" rot="10800000">
            <a:off x="8659499" y="-25"/>
            <a:ext cx="484500" cy="1741500"/>
          </a:xfrm>
          <a:prstGeom prst="rect">
            <a:avLst/>
          </a:prstGeom>
          <a:solidFill>
            <a:srgbClr val="87CEA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8"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 rot="10800000">
            <a:off x="7697100" y="-25"/>
            <a:ext cx="962400" cy="1741500"/>
          </a:xfrm>
          <a:prstGeom prst="rect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 rot="10800000">
            <a:off x="5750475" y="-25"/>
            <a:ext cx="1946700" cy="1741500"/>
          </a:xfrm>
          <a:prstGeom prst="rect">
            <a:avLst/>
          </a:prstGeom>
          <a:solidFill>
            <a:srgbClr val="33AC7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 flipH="1" rot="10800000">
            <a:off x="8659499" y="-25"/>
            <a:ext cx="484500" cy="1741500"/>
          </a:xfrm>
          <a:prstGeom prst="rect">
            <a:avLst/>
          </a:prstGeom>
          <a:solidFill>
            <a:srgbClr val="87CEA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9"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1" name="Shape 121"/>
          <p:cNvCxnSpPr/>
          <p:nvPr/>
        </p:nvCxnSpPr>
        <p:spPr>
          <a:xfrm>
            <a:off x="831619" y="615325"/>
            <a:ext cx="59487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Shape 122"/>
          <p:cNvSpPr txBox="1"/>
          <p:nvPr>
            <p:ph type="title"/>
          </p:nvPr>
        </p:nvSpPr>
        <p:spPr>
          <a:xfrm>
            <a:off x="832600" y="844000"/>
            <a:ext cx="5810400" cy="15504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832600" y="2623080"/>
            <a:ext cx="5810400" cy="17388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.mysql.com/doc/en/data-types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phpmyadmin.net/" TargetMode="External"/><Relationship Id="rId4" Type="http://schemas.openxmlformats.org/officeDocument/2006/relationships/hyperlink" Target="https://www.adminer.or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1264150" y="662525"/>
            <a:ext cx="6279600" cy="267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3600"/>
              <a:t>C</a:t>
            </a:r>
            <a:r>
              <a:rPr lang="en-GB" sz="3600"/>
              <a:t>reate</a:t>
            </a:r>
          </a:p>
          <a:p>
            <a:pPr lvl="0">
              <a:spcBef>
                <a:spcPts val="0"/>
              </a:spcBef>
              <a:buNone/>
            </a:pPr>
            <a:r>
              <a:rPr b="1" lang="en-GB" sz="3600"/>
              <a:t>R</a:t>
            </a:r>
            <a:r>
              <a:rPr lang="en-GB" sz="3600"/>
              <a:t>ead</a:t>
            </a:r>
          </a:p>
          <a:p>
            <a:pPr lvl="0">
              <a:spcBef>
                <a:spcPts val="0"/>
              </a:spcBef>
              <a:buNone/>
            </a:pPr>
            <a:r>
              <a:rPr b="1" lang="en-GB" sz="3600"/>
              <a:t>U</a:t>
            </a:r>
            <a:r>
              <a:rPr lang="en-GB" sz="3600"/>
              <a:t>pdate</a:t>
            </a:r>
          </a:p>
          <a:p>
            <a:pPr lvl="0">
              <a:spcBef>
                <a:spcPts val="0"/>
              </a:spcBef>
              <a:buNone/>
            </a:pPr>
            <a:r>
              <a:rPr b="1" lang="en-GB" sz="3600"/>
              <a:t>D</a:t>
            </a:r>
            <a:r>
              <a:rPr lang="en-GB" sz="3600"/>
              <a:t>elete</a:t>
            </a:r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1264150" y="4117950"/>
            <a:ext cx="6279600" cy="54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Michal Špaček</a:t>
            </a:r>
            <a:br>
              <a:rPr lang="en-GB"/>
            </a:br>
            <a:r>
              <a:rPr lang="en-GB"/>
              <a:t>https://www.michalspacek.cz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970" y="0"/>
            <a:ext cx="751405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/>
          <p:nvPr/>
        </p:nvSpPr>
        <p:spPr>
          <a:xfrm>
            <a:off x="4161725" y="1187700"/>
            <a:ext cx="2212500" cy="6465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6498825" y="2725000"/>
            <a:ext cx="1532400" cy="325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612" y="1866900"/>
            <a:ext cx="7724775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Have column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id 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UTO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NCREMENT</a:t>
            </a:r>
            <a:r>
              <a:rPr lang="en-GB"/>
              <a:t> in every table</a:t>
            </a:r>
          </a:p>
        </p:txBody>
      </p:sp>
      <p:sp>
        <p:nvSpPr>
          <p:cNvPr id="256" name="Shape 256"/>
          <p:cNvSpPr/>
          <p:nvPr/>
        </p:nvSpPr>
        <p:spPr>
          <a:xfrm>
            <a:off x="742300" y="2461600"/>
            <a:ext cx="2164800" cy="8526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7643425" y="2424000"/>
            <a:ext cx="756600" cy="8526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Data types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Numbers </a:t>
            </a:r>
            <a:r>
              <a:rPr b="1" lang="en-GB"/>
              <a:t>INT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Strings </a:t>
            </a:r>
            <a:r>
              <a:rPr b="1" lang="en-GB"/>
              <a:t>VARCHAR(maxlength)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Dates </a:t>
            </a:r>
            <a:r>
              <a:rPr b="1" lang="en-GB"/>
              <a:t>DATE</a:t>
            </a:r>
            <a:r>
              <a:rPr lang="en-GB"/>
              <a:t> or </a:t>
            </a:r>
            <a:r>
              <a:rPr b="1" lang="en-GB"/>
              <a:t>DATETIME</a:t>
            </a:r>
          </a:p>
          <a:p>
            <a:pPr lvl="0">
              <a:spcBef>
                <a:spcPts val="0"/>
              </a:spcBef>
              <a:buNone/>
            </a:pPr>
            <a:r>
              <a:rPr b="1" lang="en-GB"/>
              <a:t>NULL </a:t>
            </a:r>
            <a:r>
              <a:rPr lang="en-GB"/>
              <a:t>=</a:t>
            </a:r>
            <a:r>
              <a:rPr lang="en-GB"/>
              <a:t> </a:t>
            </a:r>
            <a:r>
              <a:rPr i="1" lang="en-GB"/>
              <a:t>nothing</a:t>
            </a:r>
            <a:r>
              <a:rPr lang="en-GB"/>
              <a:t>, not even empty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https://dev.mysql.com/doc/en/data-types.html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Create – INSERT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INSERT INTO table (name, city) VALUES ('John', 'Prague');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INSERT INTO table (name, city) VALUES ('Jack', 'NYC');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INSERT INTO table (name, price) VALUES ('submarine', 123456789);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INSERT INTO table (name, price) VALUES ('pizza', 1000000);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Read – SELECT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SELECT name, city FROM table;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(SELECT * FROM table;)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SELECT name, city FROM table WHERE name = 'Jack';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SELECT name FROM table WHERE name = 'Jack' AND city = 'NYC';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Update – UPDATE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UPDATE table SET price = 12345 WHERE name = 'pizza';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UPDATE table SET price = 12345, name = 'capri' WHERE name = 'pizza';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Update –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UPDATE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UPDATE table SET price = 12345;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3156925" y="1535874"/>
            <a:ext cx="2830139" cy="3127247"/>
          </a:xfrm>
          <a:prstGeom prst="irregularSeal1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>
                <a:solidFill>
                  <a:srgbClr val="FFFF00"/>
                </a:solidFill>
              </a:rPr>
              <a:t>BOOM YOU'RE </a:t>
            </a:r>
            <a:r>
              <a:rPr b="1" i="1" lang="en-GB">
                <a:solidFill>
                  <a:srgbClr val="FFFF00"/>
                </a:solidFill>
              </a:rPr>
              <a:t>FUCKED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Delete – DELETE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(DELETE FROM table WHERE name = 'pizza';)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DELETE FROM table WHERE id = 123;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Delete –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DELETE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DELETE FROM table;</a:t>
            </a:r>
          </a:p>
        </p:txBody>
      </p:sp>
      <p:sp>
        <p:nvSpPr>
          <p:cNvPr id="301" name="Shape 301"/>
          <p:cNvSpPr/>
          <p:nvPr/>
        </p:nvSpPr>
        <p:spPr>
          <a:xfrm>
            <a:off x="589975" y="1633074"/>
            <a:ext cx="2830139" cy="3127247"/>
          </a:xfrm>
          <a:prstGeom prst="irregularSeal1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3000">
                <a:solidFill>
                  <a:srgbClr val="FFFF00"/>
                </a:solidFill>
              </a:rPr>
              <a:t>BOOM</a:t>
            </a:r>
          </a:p>
        </p:txBody>
      </p:sp>
      <p:sp>
        <p:nvSpPr>
          <p:cNvPr id="302" name="Shape 302"/>
          <p:cNvSpPr/>
          <p:nvPr/>
        </p:nvSpPr>
        <p:spPr>
          <a:xfrm>
            <a:off x="3420125" y="1714475"/>
            <a:ext cx="2887812" cy="2887812"/>
          </a:xfrm>
          <a:prstGeom prst="irregularSeal2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GB" sz="1800">
                <a:solidFill>
                  <a:srgbClr val="FFFF00"/>
                </a:solidFill>
              </a:rPr>
              <a:t>YOU'RE</a:t>
            </a:r>
            <a:br>
              <a:rPr b="1" lang="en-GB" sz="1800">
                <a:solidFill>
                  <a:srgbClr val="FFFF00"/>
                </a:solidFill>
              </a:rPr>
            </a:br>
            <a:r>
              <a:rPr b="1" i="1" lang="en-GB" sz="1800">
                <a:solidFill>
                  <a:srgbClr val="FFFF00"/>
                </a:solidFill>
              </a:rPr>
              <a:t>FUCKED</a:t>
            </a:r>
          </a:p>
        </p:txBody>
      </p:sp>
      <p:sp>
        <p:nvSpPr>
          <p:cNvPr id="303" name="Shape 303"/>
          <p:cNvSpPr/>
          <p:nvPr/>
        </p:nvSpPr>
        <p:spPr>
          <a:xfrm>
            <a:off x="6131400" y="2258075"/>
            <a:ext cx="2700900" cy="18006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i="1" lang="en-GB" sz="2400">
                <a:solidFill>
                  <a:srgbClr val="FFFF00"/>
                </a:solidFill>
              </a:rPr>
              <a:t>HARD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832600" y="844000"/>
            <a:ext cx="5810400" cy="155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Portfolio work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832600" y="2623080"/>
            <a:ext cx="5810400" cy="173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Good luck!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Recap – Hardwares db servers (boxes)</a:t>
            </a:r>
          </a:p>
        </p:txBody>
      </p:sp>
      <p:sp>
        <p:nvSpPr>
          <p:cNvPr id="136" name="Shape 136"/>
          <p:cNvSpPr/>
          <p:nvPr/>
        </p:nvSpPr>
        <p:spPr>
          <a:xfrm>
            <a:off x="1092337" y="1178125"/>
            <a:ext cx="1810200" cy="3429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Box 1</a:t>
            </a:r>
          </a:p>
        </p:txBody>
      </p:sp>
      <p:sp>
        <p:nvSpPr>
          <p:cNvPr id="137" name="Shape 137"/>
          <p:cNvSpPr/>
          <p:nvPr/>
        </p:nvSpPr>
        <p:spPr>
          <a:xfrm>
            <a:off x="2732762" y="1178125"/>
            <a:ext cx="1810200" cy="3429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Box 2</a:t>
            </a:r>
          </a:p>
        </p:txBody>
      </p:sp>
      <p:sp>
        <p:nvSpPr>
          <p:cNvPr id="138" name="Shape 138"/>
          <p:cNvSpPr/>
          <p:nvPr/>
        </p:nvSpPr>
        <p:spPr>
          <a:xfrm>
            <a:off x="4499087" y="1178125"/>
            <a:ext cx="1810200" cy="3429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Box 3</a:t>
            </a:r>
          </a:p>
        </p:txBody>
      </p:sp>
      <p:sp>
        <p:nvSpPr>
          <p:cNvPr id="139" name="Shape 139"/>
          <p:cNvSpPr/>
          <p:nvPr/>
        </p:nvSpPr>
        <p:spPr>
          <a:xfrm>
            <a:off x="6241462" y="1137450"/>
            <a:ext cx="1810200" cy="3429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Box 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Recap – Software db servers</a:t>
            </a:r>
          </a:p>
        </p:txBody>
      </p:sp>
      <p:sp>
        <p:nvSpPr>
          <p:cNvPr id="145" name="Shape 145"/>
          <p:cNvSpPr/>
          <p:nvPr/>
        </p:nvSpPr>
        <p:spPr>
          <a:xfrm>
            <a:off x="1092337" y="1178125"/>
            <a:ext cx="1810200" cy="3429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2732762" y="1178125"/>
            <a:ext cx="1810200" cy="3429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4499087" y="1178125"/>
            <a:ext cx="1810200" cy="3429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6241462" y="1137450"/>
            <a:ext cx="1810200" cy="3429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2969250" y="2140750"/>
            <a:ext cx="881100" cy="1618800"/>
          </a:xfrm>
          <a:prstGeom prst="foldedCorner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000"/>
              <a:t>PostgreSQL</a:t>
            </a:r>
          </a:p>
        </p:txBody>
      </p:sp>
      <p:sp>
        <p:nvSpPr>
          <p:cNvPr id="150" name="Shape 150"/>
          <p:cNvSpPr/>
          <p:nvPr/>
        </p:nvSpPr>
        <p:spPr>
          <a:xfrm>
            <a:off x="1325750" y="2140750"/>
            <a:ext cx="881100" cy="775800"/>
          </a:xfrm>
          <a:prstGeom prst="foldedCorner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MySQL 1</a:t>
            </a:r>
          </a:p>
        </p:txBody>
      </p:sp>
      <p:sp>
        <p:nvSpPr>
          <p:cNvPr id="151" name="Shape 151"/>
          <p:cNvSpPr/>
          <p:nvPr/>
        </p:nvSpPr>
        <p:spPr>
          <a:xfrm>
            <a:off x="1325750" y="3341950"/>
            <a:ext cx="881100" cy="7758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MySQL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/>
              <a:t>2</a:t>
            </a:r>
          </a:p>
        </p:txBody>
      </p:sp>
      <p:sp>
        <p:nvSpPr>
          <p:cNvPr id="152" name="Shape 152"/>
          <p:cNvSpPr/>
          <p:nvPr/>
        </p:nvSpPr>
        <p:spPr>
          <a:xfrm>
            <a:off x="4764325" y="2140750"/>
            <a:ext cx="881100" cy="440700"/>
          </a:xfrm>
          <a:prstGeom prst="foldedCorner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MSSQL</a:t>
            </a:r>
          </a:p>
        </p:txBody>
      </p:sp>
      <p:sp>
        <p:nvSpPr>
          <p:cNvPr id="153" name="Shape 153"/>
          <p:cNvSpPr/>
          <p:nvPr/>
        </p:nvSpPr>
        <p:spPr>
          <a:xfrm>
            <a:off x="4764325" y="3341950"/>
            <a:ext cx="881100" cy="775800"/>
          </a:xfrm>
          <a:prstGeom prst="foldedCorner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MySQL</a:t>
            </a:r>
          </a:p>
        </p:txBody>
      </p:sp>
      <p:sp>
        <p:nvSpPr>
          <p:cNvPr id="154" name="Shape 154"/>
          <p:cNvSpPr/>
          <p:nvPr/>
        </p:nvSpPr>
        <p:spPr>
          <a:xfrm>
            <a:off x="6501925" y="2140750"/>
            <a:ext cx="881100" cy="991500"/>
          </a:xfrm>
          <a:prstGeom prst="foldedCorner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XYZ</a:t>
            </a:r>
          </a:p>
        </p:txBody>
      </p:sp>
      <p:sp>
        <p:nvSpPr>
          <p:cNvPr id="155" name="Shape 155"/>
          <p:cNvSpPr/>
          <p:nvPr/>
        </p:nvSpPr>
        <p:spPr>
          <a:xfrm>
            <a:off x="6501925" y="3341950"/>
            <a:ext cx="881100" cy="7758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ABC</a:t>
            </a:r>
          </a:p>
        </p:txBody>
      </p:sp>
      <p:sp>
        <p:nvSpPr>
          <p:cNvPr id="156" name="Shape 156"/>
          <p:cNvSpPr/>
          <p:nvPr/>
        </p:nvSpPr>
        <p:spPr>
          <a:xfrm>
            <a:off x="4764325" y="2748125"/>
            <a:ext cx="881100" cy="384000"/>
          </a:xfrm>
          <a:prstGeom prst="foldedCorner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Oracle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Recap – Databases (schemas)</a:t>
            </a:r>
          </a:p>
        </p:txBody>
      </p:sp>
      <p:sp>
        <p:nvSpPr>
          <p:cNvPr id="162" name="Shape 162"/>
          <p:cNvSpPr/>
          <p:nvPr/>
        </p:nvSpPr>
        <p:spPr>
          <a:xfrm>
            <a:off x="1092337" y="1178125"/>
            <a:ext cx="1810200" cy="3429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2732762" y="1178125"/>
            <a:ext cx="1810200" cy="3429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4499087" y="1178125"/>
            <a:ext cx="1810200" cy="3429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6241462" y="1137450"/>
            <a:ext cx="1810200" cy="3429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2969250" y="2140750"/>
            <a:ext cx="881100" cy="1618800"/>
          </a:xfrm>
          <a:prstGeom prst="foldedCorner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1325750" y="2140750"/>
            <a:ext cx="881100" cy="775800"/>
          </a:xfrm>
          <a:prstGeom prst="foldedCorner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1325750" y="3341950"/>
            <a:ext cx="881100" cy="7758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4764325" y="2140750"/>
            <a:ext cx="881100" cy="440700"/>
          </a:xfrm>
          <a:prstGeom prst="foldedCorner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4764325" y="3341950"/>
            <a:ext cx="881100" cy="775800"/>
          </a:xfrm>
          <a:prstGeom prst="foldedCorner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6501925" y="2140750"/>
            <a:ext cx="881100" cy="991500"/>
          </a:xfrm>
          <a:prstGeom prst="foldedCorner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6501925" y="3341950"/>
            <a:ext cx="881100" cy="7758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4764325" y="2748125"/>
            <a:ext cx="881100" cy="384000"/>
          </a:xfrm>
          <a:prstGeom prst="foldedCorner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1408000" y="2250875"/>
            <a:ext cx="297000" cy="4263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</a:t>
            </a:r>
          </a:p>
        </p:txBody>
      </p:sp>
      <p:sp>
        <p:nvSpPr>
          <p:cNvPr id="175" name="Shape 175"/>
          <p:cNvSpPr/>
          <p:nvPr/>
        </p:nvSpPr>
        <p:spPr>
          <a:xfrm>
            <a:off x="1828600" y="2250875"/>
            <a:ext cx="297000" cy="4263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</a:t>
            </a:r>
          </a:p>
        </p:txBody>
      </p:sp>
      <p:sp>
        <p:nvSpPr>
          <p:cNvPr id="176" name="Shape 176"/>
          <p:cNvSpPr/>
          <p:nvPr/>
        </p:nvSpPr>
        <p:spPr>
          <a:xfrm>
            <a:off x="1483400" y="3516700"/>
            <a:ext cx="565800" cy="4263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Shop</a:t>
            </a:r>
          </a:p>
        </p:txBody>
      </p:sp>
      <p:sp>
        <p:nvSpPr>
          <p:cNvPr id="177" name="Shape 177"/>
          <p:cNvSpPr/>
          <p:nvPr/>
        </p:nvSpPr>
        <p:spPr>
          <a:xfrm>
            <a:off x="3126900" y="2270675"/>
            <a:ext cx="565800" cy="4263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000"/>
              <a:t>Proj1</a:t>
            </a:r>
          </a:p>
        </p:txBody>
      </p:sp>
      <p:sp>
        <p:nvSpPr>
          <p:cNvPr id="178" name="Shape 178"/>
          <p:cNvSpPr/>
          <p:nvPr/>
        </p:nvSpPr>
        <p:spPr>
          <a:xfrm>
            <a:off x="3126900" y="2748125"/>
            <a:ext cx="565800" cy="4263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Proj2</a:t>
            </a:r>
          </a:p>
        </p:txBody>
      </p:sp>
      <p:sp>
        <p:nvSpPr>
          <p:cNvPr id="179" name="Shape 179"/>
          <p:cNvSpPr/>
          <p:nvPr/>
        </p:nvSpPr>
        <p:spPr>
          <a:xfrm>
            <a:off x="3123862" y="3225575"/>
            <a:ext cx="565800" cy="4263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Proj3</a:t>
            </a:r>
          </a:p>
        </p:txBody>
      </p:sp>
      <p:sp>
        <p:nvSpPr>
          <p:cNvPr id="180" name="Shape 180"/>
          <p:cNvSpPr/>
          <p:nvPr/>
        </p:nvSpPr>
        <p:spPr>
          <a:xfrm>
            <a:off x="4845375" y="2219950"/>
            <a:ext cx="136800" cy="2823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600"/>
          </a:p>
        </p:txBody>
      </p:sp>
      <p:sp>
        <p:nvSpPr>
          <p:cNvPr id="181" name="Shape 181"/>
          <p:cNvSpPr/>
          <p:nvPr/>
        </p:nvSpPr>
        <p:spPr>
          <a:xfrm>
            <a:off x="5119550" y="2219950"/>
            <a:ext cx="136800" cy="2823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5393725" y="2219950"/>
            <a:ext cx="136800" cy="2823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4862300" y="2780950"/>
            <a:ext cx="136800" cy="2823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5136475" y="2780950"/>
            <a:ext cx="136800" cy="2823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5410650" y="2780950"/>
            <a:ext cx="136800" cy="2823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5012122" y="3516700"/>
            <a:ext cx="385500" cy="3384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P3</a:t>
            </a:r>
          </a:p>
        </p:txBody>
      </p:sp>
      <p:sp>
        <p:nvSpPr>
          <p:cNvPr id="187" name="Shape 187"/>
          <p:cNvSpPr/>
          <p:nvPr/>
        </p:nvSpPr>
        <p:spPr>
          <a:xfrm>
            <a:off x="6749722" y="2467300"/>
            <a:ext cx="385500" cy="3384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P6</a:t>
            </a:r>
          </a:p>
        </p:txBody>
      </p:sp>
      <p:sp>
        <p:nvSpPr>
          <p:cNvPr id="188" name="Shape 188"/>
          <p:cNvSpPr/>
          <p:nvPr/>
        </p:nvSpPr>
        <p:spPr>
          <a:xfrm>
            <a:off x="6749722" y="3560650"/>
            <a:ext cx="385500" cy="3384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700"/>
              <a:t>ABC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Recap – Tables</a:t>
            </a:r>
          </a:p>
        </p:txBody>
      </p:sp>
      <p:sp>
        <p:nvSpPr>
          <p:cNvPr id="194" name="Shape 194"/>
          <p:cNvSpPr/>
          <p:nvPr/>
        </p:nvSpPr>
        <p:spPr>
          <a:xfrm>
            <a:off x="2545800" y="1102600"/>
            <a:ext cx="4052400" cy="3568200"/>
          </a:xfrm>
          <a:prstGeom prst="foldedCorner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2924084" y="1609086"/>
            <a:ext cx="1365899" cy="1960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4858510" y="1609086"/>
            <a:ext cx="1365900" cy="1960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3084175" y="2112000"/>
            <a:ext cx="1048800" cy="292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Users</a:t>
            </a:r>
          </a:p>
        </p:txBody>
      </p:sp>
      <p:sp>
        <p:nvSpPr>
          <p:cNvPr id="198" name="Shape 198"/>
          <p:cNvSpPr/>
          <p:nvPr/>
        </p:nvSpPr>
        <p:spPr>
          <a:xfrm>
            <a:off x="3082625" y="2475125"/>
            <a:ext cx="1048800" cy="379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Orders</a:t>
            </a:r>
          </a:p>
        </p:txBody>
      </p:sp>
      <p:sp>
        <p:nvSpPr>
          <p:cNvPr id="199" name="Shape 199"/>
          <p:cNvSpPr/>
          <p:nvPr/>
        </p:nvSpPr>
        <p:spPr>
          <a:xfrm>
            <a:off x="3082625" y="2968350"/>
            <a:ext cx="1048800" cy="1956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Stuff</a:t>
            </a:r>
          </a:p>
        </p:txBody>
      </p:sp>
      <p:sp>
        <p:nvSpPr>
          <p:cNvPr id="200" name="Shape 200"/>
          <p:cNvSpPr/>
          <p:nvPr/>
        </p:nvSpPr>
        <p:spPr>
          <a:xfrm>
            <a:off x="5017825" y="2138750"/>
            <a:ext cx="1048800" cy="292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Addresses</a:t>
            </a:r>
          </a:p>
        </p:txBody>
      </p:sp>
      <p:sp>
        <p:nvSpPr>
          <p:cNvPr id="201" name="Shape 201"/>
          <p:cNvSpPr/>
          <p:nvPr/>
        </p:nvSpPr>
        <p:spPr>
          <a:xfrm>
            <a:off x="5016275" y="2501875"/>
            <a:ext cx="1048800" cy="6621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Products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2629225" y="4271900"/>
            <a:ext cx="10824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MySQL 1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3419425" y="1609075"/>
            <a:ext cx="2922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5394575" y="1609075"/>
            <a:ext cx="2922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</a:t>
            </a:r>
          </a:p>
        </p:txBody>
      </p:sp>
      <p:sp>
        <p:nvSpPr>
          <p:cNvPr id="205" name="Shape 205"/>
          <p:cNvSpPr txBox="1"/>
          <p:nvPr/>
        </p:nvSpPr>
        <p:spPr>
          <a:xfrm flipH="1" rot="10800000">
            <a:off x="3280550" y="2226900"/>
            <a:ext cx="670500" cy="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Recap – Rows and Columns</a:t>
            </a:r>
          </a:p>
        </p:txBody>
      </p:sp>
      <p:sp>
        <p:nvSpPr>
          <p:cNvPr id="211" name="Shape 211"/>
          <p:cNvSpPr/>
          <p:nvPr/>
        </p:nvSpPr>
        <p:spPr>
          <a:xfrm>
            <a:off x="2761225" y="1017750"/>
            <a:ext cx="3582900" cy="4389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3181177" y="2336971"/>
            <a:ext cx="2751299" cy="766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3177111" y="3289502"/>
            <a:ext cx="2751300" cy="9948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3177111" y="4583304"/>
            <a:ext cx="2751300" cy="5130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4060593" y="1017725"/>
            <a:ext cx="7665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A</a:t>
            </a:r>
          </a:p>
        </p:txBody>
      </p:sp>
      <p:sp>
        <p:nvSpPr>
          <p:cNvPr id="216" name="Shape 216"/>
          <p:cNvSpPr txBox="1"/>
          <p:nvPr/>
        </p:nvSpPr>
        <p:spPr>
          <a:xfrm flipH="1" rot="10800000">
            <a:off x="3696301" y="2638344"/>
            <a:ext cx="1758900" cy="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17" name="Shape 217"/>
          <p:cNvGraphicFramePr/>
          <p:nvPr/>
        </p:nvGraphicFramePr>
        <p:xfrm>
          <a:off x="3177100" y="1938582"/>
          <a:ext cx="3000000" cy="2999999"/>
        </p:xfrm>
        <a:graphic>
          <a:graphicData uri="http://schemas.openxmlformats.org/drawingml/2006/table">
            <a:tbl>
              <a:tblPr>
                <a:noFill/>
                <a:tableStyleId>{8371A9F3-DC6F-4529-872A-39BC0BD0C458}</a:tableStyleId>
              </a:tblPr>
              <a:tblGrid>
                <a:gridCol w="690900"/>
                <a:gridCol w="690900"/>
                <a:gridCol w="690900"/>
                <a:gridCol w="690900"/>
              </a:tblGrid>
              <a:tr h="3889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i="1" lang="en-GB" sz="1000"/>
                        <a:t>First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i="1" lang="en-GB" sz="1000"/>
                        <a:t>Last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i="1" lang="en-GB" sz="1000"/>
                        <a:t>City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i="1" lang="en-GB" sz="1000"/>
                        <a:t>Country</a:t>
                      </a:r>
                    </a:p>
                  </a:txBody>
                  <a:tcPr marT="91425" marB="91425" marR="91425" marL="91425" anchor="ctr"/>
                </a:tc>
              </a:tr>
              <a:tr h="3852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John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Foo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NY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US</a:t>
                      </a:r>
                    </a:p>
                  </a:txBody>
                  <a:tcPr marT="91425" marB="91425" marR="91425" marL="91425"/>
                </a:tc>
              </a:tr>
              <a:tr h="3852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Praha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CZ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8" name="Shape 218"/>
          <p:cNvSpPr txBox="1"/>
          <p:nvPr/>
        </p:nvSpPr>
        <p:spPr>
          <a:xfrm rot="-5400000">
            <a:off x="2586125" y="2507700"/>
            <a:ext cx="7950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Users</a:t>
            </a:r>
          </a:p>
        </p:txBody>
      </p:sp>
      <p:graphicFrame>
        <p:nvGraphicFramePr>
          <p:cNvPr id="219" name="Shape 219"/>
          <p:cNvGraphicFramePr/>
          <p:nvPr/>
        </p:nvGraphicFramePr>
        <p:xfrm>
          <a:off x="3176850" y="32852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{8371A9F3-DC6F-4529-872A-39BC0BD0C458}</a:tableStyleId>
              </a:tblPr>
              <a:tblGrid>
                <a:gridCol w="550325"/>
                <a:gridCol w="550325"/>
                <a:gridCol w="550325"/>
                <a:gridCol w="550325"/>
                <a:gridCol w="550325"/>
              </a:tblGrid>
              <a:tr h="3294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94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94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0" name="Shape 220"/>
          <p:cNvGraphicFramePr/>
          <p:nvPr/>
        </p:nvGraphicFramePr>
        <p:xfrm>
          <a:off x="3176850" y="45833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{8371A9F3-DC6F-4529-872A-39BC0BD0C458}</a:tableStyleId>
              </a:tblPr>
              <a:tblGrid>
                <a:gridCol w="918275"/>
                <a:gridCol w="918275"/>
                <a:gridCol w="918275"/>
              </a:tblGrid>
              <a:tr h="513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21" name="Shape 221"/>
          <p:cNvSpPr txBox="1"/>
          <p:nvPr/>
        </p:nvSpPr>
        <p:spPr>
          <a:xfrm rot="-5400000">
            <a:off x="2586125" y="3629812"/>
            <a:ext cx="7950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Orders</a:t>
            </a:r>
          </a:p>
        </p:txBody>
      </p:sp>
      <p:sp>
        <p:nvSpPr>
          <p:cNvPr id="222" name="Shape 222"/>
          <p:cNvSpPr txBox="1"/>
          <p:nvPr/>
        </p:nvSpPr>
        <p:spPr>
          <a:xfrm rot="-5400000">
            <a:off x="2560475" y="4544725"/>
            <a:ext cx="7950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Stuff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49300" y="450119"/>
            <a:ext cx="3898200" cy="411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Database management tool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4572000" y="450119"/>
            <a:ext cx="4222800" cy="411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phpMyAdmin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https://www.phpmyadmin.net/</a:t>
            </a:r>
            <a:r>
              <a:rPr lang="en-GB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-GB"/>
              <a:t>Adminer </a:t>
            </a:r>
            <a:r>
              <a:rPr b="1" lang="en-GB" u="sng">
                <a:solidFill>
                  <a:schemeClr val="hlink"/>
                </a:solidFill>
                <a:hlinkClick r:id="rId4"/>
              </a:rPr>
              <a:t>https://www.adminer.org/</a:t>
            </a:r>
            <a:r>
              <a:rPr b="1" lang="en-GB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811650" y="645325"/>
            <a:ext cx="5482500" cy="165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MySQL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811650" y="2530149"/>
            <a:ext cx="2465100" cy="193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SQL – </a:t>
            </a:r>
            <a:r>
              <a:rPr i="1" lang="en-GB"/>
              <a:t>Structured Query Language</a:t>
            </a:r>
          </a:p>
        </p:txBody>
      </p:sp>
      <p:sp>
        <p:nvSpPr>
          <p:cNvPr id="235" name="Shape 235"/>
          <p:cNvSpPr txBox="1"/>
          <p:nvPr>
            <p:ph idx="2" type="body"/>
          </p:nvPr>
        </p:nvSpPr>
        <p:spPr>
          <a:xfrm>
            <a:off x="3346262" y="2530149"/>
            <a:ext cx="2465100" cy="193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Compatible MySQL forks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MariaDB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Percona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AWS Aurora</a:t>
            </a:r>
          </a:p>
        </p:txBody>
      </p:sp>
      <p:sp>
        <p:nvSpPr>
          <p:cNvPr id="236" name="Shape 236"/>
          <p:cNvSpPr txBox="1"/>
          <p:nvPr>
            <p:ph idx="3" type="body"/>
          </p:nvPr>
        </p:nvSpPr>
        <p:spPr>
          <a:xfrm>
            <a:off x="5880875" y="2530813"/>
            <a:ext cx="2465100" cy="193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Other well-known servers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PostgreSQL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Microsoft SQL server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Oracle Database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MySQL credentials (XAMPP default)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Server: </a:t>
            </a:r>
            <a:r>
              <a:rPr b="1" lang="en-GB"/>
              <a:t>localhost</a:t>
            </a:r>
            <a:br>
              <a:rPr lang="en-GB"/>
            </a:br>
            <a:r>
              <a:rPr lang="en-GB"/>
              <a:t>User: </a:t>
            </a:r>
            <a:r>
              <a:rPr b="1" lang="en-GB"/>
              <a:t>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Password: </a:t>
            </a:r>
            <a:r>
              <a:rPr i="1" lang="en-GB"/>
              <a:t>&lt;none&gt;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(Database: </a:t>
            </a:r>
            <a:r>
              <a:rPr i="1" lang="en-GB"/>
              <a:t>…</a:t>
            </a:r>
            <a:r>
              <a:rPr lang="en-GB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