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type="ctrTitle"/>
          </p:nvPr>
        </p:nvSpPr>
        <p:spPr>
          <a:xfrm>
            <a:off x="3019425" y="1516875"/>
            <a:ext cx="3105300" cy="1435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852900" y="1672726"/>
            <a:ext cx="4016400" cy="2990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7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8"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1" name="Shape 171"/>
          <p:cNvCxnSpPr/>
          <p:nvPr/>
        </p:nvCxnSpPr>
        <p:spPr>
          <a:xfrm>
            <a:off x="4670715" y="1490913"/>
            <a:ext cx="463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Shape 172"/>
          <p:cNvSpPr txBox="1"/>
          <p:nvPr>
            <p:ph type="title"/>
          </p:nvPr>
        </p:nvSpPr>
        <p:spPr>
          <a:xfrm>
            <a:off x="4571775" y="1777150"/>
            <a:ext cx="4021800" cy="7443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0" y="2598725"/>
            <a:ext cx="3835500" cy="18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9"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hyperlink" Target="https://www.michalspacek.cz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17142" l="0" r="0" t="45591"/>
          <a:stretch/>
        </p:blipFill>
        <p:spPr>
          <a:xfrm>
            <a:off x="0" y="0"/>
            <a:ext cx="9143998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571750" y="571500"/>
            <a:ext cx="4000500" cy="400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Michal Špaček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https://www.michalspacek.cz</a:t>
            </a:r>
          </a:p>
        </p:txBody>
      </p:sp>
      <p:sp>
        <p:nvSpPr>
          <p:cNvPr id="189" name="Shape 189"/>
          <p:cNvSpPr txBox="1"/>
          <p:nvPr>
            <p:ph type="ctrTitle"/>
          </p:nvPr>
        </p:nvSpPr>
        <p:spPr>
          <a:xfrm>
            <a:off x="2870175" y="1232075"/>
            <a:ext cx="3489000" cy="171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Sessions</a:t>
            </a:r>
            <a:br>
              <a:rPr lang="en-GB"/>
            </a:br>
            <a:r>
              <a:rPr lang="en-GB"/>
              <a:t>Cookies</a:t>
            </a:r>
            <a:br>
              <a:rPr lang="en-GB"/>
            </a:br>
            <a:r>
              <a:rPr lang="en-GB"/>
              <a:t>Authentication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1775" y="1777150"/>
            <a:ext cx="4021800" cy="7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Sessions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0" y="2598725"/>
            <a:ext cx="3835500" cy="18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HTTP is stateless</a:t>
            </a:r>
            <a:br>
              <a:rPr lang="en-GB"/>
            </a:br>
            <a:r>
              <a:rPr lang="en-GB"/>
              <a:t>Sessions are a workaround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Sessions in PHP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session_start();</a:t>
            </a:r>
            <a:br>
              <a:rPr lang="en-GB"/>
            </a:br>
            <a:r>
              <a:rPr lang="en-GB"/>
              <a:t>Start a session, generate a cookie with session id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$_SESSION[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'variablename'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'a value'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/>
            </a:br>
            <a:r>
              <a:rPr lang="en-GB"/>
              <a:t>Store a value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cho $_SESSION[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'variablename'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GB"/>
            </a:br>
            <a:r>
              <a:rPr lang="en-GB"/>
              <a:t>Fetch a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Sign-in with sessions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Verify password</a:t>
            </a:r>
            <a:br>
              <a:rPr lang="en-GB"/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password_verify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($_POST[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'password'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], $dbpassword);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Generate new session id</a:t>
            </a:r>
            <a:br>
              <a:rPr lang="en-GB"/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ession_regenerate_id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Start session</a:t>
            </a:r>
            <a:br>
              <a:rPr lang="en-GB"/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session_start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b="1" lang="en-GB"/>
              <a:t>Store signed-in username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$_SESSION[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'username'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 = $_POST[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'username'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Sign-out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$_SESSION = array();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Session security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After successful password verification</a:t>
            </a:r>
            <a:br>
              <a:rPr lang="en-GB"/>
            </a:br>
            <a:r>
              <a:rPr lang="en-GB"/>
              <a:t>session_regenerate_id();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Configuration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ession.cookie_httponly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On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session.save_path</a:t>
            </a:r>
            <a:br>
              <a:rPr lang="en-GB"/>
            </a:br>
            <a:r>
              <a:rPr i="1" lang="en-GB"/>
              <a:t>unique per app</a:t>
            </a:r>
            <a:r>
              <a:rPr i="1"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session.use_only_cookies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 Cookies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from server stored in the browser </a:t>
            </a:r>
            <a:r>
              <a:rPr b="1" lang="en-GB"/>
              <a:t>using HTTP headers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Possible to edit cookies in the browser</a:t>
            </a:r>
            <a:br>
              <a:rPr lang="en-GB"/>
            </a:br>
            <a:r>
              <a:rPr lang="en-GB"/>
              <a:t>F12 tools in Firefox, Edit This Cookie for Chrome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Setting cookies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setcookie(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'cookiename'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 value'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, time() + </a:t>
            </a:r>
            <a:r>
              <a:rPr b="1"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86400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/>
              <a:t>Expires in 1 day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setcookie(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'cookiename'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 value'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/>
              <a:t>Expires when the browser is closed, so called session cookie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Reading cookies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$_COOKIE</a:t>
            </a:r>
            <a:br>
              <a:rPr b="1"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/>
              <a:t>Super-global array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$_COOKIE[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'cookiename'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1"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/>
              <a:t>Value of </a:t>
            </a:r>
            <a:r>
              <a:rPr i="1" lang="en-GB"/>
              <a:t>cookiename </a:t>
            </a:r>
            <a:r>
              <a:rPr lang="en-GB"/>
              <a:t>cookie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Deleting cookies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setcookie(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'cookiename'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'cookie value'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, time() - </a:t>
            </a:r>
            <a:r>
              <a:rPr b="1"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3600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Session cookies</a:t>
            </a:r>
            <a:br>
              <a:rPr b="1" lang="en-GB"/>
            </a:br>
            <a:r>
              <a:rPr lang="en-GB"/>
              <a:t>Don't care</a:t>
            </a:r>
            <a:br>
              <a:rPr b="1" lang="en-GB"/>
            </a:b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Cookies do's and don'ts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DO</a:t>
            </a:r>
            <a:br>
              <a:rPr lang="en-GB"/>
            </a:br>
            <a:r>
              <a:rPr lang="en-GB"/>
              <a:t>Set cookies before any output (otherwise </a:t>
            </a:r>
            <a:r>
              <a:rPr i="1" lang="en-GB"/>
              <a:t>headers already sent</a:t>
            </a:r>
            <a:r>
              <a:rPr lang="en-GB"/>
              <a:t> error)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DON'T</a:t>
            </a:r>
            <a:br>
              <a:rPr b="1" lang="en-GB"/>
            </a:br>
            <a:r>
              <a:rPr lang="en-GB"/>
              <a:t>Put usernames in cookies</a:t>
            </a:r>
            <a:br>
              <a:rPr lang="en-GB"/>
            </a:br>
            <a:r>
              <a:rPr lang="en-GB"/>
              <a:t>Put other secret data</a:t>
            </a:r>
            <a:br>
              <a:rPr lang="en-GB"/>
            </a:br>
            <a:r>
              <a:rPr i="1" lang="en-GB"/>
              <a:t>Otherwise you're</a:t>
            </a:r>
          </a:p>
        </p:txBody>
      </p:sp>
      <p:sp>
        <p:nvSpPr>
          <p:cNvPr id="299" name="Shape 299"/>
          <p:cNvSpPr/>
          <p:nvPr/>
        </p:nvSpPr>
        <p:spPr>
          <a:xfrm>
            <a:off x="2222150" y="3730750"/>
            <a:ext cx="598644" cy="45495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Identification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852900" y="1672726"/>
            <a:ext cx="4016400" cy="299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I'm Jack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Authentication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I'm Jack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AND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 can prove it with this password</a:t>
            </a:r>
            <a:br>
              <a:rPr lang="en-GB"/>
            </a:br>
            <a:r>
              <a:rPr i="1" lang="en-GB"/>
              <a:t>(I can authenticate myself)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BTW, not </a:t>
            </a:r>
            <a:r>
              <a:rPr i="1" lang="en-GB"/>
              <a:t>authentification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Authorization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/>
              <a:t>I'm Jack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-GB"/>
              <a:t>AND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/>
              <a:t>I can prove it with this password</a:t>
            </a:r>
            <a:br>
              <a:rPr lang="en-GB"/>
            </a:br>
            <a:r>
              <a:rPr i="1" lang="en-GB"/>
              <a:t>(I can authenticate myself)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AND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I'm allowed to this and that</a:t>
            </a:r>
            <a:br>
              <a:rPr lang="en-GB"/>
            </a:br>
            <a:r>
              <a:rPr i="1" lang="en-GB"/>
              <a:t>(I'm authorized)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Login and Register form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type=text name=email&gt;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</a:t>
            </a:r>
            <a:r>
              <a:rPr b="1"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name=password&gt;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Passwords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Hashing</a:t>
            </a:r>
            <a:br>
              <a:rPr b="1" lang="en-GB"/>
            </a:br>
            <a:r>
              <a:rPr lang="en-GB"/>
              <a:t>before storing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Hash function</a:t>
            </a:r>
            <a:br>
              <a:rPr b="1" lang="en-GB"/>
            </a:br>
            <a:r>
              <a:rPr lang="en-GB"/>
              <a:t>One-way function, </a:t>
            </a:r>
            <a:r>
              <a:rPr i="1" lang="en-GB"/>
              <a:t>"password imprint"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Hashing is not encryption</a:t>
            </a:r>
            <a:br>
              <a:rPr lang="en-GB"/>
            </a:br>
            <a:r>
              <a:rPr lang="en-GB"/>
              <a:t>Encryption is two-way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Password hashing with bcrypt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password_hash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($_POST[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'password'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PASSWORD_DEFAULT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password_verify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($_POST[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'password'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], $dbpassword);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ALWAYS password_hash()</a:t>
            </a:r>
          </a:p>
        </p:txBody>
      </p:sp>
      <p:sp>
        <p:nvSpPr>
          <p:cNvPr id="232" name="Shape 232"/>
          <p:cNvSpPr/>
          <p:nvPr/>
        </p:nvSpPr>
        <p:spPr>
          <a:xfrm>
            <a:off x="1253162" y="1020075"/>
            <a:ext cx="6637680" cy="3735504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ALWAYS password_hash()</a:t>
            </a:r>
          </a:p>
        </p:txBody>
      </p:sp>
      <p:sp>
        <p:nvSpPr>
          <p:cNvPr id="238" name="Shape 238"/>
          <p:cNvSpPr/>
          <p:nvPr/>
        </p:nvSpPr>
        <p:spPr>
          <a:xfrm>
            <a:off x="1253162" y="1020075"/>
            <a:ext cx="6637680" cy="3735504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OTHERWISE YOU'RE</a:t>
            </a:r>
            <a:br>
              <a:rPr b="1" lang="en-GB">
                <a:solidFill>
                  <a:srgbClr val="FFFF00"/>
                </a:solidFill>
              </a:rPr>
            </a:br>
            <a:r>
              <a:rPr b="1" i="1" lang="en-GB" sz="2400">
                <a:solidFill>
                  <a:srgbClr val="FFFF00"/>
                </a:solidFill>
              </a:rPr>
              <a:t>F.U.C.K.E.D.</a:t>
            </a:r>
            <a:br>
              <a:rPr b="1" lang="en-GB">
                <a:solidFill>
                  <a:srgbClr val="FFFF00"/>
                </a:solidFill>
              </a:rPr>
            </a:br>
            <a:r>
              <a:rPr b="1" lang="en-GB">
                <a:solidFill>
                  <a:srgbClr val="FFFF00"/>
                </a:solidFill>
              </a:rPr>
              <a:t>(and your users too)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