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089A0DE-9087-4282-90C0-0EE0BB1B0914}">
  <a:tblStyle styleId="{0089A0DE-9087-4282-90C0-0EE0BB1B091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type="ctrTitle"/>
          </p:nvPr>
        </p:nvSpPr>
        <p:spPr>
          <a:xfrm>
            <a:off x="339800" y="2125775"/>
            <a:ext cx="8453100" cy="15783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339925" y="3856800"/>
            <a:ext cx="8453100" cy="362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xample.com/name.php?firstname=John&amp;lastname=Foo" TargetMode="External"/><Relationship Id="rId4" Type="http://schemas.openxmlformats.org/officeDocument/2006/relationships/hyperlink" Target="https://example.com/name.php?firstname=John&amp;lastname=Foo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xample.com/name.php?firstname=John&amp;lastname=Foo" TargetMode="External"/><Relationship Id="rId4" Type="http://schemas.openxmlformats.org/officeDocument/2006/relationships/hyperlink" Target="https://example.com/name.php?firstname=John&amp;lastname=Foo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'john@rambo.ne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512347305_20dda91167_b.jpg" id="59" name="Shape 59"/>
          <p:cNvPicPr preferRelativeResize="0"/>
          <p:nvPr/>
        </p:nvPicPr>
        <p:blipFill rotWithShape="1">
          <a:blip r:embed="rId3">
            <a:alphaModFix amt="65000"/>
          </a:blip>
          <a:srcRect b="9150" l="0" r="0" t="915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ctrTitle"/>
          </p:nvPr>
        </p:nvSpPr>
        <p:spPr>
          <a:xfrm>
            <a:off x="339800" y="2125775"/>
            <a:ext cx="8453100" cy="1578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Forms in PHP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39925" y="3856800"/>
            <a:ext cx="8453100" cy="36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Michal Špaček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0" y="4913625"/>
            <a:ext cx="355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800"/>
              <a:t>https://www.flickr.com/photos/teegardin/5512347305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Forms, user input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&lt;form action="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script.php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 method="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GB">
                <a:latin typeface="Consolas"/>
                <a:ea typeface="Consolas"/>
                <a:cs typeface="Consolas"/>
                <a:sym typeface="Consolas"/>
              </a:rPr>
              <a:t>HTML + form fields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Basic form fields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>
                <a:solidFill>
                  <a:schemeClr val="dk1"/>
                </a:solidFill>
              </a:rPr>
              <a:t>Text</a:t>
            </a:r>
            <a:br>
              <a:rPr lang="en-GB"/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type="text" name="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 value="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prefilled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"&gt;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>
                <a:solidFill>
                  <a:schemeClr val="dk1"/>
                </a:solidFill>
              </a:rPr>
              <a:t>Checkbox</a:t>
            </a:r>
            <a:br>
              <a:rPr lang="en-GB"/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type="checkbox" name="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hungry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checked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>
                <a:solidFill>
                  <a:schemeClr val="dk1"/>
                </a:solidFill>
              </a:rPr>
              <a:t>Radiobutton</a:t>
            </a:r>
            <a:br>
              <a:rPr lang="en-GB"/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type="radio" name="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country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 value="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US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type="radio" name="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country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 value="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CZ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checked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Basic form fields – selectbox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&lt;select name="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country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&lt;option value="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US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"&gt;US&lt;/option&gt;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&lt;option value="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CZ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selected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&gt;CZ&lt;/option&gt;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&lt;option value="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SK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"&gt;SK&lt;/option&gt;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&lt;/select&gt;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Basic form fields – textarea, buttons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-GB">
                <a:solidFill>
                  <a:schemeClr val="dk1"/>
                </a:solidFill>
              </a:rPr>
              <a:t>Textarea</a:t>
            </a:r>
            <a:br>
              <a:rPr lang="en-GB"/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&lt;textarea name="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prefilled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&lt;/textarea&gt;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>
                <a:solidFill>
                  <a:schemeClr val="dk1"/>
                </a:solidFill>
              </a:rPr>
              <a:t>Buttons</a:t>
            </a:r>
            <a:br>
              <a:rPr lang="en-GB"/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type="submit" value="Submit"&gt;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&lt;button&gt;</a:t>
            </a:r>
            <a:r>
              <a:rPr lang="en-GB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&lt;strong&gt;Sub&lt;em&gt;mit&lt;/em&gt;&lt;/strong&gt;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&lt;/button&gt;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Form accessibility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i="1" lang="en-GB">
                <a:solidFill>
                  <a:schemeClr val="dk1"/>
                </a:solidFill>
              </a:rPr>
              <a:t>Placeholders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type="text" name="firstname" </a:t>
            </a:r>
            <a:r>
              <a:rPr b="1" lang="en-GB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placeholder="text"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i="1" lang="en-GB">
                <a:solidFill>
                  <a:schemeClr val="dk1"/>
                </a:solidFill>
              </a:rPr>
              <a:t>Tabindex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type="text" name="firstname"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tabindex</a:t>
            </a:r>
            <a:r>
              <a:rPr b="1" lang="en-GB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="2"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type="text" name="firstname" </a:t>
            </a:r>
            <a:r>
              <a:rPr b="1" lang="en-GB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tabindex="1"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type="text" name="firstname" </a:t>
            </a:r>
            <a:r>
              <a:rPr b="1" lang="en-GB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tabindex="3"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i="1" lang="en-GB">
                <a:solidFill>
                  <a:schemeClr val="dk1"/>
                </a:solidFill>
              </a:rPr>
              <a:t>Labels</a:t>
            </a:r>
            <a:br>
              <a:rPr i="1" lang="en-GB"/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&lt;label </a:t>
            </a:r>
            <a:r>
              <a:rPr b="1" lang="en-GB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for="send"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&gt;send?&lt;/label&gt;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type="checkbox" name="send" </a:t>
            </a:r>
            <a:r>
              <a:rPr b="1" lang="en-GB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id="send"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HTTP methods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chemeClr val="dk1"/>
                </a:solidFill>
              </a:rPr>
              <a:t>Methods of user input delivery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&lt;form action="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script.php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 method="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"&gt;</a:t>
            </a:r>
          </a:p>
          <a:p>
            <a:pPr lvl="0">
              <a:spcBef>
                <a:spcPts val="0"/>
              </a:spcBef>
              <a:buNone/>
            </a:pPr>
            <a:r>
              <a:rPr i="1"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3"/>
              </a:rPr>
              <a:t>https://example.com/script.php?firstname=John&amp;lastname=Foo</a:t>
            </a:r>
          </a:p>
          <a:p>
            <a:pPr lvl="0">
              <a:spcBef>
                <a:spcPts val="0"/>
              </a:spcBef>
              <a:buNone/>
            </a:pPr>
            <a:r>
              <a:rPr i="1"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br>
              <a:rPr lang="en-GB"/>
            </a:br>
            <a:r>
              <a:rPr lang="en-GB" u="sng">
                <a:solidFill>
                  <a:schemeClr val="accent5"/>
                </a:solidFill>
                <a:hlinkClick r:id="rId4"/>
              </a:rPr>
              <a:t>https://example.com/script.php</a:t>
            </a:r>
            <a:r>
              <a:rPr lang="en-GB"/>
              <a:t> + data in the request body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Form data in PHP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-GB">
                <a:solidFill>
                  <a:schemeClr val="dk1"/>
                </a:solidFill>
              </a:rPr>
              <a:t>Method </a:t>
            </a:r>
            <a:r>
              <a:rPr i="1"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br>
              <a:rPr lang="en-GB"/>
            </a:br>
            <a:r>
              <a:rPr lang="en-GB" u="sng">
                <a:solidFill>
                  <a:schemeClr val="accent5"/>
                </a:solidFill>
                <a:hlinkClick r:id="rId3"/>
              </a:rPr>
              <a:t>https://example.com/script.php?firstname=John&amp;lastname=Foo</a:t>
            </a:r>
            <a:br>
              <a:rPr lang="en-GB"/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cho $_GET['firstname'];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echo $_GET['lastname'];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-GB">
                <a:solidFill>
                  <a:schemeClr val="dk1"/>
                </a:solidFill>
              </a:rPr>
              <a:t>Method </a:t>
            </a:r>
            <a:r>
              <a:rPr i="1"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br>
              <a:rPr lang="en-GB"/>
            </a:br>
            <a:r>
              <a:rPr lang="en-GB" u="sng">
                <a:solidFill>
                  <a:schemeClr val="accent5"/>
                </a:solidFill>
                <a:hlinkClick r:id="rId4"/>
              </a:rPr>
              <a:t>https://example.com/script.php</a:t>
            </a:r>
            <a:r>
              <a:rPr lang="en-GB"/>
              <a:t> + data in the request body</a:t>
            </a:r>
            <a:br>
              <a:rPr lang="en-GB"/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echo $_POST['firstname'];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echo $_POST['lastname'];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553825"/>
            <a:ext cx="8520600" cy="204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9600"/>
              <a:t>PRG</a:t>
            </a:r>
            <a:br>
              <a:rPr lang="en-GB"/>
            </a:br>
            <a:r>
              <a:rPr lang="en-GB"/>
              <a:t>Post-Redirect-Get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00400"/>
            <a:ext cx="914400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0" y="4928000"/>
            <a:ext cx="2945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700">
                <a:solidFill>
                  <a:srgbClr val="D9D9D9"/>
                </a:solidFill>
              </a:rPr>
              <a:t>https://en.wikipedia.org/wiki/File:Prague_Panorama_-_Oct_2010.jpg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 validation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Check email address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 (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b="1"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filter_var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($_GET['email'], </a:t>
            </a:r>
            <a:r>
              <a:rPr b="1"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FILTER_VALIDATE_EMAIL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cho 'wrong email';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Only numbers allowed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b="1"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ctype_digit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($_GET['amount'])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echo 'not a number';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File uploads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HTML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&lt;form 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enctype="multipart/form-data"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action="..." 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method="post"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&lt;input name="</a:t>
            </a:r>
            <a:r>
              <a:rPr b="1" lang="en-GB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afile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b="1" lang="en-GB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type="file"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&lt;input type="submit" value="Send"&gt;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PHP code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$_FILES['</a:t>
            </a:r>
            <a:r>
              <a:rPr b="1" lang="en-GB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afile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'][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$_FILES['</a:t>
            </a:r>
            <a:r>
              <a:rPr b="1" lang="en-GB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afile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'][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'tmp_name'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move_uploaded_file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($_FILES['</a:t>
            </a:r>
            <a:r>
              <a:rPr b="1" lang="en-GB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afile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'][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'tmp_name'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], $destination)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Recap – Variables and types</a:t>
            </a:r>
          </a:p>
        </p:txBody>
      </p:sp>
      <p:sp>
        <p:nvSpPr>
          <p:cNvPr id="68" name="Shape 68"/>
          <p:cNvSpPr/>
          <p:nvPr/>
        </p:nvSpPr>
        <p:spPr>
          <a:xfrm>
            <a:off x="1068375" y="1297821"/>
            <a:ext cx="1174200" cy="11741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Hi</a:t>
            </a:r>
          </a:p>
        </p:txBody>
      </p:sp>
      <p:sp>
        <p:nvSpPr>
          <p:cNvPr id="69" name="Shape 69"/>
          <p:cNvSpPr/>
          <p:nvPr/>
        </p:nvSpPr>
        <p:spPr>
          <a:xfrm>
            <a:off x="1068363" y="3084121"/>
            <a:ext cx="1174200" cy="117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T</a:t>
            </a:r>
          </a:p>
        </p:txBody>
      </p:sp>
      <p:sp>
        <p:nvSpPr>
          <p:cNvPr id="70" name="Shape 70"/>
          <p:cNvSpPr/>
          <p:nvPr/>
        </p:nvSpPr>
        <p:spPr>
          <a:xfrm>
            <a:off x="2548022" y="1297821"/>
            <a:ext cx="1357799" cy="1174199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1</a:t>
            </a:r>
          </a:p>
        </p:txBody>
      </p:sp>
      <p:sp>
        <p:nvSpPr>
          <p:cNvPr id="71" name="Shape 71"/>
          <p:cNvSpPr/>
          <p:nvPr/>
        </p:nvSpPr>
        <p:spPr>
          <a:xfrm>
            <a:off x="2710146" y="3084121"/>
            <a:ext cx="11742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abcd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2661225" y="2525812"/>
            <a:ext cx="1131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$number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1089862" y="2525812"/>
            <a:ext cx="1131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$var1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1025175" y="4345637"/>
            <a:ext cx="12606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$statement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2596575" y="4345637"/>
            <a:ext cx="12606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$name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475" y="1135025"/>
            <a:ext cx="3659925" cy="36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Sending emails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PHP code, simple email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mail(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'john@example.com'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'Hi there'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"It's gin o'clock\nBye!"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Recap – Operators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operand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operator 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operand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$var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 1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 1;</a:t>
            </a:r>
          </a:p>
        </p:txBody>
      </p:sp>
      <p:grpSp>
        <p:nvGrpSpPr>
          <p:cNvPr id="83" name="Shape 83"/>
          <p:cNvGrpSpPr/>
          <p:nvPr/>
        </p:nvGrpSpPr>
        <p:grpSpPr>
          <a:xfrm>
            <a:off x="3931319" y="2549049"/>
            <a:ext cx="1281348" cy="1790349"/>
            <a:chOff x="3984725" y="3151125"/>
            <a:chExt cx="934200" cy="1305300"/>
          </a:xfrm>
        </p:grpSpPr>
        <p:sp>
          <p:nvSpPr>
            <p:cNvPr id="84" name="Shape 84"/>
            <p:cNvSpPr/>
            <p:nvPr/>
          </p:nvSpPr>
          <p:spPr>
            <a:xfrm>
              <a:off x="3984725" y="3151125"/>
              <a:ext cx="934200" cy="8082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GB"/>
                <a:t>2</a:t>
              </a:r>
            </a:p>
          </p:txBody>
        </p:sp>
        <p:sp>
          <p:nvSpPr>
            <p:cNvPr id="85" name="Shape 85"/>
            <p:cNvSpPr txBox="1"/>
            <p:nvPr/>
          </p:nvSpPr>
          <p:spPr>
            <a:xfrm>
              <a:off x="3984725" y="4025925"/>
              <a:ext cx="934200" cy="43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-GB" sz="18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$var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Recap – Comparison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45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$var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 123;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3091950" y="1905350"/>
            <a:ext cx="29601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if ($var </a:t>
            </a:r>
            <a:r>
              <a:rPr b="1" lang="en-GB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 123) {</a:t>
            </a:r>
            <a:br>
              <a:rPr lang="en-GB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	echo 'sure thing';</a:t>
            </a:r>
            <a:br>
              <a:rPr lang="en-GB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else {</a:t>
            </a:r>
            <a:br>
              <a:rPr lang="en-GB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echo 'nope';</a:t>
            </a:r>
            <a:br>
              <a:rPr lang="en-GB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Arrays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75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A </a:t>
            </a:r>
            <a:r>
              <a:rPr b="1" lang="en-GB"/>
              <a:t>collection</a:t>
            </a:r>
            <a:r>
              <a:rPr lang="en-GB"/>
              <a:t> of elements, each identified by at least one array </a:t>
            </a:r>
            <a:r>
              <a:rPr b="1" lang="en-GB"/>
              <a:t>index</a:t>
            </a:r>
            <a:r>
              <a:rPr lang="en-GB"/>
              <a:t> or </a:t>
            </a:r>
            <a:r>
              <a:rPr b="1" lang="en-GB"/>
              <a:t>key</a:t>
            </a:r>
            <a:r>
              <a:rPr lang="en-GB"/>
              <a:t>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$odd = array(1, 3, 5, 7);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$odd = [1, 3, 5, 7];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cho $odd[2];</a:t>
            </a:r>
          </a:p>
        </p:txBody>
      </p:sp>
      <p:graphicFrame>
        <p:nvGraphicFramePr>
          <p:cNvPr id="99" name="Shape 99"/>
          <p:cNvGraphicFramePr/>
          <p:nvPr/>
        </p:nvGraphicFramePr>
        <p:xfrm>
          <a:off x="4020100" y="329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{0089A0DE-9087-4282-90C0-0EE0BB1B0914}</a:tableStyleId>
              </a:tblPr>
              <a:tblGrid>
                <a:gridCol w="565675"/>
                <a:gridCol w="565675"/>
                <a:gridCol w="565675"/>
                <a:gridCol w="565675"/>
              </a:tblGrid>
              <a:tr h="2320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0" name="Shape 100"/>
          <p:cNvGraphicFramePr/>
          <p:nvPr/>
        </p:nvGraphicFramePr>
        <p:xfrm>
          <a:off x="4020100" y="300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{0089A0DE-9087-4282-90C0-0EE0BB1B0914}</a:tableStyleId>
              </a:tblPr>
              <a:tblGrid>
                <a:gridCol w="565675"/>
                <a:gridCol w="565675"/>
                <a:gridCol w="565675"/>
                <a:gridCol w="565675"/>
              </a:tblGrid>
              <a:tr h="184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700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700"/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01" name="Shape 101"/>
          <p:cNvSpPr txBox="1"/>
          <p:nvPr/>
        </p:nvSpPr>
        <p:spPr>
          <a:xfrm>
            <a:off x="2861200" y="3008200"/>
            <a:ext cx="11589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GB" sz="700"/>
              <a:t>Keys:</a:t>
            </a:r>
            <a:br>
              <a:rPr lang="en-GB" sz="700"/>
            </a:br>
            <a:br>
              <a:rPr lang="en-GB"/>
            </a:br>
            <a:r>
              <a:rPr lang="en-GB"/>
              <a:t>Values: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Associative arrays, keys are strings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75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buNone/>
            </a:pP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$user = array(</a:t>
            </a:r>
            <a:b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		'firstname' =&gt; 'John',</a:t>
            </a:r>
            <a:b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		'lastname' =&gt; 'Foo',</a:t>
            </a:r>
            <a:b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		'email' =&gt; </a:t>
            </a:r>
            <a:r>
              <a:rPr lang="en-GB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'foo@bar.net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b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		'country' =&gt; 'US'</a:t>
            </a:r>
            <a:b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	);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echo $user['firstname'];</a:t>
            </a:r>
          </a:p>
        </p:txBody>
      </p:sp>
      <p:graphicFrame>
        <p:nvGraphicFramePr>
          <p:cNvPr id="108" name="Shape 108"/>
          <p:cNvGraphicFramePr/>
          <p:nvPr/>
        </p:nvGraphicFramePr>
        <p:xfrm>
          <a:off x="2893375" y="362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{0089A0DE-9087-4282-90C0-0EE0BB1B0914}</a:tableStyleId>
              </a:tblPr>
              <a:tblGrid>
                <a:gridCol w="1042000"/>
                <a:gridCol w="1042000"/>
                <a:gridCol w="1042000"/>
                <a:gridCol w="1042000"/>
              </a:tblGrid>
              <a:tr h="232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John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Foo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foo@bar</a:t>
                      </a:r>
                      <a:br>
                        <a:rPr lang="en-GB"/>
                      </a:br>
                      <a:r>
                        <a:rPr lang="en-GB"/>
                        <a:t>.net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US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09" name="Shape 109"/>
          <p:cNvGraphicFramePr/>
          <p:nvPr/>
        </p:nvGraphicFramePr>
        <p:xfrm>
          <a:off x="2893375" y="333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{0089A0DE-9087-4282-90C0-0EE0BB1B0914}</a:tableStyleId>
              </a:tblPr>
              <a:tblGrid>
                <a:gridCol w="1042000"/>
                <a:gridCol w="1042000"/>
                <a:gridCol w="1042000"/>
                <a:gridCol w="1042000"/>
              </a:tblGrid>
              <a:tr h="184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700"/>
                        <a:t>firstname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700"/>
                        <a:t>lastname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700"/>
                        <a:t>email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700"/>
                        <a:t>country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10" name="Shape 110"/>
          <p:cNvSpPr txBox="1"/>
          <p:nvPr/>
        </p:nvSpPr>
        <p:spPr>
          <a:xfrm>
            <a:off x="1734475" y="3333400"/>
            <a:ext cx="11589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700"/>
              <a:t>Keys:</a:t>
            </a:r>
            <a:br>
              <a:rPr lang="en-GB" sz="700"/>
            </a:br>
            <a:br>
              <a:rPr lang="en-GB"/>
            </a:br>
            <a:r>
              <a:rPr lang="en-GB"/>
              <a:t>Values: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Loops – iterate, also through arrays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2265900" y="1152475"/>
            <a:ext cx="4612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or ($i = 0; $i &lt; 10; $i++)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echo $i;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oreach ($user as $key =&gt; $value)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cho "$key $value";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foreach ($user as $value)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echo $value;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Loops –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break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2630100" y="1152475"/>
            <a:ext cx="3883800" cy="204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for ($i = 0; $i &lt; 10; $i++)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echo $i;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 ($i &gt; 5)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	break;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Loops –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continue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2556900" y="1157050"/>
            <a:ext cx="4030200" cy="204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for ($i = 0; $i &lt; 10; $i++)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 ($i &lt; 5)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cho 'less than five';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	continue;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echo $i;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