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type="ctrTitle"/>
          </p:nvPr>
        </p:nvSpPr>
        <p:spPr>
          <a:xfrm>
            <a:off x="1487100" y="3411362"/>
            <a:ext cx="6169800" cy="740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ct val="100000"/>
              <a:buNone/>
              <a:defRPr b="1" sz="3000">
                <a:solidFill>
                  <a:srgbClr val="00487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ct val="100000"/>
              <a:buNone/>
              <a:defRPr b="1" sz="3000">
                <a:solidFill>
                  <a:srgbClr val="00487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ct val="100000"/>
              <a:buNone/>
              <a:defRPr b="1" sz="3000">
                <a:solidFill>
                  <a:srgbClr val="00487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ct val="100000"/>
              <a:buNone/>
              <a:defRPr b="1" sz="3000">
                <a:solidFill>
                  <a:srgbClr val="00487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ct val="100000"/>
              <a:buNone/>
              <a:defRPr b="1" sz="3000">
                <a:solidFill>
                  <a:srgbClr val="00487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ct val="100000"/>
              <a:buNone/>
              <a:defRPr b="1" sz="3000">
                <a:solidFill>
                  <a:srgbClr val="00487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ct val="100000"/>
              <a:buNone/>
              <a:defRPr b="1" sz="3000">
                <a:solidFill>
                  <a:srgbClr val="00487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ct val="100000"/>
              <a:buNone/>
              <a:defRPr b="1" sz="3000">
                <a:solidFill>
                  <a:srgbClr val="00487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ct val="100000"/>
              <a:buNone/>
              <a:defRPr b="1" sz="3000">
                <a:solidFill>
                  <a:srgbClr val="004877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1487100" y="4192475"/>
            <a:ext cx="6169800" cy="5718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ct val="100000"/>
              <a:buNone/>
              <a:defRPr sz="1800">
                <a:solidFill>
                  <a:srgbClr val="C5670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ct val="100000"/>
              <a:buNone/>
              <a:defRPr sz="1800">
                <a:solidFill>
                  <a:srgbClr val="C5670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ct val="100000"/>
              <a:buNone/>
              <a:defRPr sz="1800">
                <a:solidFill>
                  <a:srgbClr val="C5670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ct val="100000"/>
              <a:buNone/>
              <a:defRPr sz="1800">
                <a:solidFill>
                  <a:srgbClr val="C5670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ct val="100000"/>
              <a:buNone/>
              <a:defRPr sz="1800">
                <a:solidFill>
                  <a:srgbClr val="C5670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ct val="100000"/>
              <a:buNone/>
              <a:defRPr sz="1800">
                <a:solidFill>
                  <a:srgbClr val="C5670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ct val="100000"/>
              <a:buNone/>
              <a:defRPr sz="1800">
                <a:solidFill>
                  <a:srgbClr val="C5670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ct val="100000"/>
              <a:buNone/>
              <a:defRPr sz="1800">
                <a:solidFill>
                  <a:srgbClr val="C5670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ct val="100000"/>
              <a:buNone/>
              <a:defRPr sz="1800">
                <a:solidFill>
                  <a:srgbClr val="C56706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434343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rot="-5400000">
            <a:off x="7406225" y="300"/>
            <a:ext cx="1738200" cy="17373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 rot="-5400000">
            <a:off x="4001650" y="900"/>
            <a:ext cx="5143500" cy="5141700"/>
          </a:xfrm>
          <a:prstGeom prst="rtTriangle">
            <a:avLst/>
          </a:prstGeom>
          <a:solidFill>
            <a:srgbClr val="5E97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3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rot="-5400000">
            <a:off x="-4741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 rot="-5400000">
            <a:off x="1690749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 rot="-5400000">
            <a:off x="1476512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rot="5400000">
            <a:off x="-47550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-5400000">
            <a:off x="1476512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 rot="-5400000">
            <a:off x="71454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rot="-5400000">
            <a:off x="166783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flipH="1" rot="-5400000">
            <a:off x="166706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 flipH="1" rot="5400000">
            <a:off x="71433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 flipH="1" rot="5400000">
            <a:off x="71433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rot="-5400000">
            <a:off x="-4741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rot="5400000">
            <a:off x="147637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 flipH="1" rot="5400000">
            <a:off x="928613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 rot="5400000">
            <a:off x="928613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 rot="-5400000">
            <a:off x="-4741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rot="-5400000">
            <a:off x="1476512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rot="5400000">
            <a:off x="-47550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 flipH="1" rot="-5400000">
            <a:off x="71454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 flipH="1" rot="5400000">
            <a:off x="71433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flipH="1" rot="5400000">
            <a:off x="71433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 rot="5400000">
            <a:off x="147637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 flipH="1" rot="5400000">
            <a:off x="71433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 rot="5400000">
            <a:off x="1476415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5"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rot="-5400000">
            <a:off x="-4741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 rot="-5400000">
            <a:off x="1690749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 rot="-5400000">
            <a:off x="1476512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 flipH="1" rot="-5400000">
            <a:off x="714548" y="176194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 rot="5400000">
            <a:off x="-47550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-5400000">
            <a:off x="1476512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flipH="1" rot="-5400000">
            <a:off x="71454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 flipH="1" rot="-5400000">
            <a:off x="71454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 rot="-5400000">
            <a:off x="166783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 flipH="1" rot="-5400000">
            <a:off x="166706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 flipH="1" rot="-5400000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 flipH="1" rot="5400000">
            <a:off x="714336" y="47627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 flipH="1" rot="5400000">
            <a:off x="71433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 rot="-5400000">
            <a:off x="-47416" y="133352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 rot="5400000">
            <a:off x="1476378" y="904794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 flipH="1" rot="5400000">
            <a:off x="928613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 rot="5400000">
            <a:off x="928613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rot="-5400000">
            <a:off x="-4741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rot="-5400000">
            <a:off x="1476512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 flipH="1" rot="-5400000">
            <a:off x="714548" y="347636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 rot="5400000">
            <a:off x="-47550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 flipH="1" rot="-5400000">
            <a:off x="71454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 flipH="1" rot="5400000">
            <a:off x="714336" y="2190705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 flipH="1" rot="5400000">
            <a:off x="71433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 rot="5400000">
            <a:off x="1476378" y="2619220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 flipH="1" rot="-5400000">
            <a:off x="714548" y="4333841"/>
            <a:ext cx="8571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 flipH="1" rot="5400000">
            <a:off x="714336" y="3905326"/>
            <a:ext cx="8571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 rot="5400000">
            <a:off x="1476415" y="4333549"/>
            <a:ext cx="8571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2000">
                <a:solidFill>
                  <a:srgbClr val="61616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4"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7" name="Shape 157"/>
          <p:cNvCxnSpPr/>
          <p:nvPr/>
        </p:nvCxnSpPr>
        <p:spPr>
          <a:xfrm rot="10800000">
            <a:off x="2152475" y="2633250"/>
            <a:ext cx="481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Shape 158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6"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3" name="Shape 163"/>
          <p:cNvCxnSpPr/>
          <p:nvPr/>
        </p:nvCxnSpPr>
        <p:spPr>
          <a:xfrm>
            <a:off x="466325" y="353994"/>
            <a:ext cx="660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Shape 164"/>
          <p:cNvSpPr txBox="1"/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0" y="450119"/>
            <a:ext cx="4222800" cy="41154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8"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1584000" y="1383750"/>
            <a:ext cx="5976000" cy="2376000"/>
          </a:xfrm>
          <a:prstGeom prst="rect">
            <a:avLst/>
          </a:prstGeom>
          <a:solidFill>
            <a:srgbClr val="2D314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459625" y="1714900"/>
            <a:ext cx="6250800" cy="17136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1832725" y="1773825"/>
            <a:ext cx="5478600" cy="1595700"/>
          </a:xfrm>
          <a:prstGeom prst="rect">
            <a:avLst/>
          </a:prstGeom>
          <a:noFill/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b="1" sz="2400">
                <a:solidFill>
                  <a:srgbClr val="F2D7E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b="1" sz="2400">
                <a:solidFill>
                  <a:srgbClr val="F2D7E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b="1" sz="2400">
                <a:solidFill>
                  <a:srgbClr val="F2D7E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b="1" sz="2400">
                <a:solidFill>
                  <a:srgbClr val="F2D7E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b="1" sz="2400">
                <a:solidFill>
                  <a:srgbClr val="F2D7E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b="1" sz="2400">
                <a:solidFill>
                  <a:srgbClr val="F2D7E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b="1" sz="2400">
                <a:solidFill>
                  <a:srgbClr val="F2D7E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b="1" sz="2400">
                <a:solidFill>
                  <a:srgbClr val="F2D7E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ct val="100000"/>
              <a:buNone/>
              <a:defRPr b="1" sz="2400">
                <a:solidFill>
                  <a:srgbClr val="F2D7EE"/>
                </a:solidFill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7"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9"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55A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0" name="Shape 180"/>
          <p:cNvCxnSpPr/>
          <p:nvPr/>
        </p:nvCxnSpPr>
        <p:spPr>
          <a:xfrm rot="10800000">
            <a:off x="2152475" y="2633250"/>
            <a:ext cx="4819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Shape 181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4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ct val="100000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etcomposer.org/" TargetMode="External"/><Relationship Id="rId4" Type="http://schemas.openxmlformats.org/officeDocument/2006/relationships/hyperlink" Target="https://packagist.org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PHPMailer/PHPMaile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codingbootcampprah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7983" l="0" r="0" t="7983"/>
          <a:stretch/>
        </p:blipFill>
        <p:spPr>
          <a:xfrm>
            <a:off x="2962275" y="0"/>
            <a:ext cx="3219450" cy="3219450"/>
          </a:xfrm>
          <a:prstGeom prst="flowChartOffpageConnector">
            <a:avLst/>
          </a:prstGeom>
          <a:noFill/>
          <a:ln cap="flat" cmpd="sng" w="9525">
            <a:solidFill>
              <a:srgbClr val="D6D6D6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89" name="Shape 189"/>
          <p:cNvSpPr txBox="1"/>
          <p:nvPr>
            <p:ph type="ctrTitle"/>
          </p:nvPr>
        </p:nvSpPr>
        <p:spPr>
          <a:xfrm>
            <a:off x="1487100" y="3262320"/>
            <a:ext cx="6169800" cy="105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Advanced PHP:</a:t>
            </a:r>
            <a:br>
              <a:rPr lang="en-GB"/>
            </a:br>
            <a:r>
              <a:rPr lang="en-GB"/>
              <a:t>I18N, composer, emails</a:t>
            </a:r>
          </a:p>
        </p:txBody>
      </p:sp>
      <p:sp>
        <p:nvSpPr>
          <p:cNvPr id="190" name="Shape 190"/>
          <p:cNvSpPr txBox="1"/>
          <p:nvPr>
            <p:ph idx="1" type="subTitle"/>
          </p:nvPr>
        </p:nvSpPr>
        <p:spPr>
          <a:xfrm>
            <a:off x="1487100" y="4268675"/>
            <a:ext cx="6169800" cy="57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Michal Špaček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255600" y="1322225"/>
            <a:ext cx="2800800" cy="2298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-GB"/>
              <a:t>Sending</a:t>
            </a:r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 rot="-5400000">
            <a:off x="-1521775" y="2189700"/>
            <a:ext cx="4501800" cy="76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Email delivery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1432450" y="539700"/>
            <a:ext cx="3668100" cy="39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SMTP </a:t>
            </a:r>
            <a:r>
              <a:rPr lang="en-GB"/>
              <a:t>(Simple Mail Transfer Protocol)</a:t>
            </a:r>
          </a:p>
        </p:txBody>
      </p:sp>
      <p:sp>
        <p:nvSpPr>
          <p:cNvPr id="244" name="Shape 244"/>
          <p:cNvSpPr/>
          <p:nvPr/>
        </p:nvSpPr>
        <p:spPr>
          <a:xfrm>
            <a:off x="1479825" y="2353175"/>
            <a:ext cx="574800" cy="478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PHP</a:t>
            </a:r>
          </a:p>
        </p:txBody>
      </p:sp>
      <p:sp>
        <p:nvSpPr>
          <p:cNvPr id="245" name="Shape 245"/>
          <p:cNvSpPr/>
          <p:nvPr/>
        </p:nvSpPr>
        <p:spPr>
          <a:xfrm>
            <a:off x="2982279" y="2099375"/>
            <a:ext cx="909900" cy="986400"/>
          </a:xfrm>
          <a:prstGeom prst="cube">
            <a:avLst>
              <a:gd fmla="val 25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SMTP</a:t>
            </a:r>
            <a:br>
              <a:rPr lang="en-GB"/>
            </a:br>
            <a:r>
              <a:rPr lang="en-GB"/>
              <a:t>server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1255600" y="1322225"/>
            <a:ext cx="2800800" cy="2298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Sending</a:t>
            </a:r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 rot="-5400000">
            <a:off x="-1521775" y="2189700"/>
            <a:ext cx="4501800" cy="76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Email delivery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1432450" y="539700"/>
            <a:ext cx="3668100" cy="39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SMTP </a:t>
            </a:r>
            <a:r>
              <a:rPr lang="en-GB"/>
              <a:t>(Simple Mail Transfer Protocol)</a:t>
            </a:r>
          </a:p>
        </p:txBody>
      </p:sp>
      <p:sp>
        <p:nvSpPr>
          <p:cNvPr id="253" name="Shape 253"/>
          <p:cNvSpPr/>
          <p:nvPr/>
        </p:nvSpPr>
        <p:spPr>
          <a:xfrm>
            <a:off x="1479825" y="2353175"/>
            <a:ext cx="574800" cy="478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PHP</a:t>
            </a:r>
          </a:p>
        </p:txBody>
      </p:sp>
      <p:sp>
        <p:nvSpPr>
          <p:cNvPr id="254" name="Shape 254"/>
          <p:cNvSpPr/>
          <p:nvPr/>
        </p:nvSpPr>
        <p:spPr>
          <a:xfrm>
            <a:off x="2982279" y="2099375"/>
            <a:ext cx="909900" cy="986400"/>
          </a:xfrm>
          <a:prstGeom prst="cube">
            <a:avLst>
              <a:gd fmla="val 25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SMTP</a:t>
            </a:r>
            <a:br>
              <a:rPr lang="en-GB"/>
            </a:br>
            <a:r>
              <a:rPr lang="en-GB"/>
              <a:t>server</a:t>
            </a:r>
          </a:p>
        </p:txBody>
      </p:sp>
      <p:cxnSp>
        <p:nvCxnSpPr>
          <p:cNvPr id="255" name="Shape 255"/>
          <p:cNvCxnSpPr>
            <a:stCxn id="253" idx="3"/>
            <a:endCxn id="254" idx="2"/>
          </p:cNvCxnSpPr>
          <p:nvPr/>
        </p:nvCxnSpPr>
        <p:spPr>
          <a:xfrm>
            <a:off x="2054625" y="2592575"/>
            <a:ext cx="927600" cy="1137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1255600" y="1322225"/>
            <a:ext cx="2800800" cy="2298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Sending</a:t>
            </a:r>
          </a:p>
        </p:txBody>
      </p:sp>
      <p:sp>
        <p:nvSpPr>
          <p:cNvPr id="261" name="Shape 261"/>
          <p:cNvSpPr txBox="1"/>
          <p:nvPr>
            <p:ph type="title"/>
          </p:nvPr>
        </p:nvSpPr>
        <p:spPr>
          <a:xfrm rot="-5400000">
            <a:off x="-1521775" y="2189700"/>
            <a:ext cx="4501800" cy="76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Email delivery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1432450" y="539700"/>
            <a:ext cx="3668100" cy="39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SMTP </a:t>
            </a:r>
            <a:r>
              <a:rPr lang="en-GB"/>
              <a:t>(Simple Mail Transfer Protocol)</a:t>
            </a:r>
          </a:p>
        </p:txBody>
      </p:sp>
      <p:sp>
        <p:nvSpPr>
          <p:cNvPr id="263" name="Shape 263"/>
          <p:cNvSpPr/>
          <p:nvPr/>
        </p:nvSpPr>
        <p:spPr>
          <a:xfrm>
            <a:off x="1479825" y="2353175"/>
            <a:ext cx="574800" cy="478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PHP</a:t>
            </a:r>
          </a:p>
        </p:txBody>
      </p:sp>
      <p:sp>
        <p:nvSpPr>
          <p:cNvPr id="264" name="Shape 264"/>
          <p:cNvSpPr/>
          <p:nvPr/>
        </p:nvSpPr>
        <p:spPr>
          <a:xfrm>
            <a:off x="1897435" y="1692225"/>
            <a:ext cx="1154196" cy="321893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/>
              <a:t>Local mailer</a:t>
            </a:r>
          </a:p>
        </p:txBody>
      </p:sp>
      <p:sp>
        <p:nvSpPr>
          <p:cNvPr id="265" name="Shape 265"/>
          <p:cNvSpPr/>
          <p:nvPr/>
        </p:nvSpPr>
        <p:spPr>
          <a:xfrm>
            <a:off x="2982279" y="2099375"/>
            <a:ext cx="909900" cy="986400"/>
          </a:xfrm>
          <a:prstGeom prst="cube">
            <a:avLst>
              <a:gd fmla="val 25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SMTP</a:t>
            </a:r>
            <a:br>
              <a:rPr lang="en-GB"/>
            </a:br>
            <a:r>
              <a:rPr lang="en-GB"/>
              <a:t>server</a:t>
            </a:r>
          </a:p>
        </p:txBody>
      </p:sp>
      <p:cxnSp>
        <p:nvCxnSpPr>
          <p:cNvPr id="266" name="Shape 266"/>
          <p:cNvCxnSpPr>
            <a:stCxn id="263" idx="0"/>
            <a:endCxn id="264" idx="1"/>
          </p:cNvCxnSpPr>
          <p:nvPr/>
        </p:nvCxnSpPr>
        <p:spPr>
          <a:xfrm rot="-5400000">
            <a:off x="1582275" y="2038025"/>
            <a:ext cx="500100" cy="130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7" name="Shape 267"/>
          <p:cNvCxnSpPr>
            <a:stCxn id="264" idx="3"/>
            <a:endCxn id="265" idx="1"/>
          </p:cNvCxnSpPr>
          <p:nvPr/>
        </p:nvCxnSpPr>
        <p:spPr>
          <a:xfrm>
            <a:off x="3051631" y="1853172"/>
            <a:ext cx="271800" cy="473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8" name="Shape 268"/>
          <p:cNvCxnSpPr>
            <a:stCxn id="263" idx="3"/>
            <a:endCxn id="265" idx="2"/>
          </p:cNvCxnSpPr>
          <p:nvPr/>
        </p:nvCxnSpPr>
        <p:spPr>
          <a:xfrm>
            <a:off x="2054625" y="2592575"/>
            <a:ext cx="927600" cy="1137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4684599" y="1322225"/>
            <a:ext cx="2499000" cy="2298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Receiving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1255600" y="1322225"/>
            <a:ext cx="2800800" cy="2298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Sending</a:t>
            </a:r>
          </a:p>
        </p:txBody>
      </p:sp>
      <p:sp>
        <p:nvSpPr>
          <p:cNvPr id="275" name="Shape 275"/>
          <p:cNvSpPr txBox="1"/>
          <p:nvPr>
            <p:ph type="title"/>
          </p:nvPr>
        </p:nvSpPr>
        <p:spPr>
          <a:xfrm rot="-5400000">
            <a:off x="-1521775" y="2189700"/>
            <a:ext cx="4501800" cy="76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Email delivery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1432450" y="539700"/>
            <a:ext cx="3668100" cy="39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SMTP </a:t>
            </a:r>
            <a:r>
              <a:rPr lang="en-GB"/>
              <a:t>(Simple Mail Transfer Protocol)</a:t>
            </a:r>
          </a:p>
        </p:txBody>
      </p:sp>
      <p:sp>
        <p:nvSpPr>
          <p:cNvPr id="277" name="Shape 277"/>
          <p:cNvSpPr/>
          <p:nvPr/>
        </p:nvSpPr>
        <p:spPr>
          <a:xfrm>
            <a:off x="1479825" y="2353175"/>
            <a:ext cx="574800" cy="478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PHP</a:t>
            </a:r>
          </a:p>
        </p:txBody>
      </p:sp>
      <p:sp>
        <p:nvSpPr>
          <p:cNvPr id="278" name="Shape 278"/>
          <p:cNvSpPr/>
          <p:nvPr/>
        </p:nvSpPr>
        <p:spPr>
          <a:xfrm>
            <a:off x="1897435" y="1692225"/>
            <a:ext cx="1154196" cy="321893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/>
              <a:t>Local mailer</a:t>
            </a:r>
          </a:p>
        </p:txBody>
      </p:sp>
      <p:sp>
        <p:nvSpPr>
          <p:cNvPr id="279" name="Shape 279"/>
          <p:cNvSpPr/>
          <p:nvPr/>
        </p:nvSpPr>
        <p:spPr>
          <a:xfrm>
            <a:off x="2982279" y="2099375"/>
            <a:ext cx="909900" cy="986400"/>
          </a:xfrm>
          <a:prstGeom prst="cube">
            <a:avLst>
              <a:gd fmla="val 25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SMTP</a:t>
            </a:r>
            <a:br>
              <a:rPr lang="en-GB"/>
            </a:br>
            <a:r>
              <a:rPr lang="en-GB"/>
              <a:t>server</a:t>
            </a:r>
          </a:p>
        </p:txBody>
      </p:sp>
      <p:sp>
        <p:nvSpPr>
          <p:cNvPr id="280" name="Shape 280"/>
          <p:cNvSpPr/>
          <p:nvPr/>
        </p:nvSpPr>
        <p:spPr>
          <a:xfrm>
            <a:off x="4862660" y="2099375"/>
            <a:ext cx="909900" cy="986400"/>
          </a:xfrm>
          <a:prstGeom prst="cube">
            <a:avLst>
              <a:gd fmla="val 25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SMTP</a:t>
            </a:r>
            <a:br>
              <a:rPr lang="en-GB"/>
            </a:br>
            <a:r>
              <a:rPr lang="en-GB"/>
              <a:t>server</a:t>
            </a:r>
          </a:p>
        </p:txBody>
      </p:sp>
      <p:cxnSp>
        <p:nvCxnSpPr>
          <p:cNvPr id="281" name="Shape 281"/>
          <p:cNvCxnSpPr>
            <a:stCxn id="277" idx="0"/>
            <a:endCxn id="278" idx="1"/>
          </p:cNvCxnSpPr>
          <p:nvPr/>
        </p:nvCxnSpPr>
        <p:spPr>
          <a:xfrm rot="-5400000">
            <a:off x="1582275" y="2038025"/>
            <a:ext cx="500100" cy="130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2" name="Shape 282"/>
          <p:cNvCxnSpPr>
            <a:stCxn id="278" idx="3"/>
            <a:endCxn id="279" idx="1"/>
          </p:cNvCxnSpPr>
          <p:nvPr/>
        </p:nvCxnSpPr>
        <p:spPr>
          <a:xfrm>
            <a:off x="3051631" y="1853172"/>
            <a:ext cx="271800" cy="473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3" name="Shape 283"/>
          <p:cNvCxnSpPr>
            <a:stCxn id="277" idx="3"/>
            <a:endCxn id="279" idx="2"/>
          </p:cNvCxnSpPr>
          <p:nvPr/>
        </p:nvCxnSpPr>
        <p:spPr>
          <a:xfrm>
            <a:off x="2054625" y="2592575"/>
            <a:ext cx="927600" cy="1137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4" name="Shape 284"/>
          <p:cNvCxnSpPr>
            <a:stCxn id="279" idx="4"/>
            <a:endCxn id="280" idx="2"/>
          </p:cNvCxnSpPr>
          <p:nvPr/>
        </p:nvCxnSpPr>
        <p:spPr>
          <a:xfrm>
            <a:off x="3664704" y="2706312"/>
            <a:ext cx="1197900" cy="600"/>
          </a:xfrm>
          <a:prstGeom prst="curvedConnector3">
            <a:avLst>
              <a:gd fmla="val 594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4684599" y="1322225"/>
            <a:ext cx="2499000" cy="2298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Receiving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1255600" y="1322225"/>
            <a:ext cx="2800800" cy="2298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Sending</a:t>
            </a:r>
          </a:p>
        </p:txBody>
      </p:sp>
      <p:sp>
        <p:nvSpPr>
          <p:cNvPr id="291" name="Shape 291"/>
          <p:cNvSpPr txBox="1"/>
          <p:nvPr>
            <p:ph type="title"/>
          </p:nvPr>
        </p:nvSpPr>
        <p:spPr>
          <a:xfrm rot="-5400000">
            <a:off x="-1521775" y="2189700"/>
            <a:ext cx="4501800" cy="76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Email delivery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1432450" y="539700"/>
            <a:ext cx="3668100" cy="39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SMTP </a:t>
            </a:r>
            <a:r>
              <a:rPr lang="en-GB"/>
              <a:t>(Simple Mail Transfer Protocol)</a:t>
            </a:r>
          </a:p>
        </p:txBody>
      </p:sp>
      <p:sp>
        <p:nvSpPr>
          <p:cNvPr id="293" name="Shape 293"/>
          <p:cNvSpPr/>
          <p:nvPr/>
        </p:nvSpPr>
        <p:spPr>
          <a:xfrm>
            <a:off x="1479825" y="2353175"/>
            <a:ext cx="574800" cy="478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PHP</a:t>
            </a:r>
          </a:p>
        </p:txBody>
      </p:sp>
      <p:sp>
        <p:nvSpPr>
          <p:cNvPr id="294" name="Shape 294"/>
          <p:cNvSpPr/>
          <p:nvPr/>
        </p:nvSpPr>
        <p:spPr>
          <a:xfrm>
            <a:off x="1897435" y="1692225"/>
            <a:ext cx="1154196" cy="321893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/>
              <a:t>Local mailer</a:t>
            </a:r>
          </a:p>
        </p:txBody>
      </p:sp>
      <p:sp>
        <p:nvSpPr>
          <p:cNvPr id="295" name="Shape 295"/>
          <p:cNvSpPr/>
          <p:nvPr/>
        </p:nvSpPr>
        <p:spPr>
          <a:xfrm>
            <a:off x="2982279" y="2099375"/>
            <a:ext cx="909900" cy="986400"/>
          </a:xfrm>
          <a:prstGeom prst="cube">
            <a:avLst>
              <a:gd fmla="val 25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SMTP</a:t>
            </a:r>
            <a:br>
              <a:rPr lang="en-GB"/>
            </a:br>
            <a:r>
              <a:rPr lang="en-GB"/>
              <a:t>server</a:t>
            </a:r>
          </a:p>
        </p:txBody>
      </p:sp>
      <p:sp>
        <p:nvSpPr>
          <p:cNvPr id="296" name="Shape 296"/>
          <p:cNvSpPr/>
          <p:nvPr/>
        </p:nvSpPr>
        <p:spPr>
          <a:xfrm>
            <a:off x="4862660" y="2099375"/>
            <a:ext cx="909900" cy="986400"/>
          </a:xfrm>
          <a:prstGeom prst="cube">
            <a:avLst>
              <a:gd fmla="val 25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SMTP</a:t>
            </a:r>
            <a:br>
              <a:rPr lang="en-GB"/>
            </a:br>
            <a:r>
              <a:rPr lang="en-GB"/>
              <a:t>server</a:t>
            </a:r>
          </a:p>
        </p:txBody>
      </p:sp>
      <p:sp>
        <p:nvSpPr>
          <p:cNvPr id="297" name="Shape 297"/>
          <p:cNvSpPr/>
          <p:nvPr/>
        </p:nvSpPr>
        <p:spPr>
          <a:xfrm>
            <a:off x="5921485" y="2078550"/>
            <a:ext cx="1088699" cy="986400"/>
          </a:xfrm>
          <a:prstGeom prst="cube">
            <a:avLst>
              <a:gd fmla="val 25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POP3/</a:t>
            </a:r>
            <a:br>
              <a:rPr lang="en-GB"/>
            </a:br>
            <a:r>
              <a:rPr lang="en-GB"/>
              <a:t>IMAP4</a:t>
            </a:r>
            <a:br>
              <a:rPr lang="en-GB"/>
            </a:br>
            <a:r>
              <a:rPr lang="en-GB"/>
              <a:t>server</a:t>
            </a:r>
          </a:p>
        </p:txBody>
      </p:sp>
      <p:cxnSp>
        <p:nvCxnSpPr>
          <p:cNvPr id="298" name="Shape 298"/>
          <p:cNvCxnSpPr>
            <a:stCxn id="293" idx="0"/>
            <a:endCxn id="294" idx="1"/>
          </p:cNvCxnSpPr>
          <p:nvPr/>
        </p:nvCxnSpPr>
        <p:spPr>
          <a:xfrm rot="-5400000">
            <a:off x="1582275" y="2038025"/>
            <a:ext cx="500100" cy="130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9" name="Shape 299"/>
          <p:cNvCxnSpPr>
            <a:stCxn id="294" idx="3"/>
            <a:endCxn id="295" idx="1"/>
          </p:cNvCxnSpPr>
          <p:nvPr/>
        </p:nvCxnSpPr>
        <p:spPr>
          <a:xfrm>
            <a:off x="3051631" y="1853172"/>
            <a:ext cx="271800" cy="473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0" name="Shape 300"/>
          <p:cNvCxnSpPr>
            <a:stCxn id="293" idx="3"/>
            <a:endCxn id="295" idx="2"/>
          </p:cNvCxnSpPr>
          <p:nvPr/>
        </p:nvCxnSpPr>
        <p:spPr>
          <a:xfrm>
            <a:off x="2054625" y="2592575"/>
            <a:ext cx="927600" cy="1137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1" name="Shape 301"/>
          <p:cNvCxnSpPr>
            <a:stCxn id="295" idx="4"/>
            <a:endCxn id="296" idx="2"/>
          </p:cNvCxnSpPr>
          <p:nvPr/>
        </p:nvCxnSpPr>
        <p:spPr>
          <a:xfrm>
            <a:off x="3664704" y="2706312"/>
            <a:ext cx="1197900" cy="600"/>
          </a:xfrm>
          <a:prstGeom prst="curvedConnector3">
            <a:avLst>
              <a:gd fmla="val 594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2" name="Shape 302"/>
          <p:cNvCxnSpPr>
            <a:stCxn id="296" idx="4"/>
            <a:endCxn id="297" idx="2"/>
          </p:cNvCxnSpPr>
          <p:nvPr/>
        </p:nvCxnSpPr>
        <p:spPr>
          <a:xfrm flipH="1" rot="10800000">
            <a:off x="5545085" y="2694912"/>
            <a:ext cx="376500" cy="11400"/>
          </a:xfrm>
          <a:prstGeom prst="curvedConnector3">
            <a:avLst>
              <a:gd fmla="val 801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4684599" y="1322225"/>
            <a:ext cx="2499000" cy="2298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Receiving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1255600" y="1322225"/>
            <a:ext cx="2800800" cy="2298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GB"/>
              <a:t>Sending</a:t>
            </a:r>
          </a:p>
        </p:txBody>
      </p:sp>
      <p:sp>
        <p:nvSpPr>
          <p:cNvPr id="309" name="Shape 309"/>
          <p:cNvSpPr txBox="1"/>
          <p:nvPr>
            <p:ph type="title"/>
          </p:nvPr>
        </p:nvSpPr>
        <p:spPr>
          <a:xfrm rot="-5400000">
            <a:off x="-1521775" y="2189700"/>
            <a:ext cx="4501800" cy="76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Email delivery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432450" y="539700"/>
            <a:ext cx="3668100" cy="39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SMTP </a:t>
            </a:r>
            <a:r>
              <a:rPr lang="en-GB"/>
              <a:t>(Simple Mail Transfer Protocol)</a:t>
            </a:r>
          </a:p>
        </p:txBody>
      </p:sp>
      <p:sp>
        <p:nvSpPr>
          <p:cNvPr id="311" name="Shape 311"/>
          <p:cNvSpPr/>
          <p:nvPr/>
        </p:nvSpPr>
        <p:spPr>
          <a:xfrm>
            <a:off x="1479825" y="2353175"/>
            <a:ext cx="574800" cy="478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/>
              <a:t>PHP</a:t>
            </a:r>
          </a:p>
        </p:txBody>
      </p:sp>
      <p:sp>
        <p:nvSpPr>
          <p:cNvPr id="312" name="Shape 312"/>
          <p:cNvSpPr/>
          <p:nvPr/>
        </p:nvSpPr>
        <p:spPr>
          <a:xfrm>
            <a:off x="1897435" y="1692225"/>
            <a:ext cx="1154196" cy="321893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1200"/>
              <a:t>Local mailer</a:t>
            </a:r>
          </a:p>
        </p:txBody>
      </p:sp>
      <p:sp>
        <p:nvSpPr>
          <p:cNvPr id="313" name="Shape 313"/>
          <p:cNvSpPr/>
          <p:nvPr/>
        </p:nvSpPr>
        <p:spPr>
          <a:xfrm>
            <a:off x="2982279" y="2099375"/>
            <a:ext cx="909900" cy="986400"/>
          </a:xfrm>
          <a:prstGeom prst="cube">
            <a:avLst>
              <a:gd fmla="val 25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SMTP</a:t>
            </a:r>
            <a:br>
              <a:rPr lang="en-GB"/>
            </a:br>
            <a:r>
              <a:rPr lang="en-GB"/>
              <a:t>server</a:t>
            </a:r>
          </a:p>
        </p:txBody>
      </p:sp>
      <p:sp>
        <p:nvSpPr>
          <p:cNvPr id="314" name="Shape 314"/>
          <p:cNvSpPr/>
          <p:nvPr/>
        </p:nvSpPr>
        <p:spPr>
          <a:xfrm>
            <a:off x="4862660" y="2099375"/>
            <a:ext cx="909900" cy="986400"/>
          </a:xfrm>
          <a:prstGeom prst="cube">
            <a:avLst>
              <a:gd fmla="val 250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SMTP</a:t>
            </a:r>
            <a:br>
              <a:rPr lang="en-GB"/>
            </a:br>
            <a:r>
              <a:rPr lang="en-GB"/>
              <a:t>server</a:t>
            </a:r>
          </a:p>
        </p:txBody>
      </p:sp>
      <p:sp>
        <p:nvSpPr>
          <p:cNvPr id="315" name="Shape 315"/>
          <p:cNvSpPr/>
          <p:nvPr/>
        </p:nvSpPr>
        <p:spPr>
          <a:xfrm>
            <a:off x="5921485" y="2078550"/>
            <a:ext cx="1088699" cy="986400"/>
          </a:xfrm>
          <a:prstGeom prst="cube">
            <a:avLst>
              <a:gd fmla="val 25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POP3/</a:t>
            </a:r>
            <a:br>
              <a:rPr lang="en-GB"/>
            </a:br>
            <a:r>
              <a:rPr lang="en-GB"/>
              <a:t>IMAP4</a:t>
            </a:r>
            <a:br>
              <a:rPr lang="en-GB"/>
            </a:br>
            <a:r>
              <a:rPr lang="en-GB"/>
              <a:t>server</a:t>
            </a:r>
          </a:p>
        </p:txBody>
      </p:sp>
      <p:cxnSp>
        <p:nvCxnSpPr>
          <p:cNvPr id="316" name="Shape 316"/>
          <p:cNvCxnSpPr>
            <a:stCxn id="311" idx="0"/>
            <a:endCxn id="312" idx="1"/>
          </p:cNvCxnSpPr>
          <p:nvPr/>
        </p:nvCxnSpPr>
        <p:spPr>
          <a:xfrm rot="-5400000">
            <a:off x="1582275" y="2038025"/>
            <a:ext cx="500100" cy="130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7" name="Shape 317"/>
          <p:cNvCxnSpPr>
            <a:stCxn id="312" idx="3"/>
            <a:endCxn id="313" idx="1"/>
          </p:cNvCxnSpPr>
          <p:nvPr/>
        </p:nvCxnSpPr>
        <p:spPr>
          <a:xfrm>
            <a:off x="3051631" y="1853172"/>
            <a:ext cx="271800" cy="473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8" name="Shape 318"/>
          <p:cNvCxnSpPr>
            <a:stCxn id="311" idx="3"/>
            <a:endCxn id="313" idx="2"/>
          </p:cNvCxnSpPr>
          <p:nvPr/>
        </p:nvCxnSpPr>
        <p:spPr>
          <a:xfrm>
            <a:off x="2054625" y="2592575"/>
            <a:ext cx="927600" cy="1137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9" name="Shape 319"/>
          <p:cNvCxnSpPr>
            <a:stCxn id="313" idx="4"/>
            <a:endCxn id="314" idx="2"/>
          </p:cNvCxnSpPr>
          <p:nvPr/>
        </p:nvCxnSpPr>
        <p:spPr>
          <a:xfrm>
            <a:off x="3664704" y="2706312"/>
            <a:ext cx="1197900" cy="600"/>
          </a:xfrm>
          <a:prstGeom prst="curvedConnector3">
            <a:avLst>
              <a:gd fmla="val 594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0" name="Shape 320"/>
          <p:cNvCxnSpPr>
            <a:stCxn id="314" idx="4"/>
            <a:endCxn id="315" idx="2"/>
          </p:cNvCxnSpPr>
          <p:nvPr/>
        </p:nvCxnSpPr>
        <p:spPr>
          <a:xfrm flipH="1" rot="10800000">
            <a:off x="5545085" y="2694912"/>
            <a:ext cx="376500" cy="11400"/>
          </a:xfrm>
          <a:prstGeom prst="curvedConnector3">
            <a:avLst>
              <a:gd fmla="val 801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1" name="Shape 321"/>
          <p:cNvSpPr/>
          <p:nvPr/>
        </p:nvSpPr>
        <p:spPr>
          <a:xfrm>
            <a:off x="7427925" y="3120257"/>
            <a:ext cx="1154195" cy="820692"/>
          </a:xfrm>
          <a:prstGeom prst="flowChartMultidocumen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Mail</a:t>
            </a:r>
            <a:br>
              <a:rPr lang="en-GB"/>
            </a:br>
            <a:r>
              <a:rPr lang="en-GB"/>
              <a:t>readers</a:t>
            </a:r>
          </a:p>
        </p:txBody>
      </p:sp>
      <p:cxnSp>
        <p:nvCxnSpPr>
          <p:cNvPr id="322" name="Shape 322"/>
          <p:cNvCxnSpPr>
            <a:stCxn id="321" idx="0"/>
            <a:endCxn id="315" idx="4"/>
          </p:cNvCxnSpPr>
          <p:nvPr/>
        </p:nvCxnSpPr>
        <p:spPr>
          <a:xfrm flipH="1" rot="5400000">
            <a:off x="7211427" y="2247257"/>
            <a:ext cx="425100" cy="1320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3" name="Shape 323"/>
          <p:cNvSpPr/>
          <p:nvPr/>
        </p:nvSpPr>
        <p:spPr>
          <a:xfrm>
            <a:off x="7427925" y="1443857"/>
            <a:ext cx="1154195" cy="820692"/>
          </a:xfrm>
          <a:prstGeom prst="flowChartMultidocumen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Mail</a:t>
            </a:r>
            <a:br>
              <a:rPr lang="en-GB"/>
            </a:br>
            <a:r>
              <a:rPr lang="en-GB"/>
              <a:t>readers</a:t>
            </a:r>
          </a:p>
        </p:txBody>
      </p:sp>
      <p:cxnSp>
        <p:nvCxnSpPr>
          <p:cNvPr id="324" name="Shape 324"/>
          <p:cNvCxnSpPr>
            <a:stCxn id="323" idx="2"/>
            <a:endCxn id="315" idx="4"/>
          </p:cNvCxnSpPr>
          <p:nvPr/>
        </p:nvCxnSpPr>
        <p:spPr>
          <a:xfrm rot="5400000">
            <a:off x="7113263" y="1883669"/>
            <a:ext cx="461700" cy="116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Sending e</a:t>
            </a:r>
            <a:r>
              <a:rPr lang="en-GB"/>
              <a:t>mails</a:t>
            </a:r>
            <a:br>
              <a:rPr lang="en-GB"/>
            </a:br>
            <a:r>
              <a:rPr lang="en-GB"/>
              <a:t>in PHP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74400" y="1773900"/>
            <a:ext cx="8395200" cy="159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mail</a:t>
            </a:r>
            <a:r>
              <a:rPr b="0" lang="en-GB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GB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$to</a:t>
            </a:r>
            <a:r>
              <a:rPr b="0" lang="en-GB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GB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$subject</a:t>
            </a:r>
            <a:r>
              <a:rPr b="0" lang="en-GB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GB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$message</a:t>
            </a:r>
            <a:r>
              <a:rPr b="0" lang="en-GB">
                <a:latin typeface="Consolas"/>
                <a:ea typeface="Consolas"/>
                <a:cs typeface="Consolas"/>
                <a:sym typeface="Consolas"/>
              </a:rPr>
              <a:t> [, </a:t>
            </a:r>
            <a:r>
              <a:rPr b="0" lang="en-GB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$headers</a:t>
            </a:r>
            <a:r>
              <a:rPr b="0" lang="en-GB">
                <a:latin typeface="Consolas"/>
                <a:ea typeface="Consolas"/>
                <a:cs typeface="Consolas"/>
                <a:sym typeface="Consolas"/>
              </a:rPr>
              <a:t>])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Package manager</a:t>
            </a:r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Composer</a:t>
            </a:r>
            <a:br>
              <a:rPr b="1"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https://getcomposer.org/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Packages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4"/>
              </a:rPr>
              <a:t>https://packagist.org/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Install a package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composer r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equire phpmailer/phpmailer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32325" y="197975"/>
            <a:ext cx="7471800" cy="467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INTERNATIONALIZATION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I  </a:t>
            </a:r>
            <a:r>
              <a:rPr lang="en-GB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GB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.  18  </a:t>
            </a:r>
            <a:r>
              <a:rPr lang="en-GB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....</a:t>
            </a:r>
            <a:r>
              <a:rPr lang="en-GB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N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I18N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LOCALIZATION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L .. 10 .. N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L10N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2894475" y="450971"/>
            <a:ext cx="5740800" cy="144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Or grab these files from</a:t>
            </a:r>
            <a:br>
              <a:rPr lang="en-GB"/>
            </a:br>
            <a:r>
              <a:rPr lang="en-GB" sz="1800" u="sng">
                <a:solidFill>
                  <a:schemeClr val="hlink"/>
                </a:solidFill>
                <a:hlinkClick r:id="rId3"/>
              </a:rPr>
              <a:t>https://github.com/PHPMailer/PHPMailer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class.phpmailer.php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class.smtp.php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Code at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800" u="sng">
                <a:solidFill>
                  <a:srgbClr val="FFFFFF"/>
                </a:solidFill>
                <a:hlinkClick r:id="rId3"/>
              </a:rPr>
              <a:t>https://github.com/codingbootcamppraha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Intl: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Collator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needs to be saved as UTF-8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$collator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Collator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'cs_CZ'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$arr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'Novák'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'Novakov'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'Žilina'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'Ábel'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'Atakdále'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$collator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$arr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var_dump(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$arr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Intl: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IntlDateFormatter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$formatter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IntlDateFormatter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'cs_CZ'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IntlDateFormatter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::FULL,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IntlDateFormatter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::MEDIUM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'The time is now 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.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$formatter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-&gt;format(time());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Intl, the future: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IntlDateFormatter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$formatter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IntlDateFormatter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'cs_CZ'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IntlDateFormatter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::FULL,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IntlDateFormatter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::MEDIUM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'The future 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.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$formatter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-&gt;format(time(</a:t>
            </a: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'+1 month +1 week'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Intl: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NumberFormatter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1600">
                <a:latin typeface="Consolas"/>
                <a:ea typeface="Consolas"/>
                <a:cs typeface="Consolas"/>
                <a:sym typeface="Consolas"/>
              </a:rPr>
              <a:t>$formatter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GB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NumberFormatter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'tn_TN'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NumberFormatter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::CURRENCY);</a:t>
            </a:r>
            <a:br>
              <a:rPr lang="en-GB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echo </a:t>
            </a:r>
            <a:r>
              <a:rPr lang="en-GB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'Got '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. </a:t>
            </a:r>
            <a:r>
              <a:rPr b="1" lang="en-GB" sz="1600">
                <a:latin typeface="Consolas"/>
                <a:ea typeface="Consolas"/>
                <a:cs typeface="Consolas"/>
                <a:sym typeface="Consolas"/>
              </a:rPr>
              <a:t>$formatter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GB" sz="16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(1234567.89123);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Emails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Email parts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673250" y="450125"/>
            <a:ext cx="51216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3000"/>
              <a:t>Headers </a:t>
            </a:r>
            <a:r>
              <a:rPr lang="en-GB" sz="3000"/>
              <a:t>(subject, from, to)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 sz="3000"/>
              <a:t>Body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49300" y="450119"/>
            <a:ext cx="38982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Email parts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673250" y="450125"/>
            <a:ext cx="5121600" cy="4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3000"/>
              <a:t>Headers </a:t>
            </a:r>
            <a:r>
              <a:rPr lang="en-GB" sz="3000"/>
              <a:t>(subject, from, to)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 sz="3000"/>
              <a:t>Body</a:t>
            </a:r>
            <a:br>
              <a:rPr lang="en-GB" sz="3000"/>
            </a:br>
            <a:r>
              <a:rPr lang="en-GB" sz="3000"/>
              <a:t>	- text part</a:t>
            </a:r>
            <a:br>
              <a:rPr lang="en-GB" sz="3000"/>
            </a:br>
            <a:r>
              <a:rPr lang="en-GB" sz="3000"/>
              <a:t>	- HTML part</a:t>
            </a:r>
            <a:br>
              <a:rPr lang="en-GB" sz="3000"/>
            </a:br>
            <a:r>
              <a:rPr lang="en-GB" sz="3000"/>
              <a:t>	- inline images</a:t>
            </a:r>
            <a:br>
              <a:rPr lang="en-GB" sz="3000"/>
            </a:br>
            <a:r>
              <a:rPr lang="en-GB" sz="3000"/>
              <a:t>	- attachments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