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6" r:id="rId4"/>
  </p:sldMasterIdLst>
  <p:notesMasterIdLst>
    <p:notesMasterId r:id="rId26"/>
  </p:notesMasterIdLst>
  <p:sldIdLst>
    <p:sldId id="256" r:id="rId5"/>
    <p:sldId id="257" r:id="rId6"/>
    <p:sldId id="260" r:id="rId7"/>
    <p:sldId id="261" r:id="rId8"/>
    <p:sldId id="262" r:id="rId9"/>
    <p:sldId id="263" r:id="rId10"/>
    <p:sldId id="280" r:id="rId11"/>
    <p:sldId id="258" r:id="rId12"/>
    <p:sldId id="264" r:id="rId13"/>
    <p:sldId id="278" r:id="rId14"/>
    <p:sldId id="279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18573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7" autoAdjust="0"/>
    <p:restoredTop sz="89086" autoAdjust="0"/>
  </p:normalViewPr>
  <p:slideViewPr>
    <p:cSldViewPr snapToGrid="0" snapToObjects="1" showGuides="1">
      <p:cViewPr varScale="1">
        <p:scale>
          <a:sx n="85" d="100"/>
          <a:sy n="85" d="100"/>
        </p:scale>
        <p:origin x="43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1T18:02:18.5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1T18:02:18.5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1T18:02:18.5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1T18:02:18.59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1T18:02:18.5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1T18:02:18.5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1T18:02:18.60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1T18:02:18.60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0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AD6EE87-EBD5-4F12-A48A-63ACA297AC8F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34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7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150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5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7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388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777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458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86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1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23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DB77C5-36B7-2021-D548-ED2FA238893E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C0D0FF3-7CD7-B251-D1AB-8FA2648CF67F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F5304C8-0F1E-463F-E9E1-6E3154D19281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BDA0742-2809-0175-BDC3-438D095640B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0A093E3-A771-A96A-993E-212784C31EAF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31465DF-4D33-5D54-BC59-0BD01F37EF5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1FE2D72-67F8-7F24-5B29-C9F9643E79AC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E4A8CB8-2AC7-E549-9F82-8ED1C06F5F2A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579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00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38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5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45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8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tif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298CD5-6C1E-4009-B41F-6DF62E31D3BE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4AF4AF-FAFD-D344-D13D-51090C54076D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C8C6AF-8732-31EC-CA4B-A0F9B159822C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09C5ED-7793-2730-BE58-BDA46057E1F9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9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10.png"/><Relationship Id="rId21" Type="http://schemas.openxmlformats.org/officeDocument/2006/relationships/image" Target="../media/image40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0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Cliffsiu/IBM-Data-Analyst-Capstone-Project/blob/main/w5%20project.pdf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3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tackoverflow.blog/2019/04/09/the-2019-stack-overflow-developer-survey-results-are-in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430" y="2462616"/>
            <a:ext cx="5678055" cy="132556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Identifying current and future IT skill requirements</a:t>
            </a:r>
            <a:endParaRPr lang="en-US" dirty="0">
              <a:solidFill>
                <a:srgbClr val="0E659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0" y="5262627"/>
            <a:ext cx="5181600" cy="9143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Cliff Siu</a:t>
            </a:r>
          </a:p>
          <a:p>
            <a:pPr marL="0" indent="0">
              <a:buNone/>
            </a:pPr>
            <a:r>
              <a:rPr lang="en-US" dirty="0"/>
              <a:t>April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1091549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4851" y="2485980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0384" y="2485979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249C35E-BF38-18AD-2B00-8FA3515D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532" y="2956542"/>
            <a:ext cx="4223921" cy="3013243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EF93FF39-5C62-7D35-2FCD-2264FF1D6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359" y="2956542"/>
            <a:ext cx="4550676" cy="307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565699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&amp; Microsoft SQL Server are getting less popular</a:t>
            </a:r>
          </a:p>
          <a:p>
            <a:r>
              <a:rPr lang="en-US" dirty="0"/>
              <a:t>MongoDB and Redis become more popular for NoSQL database</a:t>
            </a:r>
          </a:p>
          <a:p>
            <a:r>
              <a:rPr lang="en-US" dirty="0"/>
              <a:t>The popularity of PostgreSQL remains the same in both current and future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is an increased preference for open-source database</a:t>
            </a:r>
          </a:p>
          <a:p>
            <a:r>
              <a:rPr lang="en-US" dirty="0"/>
              <a:t>NoSQL database is getting more popular in the future due to the amount increase in non-relational and unstructured data</a:t>
            </a:r>
          </a:p>
          <a:p>
            <a:r>
              <a:rPr lang="en-US" dirty="0"/>
              <a:t>SQL is skill required in Big Data field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following link contains current and future technology trends, and Demographics based on the online survey from Stack Overflow.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https://github.com/Cliffsiu/IBM-Data-Analyst-Capstone-Project/blob/main/w5%20project.pdf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2607863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697ED15-4CD3-410C-FE3B-3D3F881DA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1" y="2509759"/>
            <a:ext cx="8147083" cy="363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37202EE-5DDC-67A6-DF71-1F3AE3E19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730" y="2494176"/>
            <a:ext cx="8207188" cy="370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3BF6339-AA33-4D5E-AAA8-3A1BB70C2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89" y="2486461"/>
            <a:ext cx="8117539" cy="366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30419" y="2688426"/>
            <a:ext cx="3054361" cy="3054361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38799" y="2678476"/>
            <a:ext cx="4997824" cy="2579765"/>
          </a:xfrm>
        </p:spPr>
        <p:txBody>
          <a:bodyPr/>
          <a:lstStyle/>
          <a:p>
            <a:r>
              <a:rPr lang="en-US" dirty="0"/>
              <a:t>The technology trend in the current day and in the future</a:t>
            </a:r>
          </a:p>
          <a:p>
            <a:endParaRPr lang="en-US" dirty="0"/>
          </a:p>
          <a:p>
            <a:r>
              <a:rPr lang="en-US" dirty="0"/>
              <a:t>The impact of gender, age, education level, and living country.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560320"/>
            <a:ext cx="5181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Technology always changing every year.</a:t>
            </a:r>
          </a:p>
          <a:p>
            <a:r>
              <a:rPr lang="en-US" dirty="0"/>
              <a:t>USA is the country dominant in the IT industry</a:t>
            </a:r>
          </a:p>
          <a:p>
            <a:r>
              <a:rPr lang="en-US" dirty="0"/>
              <a:t>IT industry is more toward to the men and young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Developers need to be adept in new environments and technology all the time</a:t>
            </a:r>
          </a:p>
          <a:p>
            <a:r>
              <a:rPr lang="en-US" dirty="0"/>
              <a:t>More countries should be exposed to new technology</a:t>
            </a:r>
          </a:p>
          <a:p>
            <a:r>
              <a:rPr lang="en-US" dirty="0"/>
              <a:t>The is a huge gap in gender and age, employers should not be judged by these feature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9906" y="2800617"/>
            <a:ext cx="2882258" cy="2882258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4424" y="2504035"/>
            <a:ext cx="6687670" cy="34754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subset collected data from </a:t>
            </a:r>
            <a:r>
              <a:rPr lang="en-US" sz="2800" dirty="0"/>
              <a:t>Stack Overflow online survey in 2019</a:t>
            </a:r>
            <a:endParaRPr lang="en-US" dirty="0"/>
          </a:p>
          <a:p>
            <a:r>
              <a:rPr lang="en-US" dirty="0"/>
              <a:t>Finding different insights from the technology trends in a current and future year.</a:t>
            </a:r>
          </a:p>
          <a:p>
            <a:r>
              <a:rPr lang="en-US" dirty="0"/>
              <a:t>Insights from demographic trends</a:t>
            </a:r>
          </a:p>
          <a:p>
            <a:r>
              <a:rPr lang="en-US" dirty="0"/>
              <a:t>Different in gender and age</a:t>
            </a:r>
          </a:p>
          <a:p>
            <a:r>
              <a:rPr lang="en-US" dirty="0"/>
              <a:t>Trends in different languages, platform, and database</a:t>
            </a: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534" y="2419468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621" y="1129024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74885" y="2560320"/>
            <a:ext cx="4718304" cy="3310128"/>
          </a:xfrm>
        </p:spPr>
        <p:txBody>
          <a:bodyPr>
            <a:normAutofit fontScale="77500" lnSpcReduction="20000"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10489276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APPENDIX A: JOB POSTINGS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7B4B7E0-AFBE-D3E8-16FF-A18C91CC2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56" y="1602758"/>
            <a:ext cx="9906468" cy="449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10525371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 B: POPULAR LANGUAGES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CCF407F-4052-3DB2-9DAB-6C7E46576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93" y="1588833"/>
            <a:ext cx="9941859" cy="450283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3F4A58-C467-F807-6FFD-27A15C7F7E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713" y="977199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8212" y="2562738"/>
            <a:ext cx="6499412" cy="346718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We are using the subset of the online survey conducted by stack overflow</a:t>
            </a:r>
          </a:p>
          <a:p>
            <a:r>
              <a:rPr lang="en-US" sz="2000" dirty="0"/>
              <a:t>Finding different insights from the technology trends in a current and future year.</a:t>
            </a:r>
          </a:p>
          <a:p>
            <a:pPr lvl="1"/>
            <a:r>
              <a:rPr lang="en-US" sz="1800" dirty="0"/>
              <a:t>Python is getting more popular</a:t>
            </a:r>
          </a:p>
          <a:p>
            <a:pPr lvl="1"/>
            <a:r>
              <a:rPr lang="en-US" sz="1800" dirty="0"/>
              <a:t>More developers are using NoSQL technology</a:t>
            </a:r>
          </a:p>
          <a:p>
            <a:pPr lvl="1"/>
            <a:r>
              <a:rPr lang="en-US" sz="1800" dirty="0"/>
              <a:t>USA is the country dominant in the IT industry</a:t>
            </a:r>
          </a:p>
          <a:p>
            <a:r>
              <a:rPr lang="en-US" sz="2000" dirty="0"/>
              <a:t>Major of the despondences are from the age 24-36 and men</a:t>
            </a:r>
          </a:p>
          <a:p>
            <a:r>
              <a:rPr lang="en-US" sz="2000" dirty="0"/>
              <a:t>Trends in different languages, platforms, and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562738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2067" y="1066799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533581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410635" y="2599765"/>
            <a:ext cx="6787018" cy="33259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2"/>
                </a:solidFill>
              </a:rPr>
              <a:t>Technologies are rapidly increasing in the recent decade </a:t>
            </a:r>
          </a:p>
          <a:p>
            <a:r>
              <a:rPr lang="en-US" sz="2200" dirty="0">
                <a:solidFill>
                  <a:schemeClr val="tx2"/>
                </a:solidFill>
              </a:rPr>
              <a:t>Goals of the Presentation is to identify the current and future skills IT skill requirements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Finding the most demand from various sources from: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Job postings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Training portals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Surveys</a:t>
            </a:r>
          </a:p>
          <a:p>
            <a:r>
              <a:rPr lang="en-US" sz="2200" dirty="0">
                <a:solidFill>
                  <a:schemeClr val="tx2"/>
                </a:solidFill>
              </a:rPr>
              <a:t>Analyzing and identify insights and trends from the following: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Top programming languages in demand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Top database skills in demand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Popular IDEs</a:t>
            </a:r>
          </a:p>
          <a:p>
            <a:r>
              <a:rPr lang="en-US" sz="2200" dirty="0">
                <a:solidFill>
                  <a:schemeClr val="tx2"/>
                </a:solidFill>
              </a:rPr>
              <a:t>Audiences: Developers, IT leaders, educators, and IT students</a:t>
            </a:r>
            <a:endParaRPr lang="en-US" sz="1800" dirty="0">
              <a:solidFill>
                <a:schemeClr val="tx2"/>
              </a:solidFill>
            </a:endParaRPr>
          </a:p>
          <a:p>
            <a:pPr lvl="1"/>
            <a:endParaRPr lang="en-US" sz="1800" dirty="0">
              <a:solidFill>
                <a:schemeClr val="tx2"/>
              </a:solidFill>
            </a:endParaRPr>
          </a:p>
          <a:p>
            <a:pPr lvl="1"/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638" y="1164449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4177" y="2490012"/>
            <a:ext cx="6930749" cy="358924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Data Source: Subset of an online survey from Stack Overflow with ~90,000 </a:t>
            </a:r>
            <a:r>
              <a:rPr lang="en-US" sz="2200" dirty="0">
                <a:latin typeface="+mn-lt"/>
              </a:rPr>
              <a:t>responses (</a:t>
            </a:r>
            <a:r>
              <a:rPr lang="en-CA" sz="2200" b="0" i="0" u="none" strike="noStrike" dirty="0">
                <a:solidFill>
                  <a:srgbClr val="007BFF"/>
                </a:solidFill>
                <a:effectLst/>
                <a:latin typeface="+mn-lt"/>
                <a:hlinkClick r:id="rId2"/>
              </a:rPr>
              <a:t>link</a:t>
            </a:r>
            <a:r>
              <a:rPr lang="en-US" sz="2200" dirty="0">
                <a:latin typeface="+mn-lt"/>
              </a:rPr>
              <a:t>) in 2019</a:t>
            </a:r>
          </a:p>
          <a:p>
            <a:r>
              <a:rPr lang="en-US" sz="2200" dirty="0"/>
              <a:t>Data Wrangling: Removing duplicate values and handling missing values</a:t>
            </a:r>
          </a:p>
          <a:p>
            <a:r>
              <a:rPr lang="en-US" sz="2200" dirty="0"/>
              <a:t>Data Analysis: Identifying the distribution, outlier, and correlation in the data set</a:t>
            </a:r>
          </a:p>
          <a:p>
            <a:r>
              <a:rPr lang="en-US" sz="2200" dirty="0"/>
              <a:t>Data Visualization</a:t>
            </a:r>
          </a:p>
          <a:p>
            <a:pPr lvl="1"/>
            <a:r>
              <a:rPr lang="en-US" sz="1800" dirty="0"/>
              <a:t>Python</a:t>
            </a:r>
          </a:p>
          <a:p>
            <a:pPr lvl="1"/>
            <a:r>
              <a:rPr lang="en-US" sz="1800" dirty="0"/>
              <a:t>IBM Cognos</a:t>
            </a:r>
          </a:p>
          <a:p>
            <a:r>
              <a:rPr lang="en-US" sz="2200" dirty="0"/>
              <a:t>Share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3" y="2687341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90F4E147-5C89-068A-8AAD-1D8E6BC2F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897" y="3234818"/>
            <a:ext cx="3957814" cy="2735469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FB849A9-9DE6-1F6E-8154-8E3EA1819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695" y="3407354"/>
            <a:ext cx="4721192" cy="25629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506513-B6B8-307E-3F4B-D46A4BCE40B8}"/>
              </a:ext>
            </a:extLst>
          </p:cNvPr>
          <p:cNvSpPr txBox="1"/>
          <p:nvPr/>
        </p:nvSpPr>
        <p:spPr>
          <a:xfrm>
            <a:off x="1481293" y="2540581"/>
            <a:ext cx="9415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2"/>
                </a:solidFill>
              </a:rPr>
              <a:t>In the survey, the majority (&gt;90%)  of the respondents are Men in the Tech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2"/>
                </a:solidFill>
              </a:rPr>
              <a:t>Most of the respondent has an age between 22-34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06513-B6B8-307E-3F4B-D46A4BCE40B8}"/>
              </a:ext>
            </a:extLst>
          </p:cNvPr>
          <p:cNvSpPr txBox="1"/>
          <p:nvPr/>
        </p:nvSpPr>
        <p:spPr>
          <a:xfrm>
            <a:off x="1477108" y="2464567"/>
            <a:ext cx="9415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2"/>
                </a:solidFill>
              </a:rPr>
              <a:t>There is no correlation between any two features. However, there is some positive correlation between age and </a:t>
            </a:r>
            <a:r>
              <a:rPr lang="en-CA" dirty="0" err="1">
                <a:solidFill>
                  <a:schemeClr val="tx2"/>
                </a:solidFill>
              </a:rPr>
              <a:t>Convertedcomp</a:t>
            </a:r>
            <a:r>
              <a:rPr lang="en-CA" dirty="0">
                <a:solidFill>
                  <a:schemeClr val="tx2"/>
                </a:solidFill>
              </a:rPr>
              <a:t> ( Annual salary in USD)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2"/>
                </a:solidFill>
              </a:rPr>
              <a:t>As the age increase, the annual salary will also increase.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F2DFE76-81F4-0571-9A2C-911F0E83C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647" y="3435166"/>
            <a:ext cx="2862034" cy="2579914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4D7C2823-FCAE-B6BD-847E-C5D61390B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523" y="3470103"/>
            <a:ext cx="4078631" cy="254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2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2" y="253680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84324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BE231937-D6CB-CF0E-9EDA-A9B7E4166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624" y="3119221"/>
            <a:ext cx="4614949" cy="2809492"/>
          </a:xfrm>
          <a:prstGeom prst="rect">
            <a:avLst/>
          </a:prstGeom>
        </p:spPr>
      </p:pic>
      <p:pic>
        <p:nvPicPr>
          <p:cNvPr id="9" name="Picture 8" descr="Chart, funnel chart&#10;&#10;Description automatically generated">
            <a:extLst>
              <a:ext uri="{FF2B5EF4-FFF2-40B4-BE49-F238E27FC236}">
                <a16:creationId xmlns:a16="http://schemas.microsoft.com/office/drawing/2014/main" id="{DD235A34-4277-13EF-0420-FDA40AD19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129492"/>
            <a:ext cx="4614949" cy="281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9057" y="2560320"/>
            <a:ext cx="5181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is the top 1 in both current and future trends</a:t>
            </a:r>
          </a:p>
          <a:p>
            <a:r>
              <a:rPr lang="en-US" dirty="0"/>
              <a:t>Python and TypeScript will become more popular in the future</a:t>
            </a:r>
          </a:p>
          <a:p>
            <a:r>
              <a:rPr lang="en-US" dirty="0"/>
              <a:t>PowerShell/ Bash becomes less popular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JavaScaript</a:t>
            </a:r>
            <a:r>
              <a:rPr lang="en-US" dirty="0"/>
              <a:t> is still in high demand; however, python and typescript may take over in the future</a:t>
            </a:r>
          </a:p>
          <a:p>
            <a:r>
              <a:rPr lang="en-US" dirty="0"/>
              <a:t>SQL remains the same trends for big data querying and storage</a:t>
            </a:r>
          </a:p>
          <a:p>
            <a:r>
              <a:rPr lang="en-US" dirty="0"/>
              <a:t>Python is becoming popular with developers due to its AI, ML, and big data flexibility.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638</TotalTime>
  <Words>678</Words>
  <Application>Microsoft Office PowerPoint</Application>
  <PresentationFormat>Widescreen</PresentationFormat>
  <Paragraphs>112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IBM Plex Mono Text</vt:lpstr>
      <vt:lpstr>Arial</vt:lpstr>
      <vt:lpstr>Calibri</vt:lpstr>
      <vt:lpstr>Garamond</vt:lpstr>
      <vt:lpstr>Organic</vt:lpstr>
      <vt:lpstr>Identifying current and future IT skill requirements</vt:lpstr>
      <vt:lpstr>OUTLINE</vt:lpstr>
      <vt:lpstr>EXECUTIVE SUMMARY</vt:lpstr>
      <vt:lpstr>INTRODUCTION</vt:lpstr>
      <vt:lpstr>METHODOLOGY</vt:lpstr>
      <vt:lpstr>RESULTS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APPENDIX A: JOB POSTINGS</vt:lpstr>
      <vt:lpstr>APPENDIX B: 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cliffsiu39@gmail.com</cp:lastModifiedBy>
  <cp:revision>23</cp:revision>
  <dcterms:created xsi:type="dcterms:W3CDTF">2020-10-28T18:29:43Z</dcterms:created>
  <dcterms:modified xsi:type="dcterms:W3CDTF">2023-04-12T03:38:20Z</dcterms:modified>
</cp:coreProperties>
</file>