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9"/>
  </p:notesMasterIdLst>
  <p:handoutMasterIdLst>
    <p:handoutMasterId r:id="rId20"/>
  </p:handoutMasterIdLst>
  <p:sldIdLst>
    <p:sldId id="1864" r:id="rId6"/>
    <p:sldId id="262" r:id="rId7"/>
    <p:sldId id="264" r:id="rId8"/>
    <p:sldId id="268" r:id="rId9"/>
    <p:sldId id="274" r:id="rId10"/>
    <p:sldId id="272" r:id="rId11"/>
    <p:sldId id="280" r:id="rId12"/>
    <p:sldId id="286" r:id="rId13"/>
    <p:sldId id="288" r:id="rId14"/>
    <p:sldId id="290" r:id="rId15"/>
    <p:sldId id="296" r:id="rId16"/>
    <p:sldId id="308" r:id="rId17"/>
    <p:sldId id="329"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64"/>
            <p14:sldId id="262"/>
            <p14:sldId id="264"/>
            <p14:sldId id="268"/>
            <p14:sldId id="274"/>
            <p14:sldId id="272"/>
            <p14:sldId id="280"/>
          </p14:sldIdLst>
        </p14:section>
        <p14:section name="Dark template" id="{888AB95E-1B7E-4E95-8F39-C5D0E8372BC2}">
          <p14:sldIdLst>
            <p14:sldId id="286"/>
            <p14:sldId id="288"/>
            <p14:sldId id="290"/>
            <p14:sldId id="296"/>
            <p14:sldId id="308"/>
            <p14:sldId id="32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122" d="100"/>
          <a:sy n="122" d="100"/>
        </p:scale>
        <p:origin x="72" y="9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9/15/2023 4:38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9/15/2023 1:57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9/15/2023 1:57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t>Branches</a:t>
            </a:r>
            <a:r>
              <a:t> are the preferred way to create changes in </a:t>
            </a:r>
            <a:r>
              <a:rPr>
                <a:hlinkClick r:id="rId3"/>
              </a:rPr>
              <a:t>the GitHub flow</a:t>
            </a:r>
            <a:r>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a:p>
          <a:p>
            <a:pPr>
              <a:spcBef>
                <a:spcPct val="43750"/>
              </a:spcBef>
              <a:spcAft>
                <a:spcPct val="43750"/>
              </a:spcAft>
            </a:pPr>
            <a:r>
              <a:t>To learn more about GitHub branches, see </a:t>
            </a:r>
            <a:r>
              <a:rPr>
                <a:hlinkClick r:id="rId4"/>
              </a:rPr>
              <a:t>About branches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2140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97462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3403875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image" Target="../media/image1.emf"/><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 id="2147484796" r:id="rId33"/>
    <p:sldLayoutId id="2147484797" r:id="rId34"/>
    <p:sldLayoutId id="2147484798"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11.xml"/><Relationship Id="rId1" Type="http://schemas.openxmlformats.org/officeDocument/2006/relationships/slideLayout" Target="../slideLayouts/slideLayout35.xml"/><Relationship Id="rId5" Type="http://schemas.openxmlformats.org/officeDocument/2006/relationships/image" Target="../media/image16.png"/><Relationship Id="rId4" Type="http://schemas.openxmlformats.org/officeDocument/2006/relationships/hyperlink" Target="https://cli.github.com/manual/gh_repo_clone?azure-portal=tru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37867" cy="1107996"/>
          </a:xfrm>
        </p:spPr>
        <p:txBody>
          <a:bodyPr/>
          <a:lstStyle/>
          <a:p>
            <a:r>
              <a:rPr lang="en-US" b="1" i="0" dirty="0">
                <a:solidFill>
                  <a:srgbClr val="000000"/>
                </a:solidFill>
                <a:effectLst/>
                <a:latin typeface="Segoe UI" panose="020B0502040204020203" pitchFamily="34" charset="0"/>
              </a:rPr>
              <a:t>Mastering Git, GitHub, and Open Source</a:t>
            </a:r>
            <a:endParaRPr lang="en-US" b="1" dirty="0"/>
          </a:p>
        </p:txBody>
      </p:sp>
      <p:sp>
        <p:nvSpPr>
          <p:cNvPr id="5" name="Text Placeholder 4"/>
          <p:cNvSpPr>
            <a:spLocks noGrp="1"/>
          </p:cNvSpPr>
          <p:nvPr>
            <p:ph type="body" sz="quarter" idx="12"/>
          </p:nvPr>
        </p:nvSpPr>
        <p:spPr>
          <a:xfrm>
            <a:off x="619757" y="3751384"/>
            <a:ext cx="6602310" cy="832339"/>
          </a:xfrm>
        </p:spPr>
        <p:txBody>
          <a:bodyPr/>
          <a:lstStyle/>
          <a:p>
            <a:r>
              <a:rPr lang="en-US" dirty="0"/>
              <a:t>Isaiah Clifford Opoku</a:t>
            </a:r>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pull request</a:t>
            </a:r>
            <a:r>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a:solidFill>
                  <a:srgbClr val="000000"/>
                </a:solidFill>
              </a:rPr>
              <a:t>Cloning a Repository</a:t>
            </a:r>
            <a:r>
              <a:rPr sz="120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a:solidFill>
                  <a:srgbClr val="000000"/>
                </a:solidFill>
              </a:rPr>
              <a:t>origin</a:t>
            </a:r>
            <a:r>
              <a:rPr sz="1200">
                <a:solidFill>
                  <a:srgbClr val="000000"/>
                </a:solidFill>
              </a:rPr>
              <a:t>) as they're completed. To clone a repository you can use the </a:t>
            </a:r>
            <a:r>
              <a:rPr sz="1200">
                <a:solidFill>
                  <a:srgbClr val="000000"/>
                </a:solidFill>
                <a:hlinkClick r:id="rId3"/>
              </a:rPr>
              <a:t>git clone [url]</a:t>
            </a:r>
            <a:r>
              <a:rPr sz="1200">
                <a:solidFill>
                  <a:srgbClr val="000000"/>
                </a:solidFill>
              </a:rPr>
              <a:t> command or the GitHub CLI's </a:t>
            </a:r>
            <a:r>
              <a:rPr sz="1200">
                <a:solidFill>
                  <a:srgbClr val="000000"/>
                </a:solidFill>
                <a:hlinkClick r:id="rId4"/>
              </a:rPr>
              <a:t>gh repo clone [url]</a:t>
            </a:r>
            <a:r>
              <a:rPr sz="1200">
                <a:solidFill>
                  <a:srgbClr val="000000"/>
                </a:solidFill>
              </a:rPr>
              <a:t> command.</a:t>
            </a:r>
          </a:p>
          <a:p>
            <a:pPr marL="381000" indent="-365760">
              <a:spcBef>
                <a:spcPct val="20000"/>
              </a:spcBef>
              <a:spcAft>
                <a:spcPct val="20000"/>
              </a:spcAft>
              <a:buChar char="•"/>
            </a:pPr>
            <a:r>
              <a:rPr sz="1200" b="1">
                <a:solidFill>
                  <a:srgbClr val="000000"/>
                </a:solidFill>
              </a:rPr>
              <a:t>Forking a Repository</a:t>
            </a:r>
            <a:r>
              <a:rPr sz="1200">
                <a:solidFill>
                  <a:srgbClr val="000000"/>
                </a:solidFill>
              </a:rPr>
              <a:t> - </a:t>
            </a:r>
            <a:r>
              <a:rPr sz="1200" b="1">
                <a:solidFill>
                  <a:srgbClr val="000000"/>
                </a:solidFill>
              </a:rPr>
              <a:t>Forking</a:t>
            </a:r>
            <a:r>
              <a:rPr sz="1200">
                <a:solidFill>
                  <a:srgbClr val="000000"/>
                </a:solidFill>
              </a:rPr>
              <a:t> a repository makes a copy of the repository in your GitHub account. The parent repository is referred to as the </a:t>
            </a:r>
            <a:r>
              <a:rPr sz="1200" b="1">
                <a:solidFill>
                  <a:srgbClr val="000000"/>
                </a:solidFill>
              </a:rPr>
              <a:t>upstream</a:t>
            </a:r>
            <a:r>
              <a:rPr sz="1200">
                <a:solidFill>
                  <a:srgbClr val="000000"/>
                </a:solidFill>
              </a:rPr>
              <a:t> while your forked copy is referred to as the </a:t>
            </a:r>
            <a:r>
              <a:rPr sz="1200" b="1">
                <a:solidFill>
                  <a:srgbClr val="000000"/>
                </a:solidFill>
              </a:rPr>
              <a:t>origin</a:t>
            </a:r>
            <a:r>
              <a:rPr sz="1200">
                <a:solidFill>
                  <a:srgbClr val="000000"/>
                </a:solidFill>
              </a:rPr>
              <a:t>. Once you've forked a repository into your GitHub account you can </a:t>
            </a:r>
            <a:r>
              <a:rPr sz="1200" b="1">
                <a:solidFill>
                  <a:srgbClr val="000000"/>
                </a:solidFill>
              </a:rPr>
              <a:t>clone</a:t>
            </a:r>
            <a:r>
              <a:rPr sz="1200">
                <a:solidFill>
                  <a:srgbClr val="000000"/>
                </a:solidFill>
              </a:rPr>
              <a:t> it to your local machine. Forking allows you to freely make changes to a project without affecting the original </a:t>
            </a:r>
            <a:r>
              <a:rPr sz="1200" b="1">
                <a:solidFill>
                  <a:srgbClr val="000000"/>
                </a:solidFill>
              </a:rPr>
              <a:t>upstream</a:t>
            </a:r>
            <a:r>
              <a:rPr sz="1200">
                <a:solidFill>
                  <a:srgbClr val="000000"/>
                </a:solidFill>
              </a:rPr>
              <a:t> repository. To contribute changes back to the </a:t>
            </a:r>
            <a:r>
              <a:rPr sz="1200" b="1">
                <a:solidFill>
                  <a:srgbClr val="000000"/>
                </a:solidFill>
              </a:rPr>
              <a:t>upstream</a:t>
            </a:r>
            <a:r>
              <a:rPr sz="1200">
                <a:solidFill>
                  <a:srgbClr val="000000"/>
                </a:solidFill>
              </a:rPr>
              <a:t> repository you create a </a:t>
            </a:r>
            <a:r>
              <a:rPr sz="1200" b="1">
                <a:solidFill>
                  <a:srgbClr val="000000"/>
                </a:solidFill>
              </a:rPr>
              <a:t>pull request</a:t>
            </a:r>
            <a:r>
              <a:rPr sz="1200">
                <a:solidFill>
                  <a:srgbClr val="000000"/>
                </a:solidFill>
              </a:rPr>
              <a:t> from your forked repository. You can also run git commands to ensure that your local copy stays synced with the </a:t>
            </a:r>
            <a:r>
              <a:rPr sz="1200" b="1">
                <a:solidFill>
                  <a:srgbClr val="000000"/>
                </a:solidFill>
              </a:rPr>
              <a:t>upstream</a:t>
            </a:r>
            <a:r>
              <a:rPr sz="120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What is an open source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a:xfrm>
            <a:off x="588263" y="457200"/>
            <a:ext cx="11018520" cy="553998"/>
          </a:xfrm>
        </p:spPr>
        <p:txBody>
          <a:bodyPr/>
          <a:lstStyle/>
          <a:p>
            <a:r>
              <a:rPr lang="en-US" dirty="0"/>
              <a:t>Open source</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5773888"/>
          </a:xfrm>
        </p:spPr>
        <p:txBody>
          <a:bodyPr/>
          <a:lstStyle/>
          <a:p>
            <a:r>
              <a:rPr lang="en-US" dirty="0"/>
              <a:t>Open source is a philosophy and approach to the development and distribution of software that emphasizes transparency, collaboration, and community. Open-source software is distributed under a license that grants users the right to use, modify, and distribute the software freely.</a:t>
            </a:r>
          </a:p>
          <a:p>
            <a:endParaRPr lang="en-US" dirty="0"/>
          </a:p>
          <a:p>
            <a:pPr marL="457200" indent="-457200">
              <a:buFont typeface="Arial" panose="020B0604020202020204" pitchFamily="34" charset="0"/>
              <a:buChar char="•"/>
            </a:pPr>
            <a:r>
              <a:rPr lang="en-US" b="1" dirty="0"/>
              <a:t>Some popular examples of open-source software include: </a:t>
            </a:r>
          </a:p>
          <a:p>
            <a:pPr marL="514350" indent="-514350">
              <a:buFont typeface="+mj-lt"/>
              <a:buAutoNum type="arabicPeriod"/>
            </a:pPr>
            <a:r>
              <a:rPr lang="en-US" b="1" dirty="0"/>
              <a:t> </a:t>
            </a:r>
            <a:r>
              <a:rPr lang="en-US" dirty="0"/>
              <a:t>Linux operating system</a:t>
            </a:r>
          </a:p>
          <a:p>
            <a:pPr marL="514350" indent="-514350">
              <a:buFont typeface="+mj-lt"/>
              <a:buAutoNum type="arabicPeriod"/>
            </a:pPr>
            <a:r>
              <a:rPr lang="en-US" dirty="0"/>
              <a:t>Python programming language</a:t>
            </a:r>
          </a:p>
          <a:p>
            <a:pPr marL="514350" indent="-514350">
              <a:buFont typeface="+mj-lt"/>
              <a:buAutoNum type="arabicPeriod"/>
            </a:pPr>
            <a:r>
              <a:rPr lang="en-US" dirty="0"/>
              <a:t>WordPress content management system</a:t>
            </a:r>
          </a:p>
          <a:p>
            <a:endParaRPr lang="en-US" dirty="0"/>
          </a:p>
          <a:p>
            <a:endParaRPr lang="en-US" dirty="0"/>
          </a:p>
        </p:txBody>
      </p:sp>
    </p:spTree>
    <p:extLst>
      <p:ext uri="{BB962C8B-B14F-4D97-AF65-F5344CB8AC3E}">
        <p14:creationId xmlns:p14="http://schemas.microsoft.com/office/powerpoint/2010/main" val="7633865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2985433"/>
          </a:xfrm>
        </p:spPr>
        <p:txBody>
          <a:bodyPr anchor="t"/>
          <a:lstStyle>
            <a:lvl1pPr marL="231775" indent="-231775">
              <a:spcAft>
                <a:spcPts val="600"/>
              </a:spcAft>
              <a:buFont typeface="Wingdings" panose="05000000000000000000" pitchFamily="2" charset="2"/>
              <a:buChar char=""/>
              <a:defRPr/>
            </a:lvl1pPr>
          </a:lstStyle>
          <a:p>
            <a:r>
              <a:rPr lang="en-US" sz="2000" b="0" dirty="0">
                <a:solidFill>
                  <a:srgbClr val="24292F"/>
                </a:solidFill>
                <a:effectLst/>
              </a:rPr>
              <a:t>Open a repo using GitHub</a:t>
            </a:r>
          </a:p>
          <a:p>
            <a:r>
              <a:rPr lang="en-US" sz="2000" b="0" dirty="0">
                <a:solidFill>
                  <a:srgbClr val="24292F"/>
                </a:solidFill>
                <a:effectLst/>
              </a:rPr>
              <a:t>Create 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a:p>
            <a:r>
              <a:rPr lang="en-US" sz="2000" dirty="0">
                <a:solidFill>
                  <a:srgbClr val="24292F"/>
                </a:solidFill>
              </a:rPr>
              <a:t>Open source </a:t>
            </a:r>
            <a:endParaRPr lang="en-US" sz="2000" b="0" dirty="0">
              <a:solidFill>
                <a:srgbClr val="24292F"/>
              </a:solidFill>
              <a:effectLst/>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154436"/>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GitHub?</a:t>
            </a:r>
          </a:p>
          <a:p>
            <a:pPr lvl="1"/>
            <a:r>
              <a:rPr lang="en-US" dirty="0"/>
              <a:t>Work in GitHub</a:t>
            </a:r>
          </a:p>
          <a:p>
            <a:pPr lvl="1"/>
            <a:r>
              <a:rPr lang="en-US" dirty="0"/>
              <a:t>What is Git</a:t>
            </a:r>
          </a:p>
          <a:p>
            <a:pPr lvl="1"/>
            <a:r>
              <a:rPr lang="en-US" dirty="0"/>
              <a:t>How to start with Open source </a:t>
            </a:r>
          </a:p>
          <a:p>
            <a:pPr lvl="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What is GitHub and Git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a:t>
            </a:r>
          </a:p>
        </p:txBody>
      </p:sp>
      <p:sp>
        <p:nvSpPr>
          <p:cNvPr id="3" name="Subtitle"/>
          <p:cNvSpPr>
            <a:spLocks noGrp="1"/>
          </p:cNvSpPr>
          <p:nvPr>
            <p:ph sz="quarter" idx="10"/>
          </p:nvPr>
        </p:nvSpPr>
        <p:spPr>
          <a:xfrm>
            <a:off x="584200" y="1435100"/>
            <a:ext cx="11018838" cy="654948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 typeface="Arial" panose="020B0604020202020204" pitchFamily="34" charset="0"/>
              <a:buChar char="•"/>
            </a:pPr>
            <a:r>
              <a:rPr lang="en-US" b="1" dirty="0"/>
              <a:t>GitHub</a:t>
            </a:r>
            <a:r>
              <a:rPr lang="en-US" dirty="0"/>
              <a:t> is a cloud-based hosting service for Git repositories. It provides developers with a graphical user interface (GUI) and a set of tools for managing their code, collaborating with others, and tracking changes. GitHub is also used to host open-source projects, making it easy for anyone to contribute.</a:t>
            </a:r>
          </a:p>
          <a:p>
            <a:endParaRPr lang="en-US" dirty="0"/>
          </a:p>
          <a:p>
            <a:pPr marL="457200" indent="-457200">
              <a:buFont typeface="Arial" panose="020B0604020202020204" pitchFamily="34" charset="0"/>
              <a:buChar char="•"/>
            </a:pPr>
            <a:r>
              <a:rPr lang="en-US" b="1" dirty="0"/>
              <a:t>Git</a:t>
            </a:r>
            <a:r>
              <a:rPr lang="en-US" dirty="0"/>
              <a:t> is a free and open-source distributed version control system (VCS) designed to handle everything from small to very large projects with speed and efficiency. It is used by millions of developers around the world to manage their code and collaborate with others.</a:t>
            </a:r>
          </a:p>
          <a:p>
            <a:pPr marL="457200" indent="-457200">
              <a:buFont typeface="Arial" panose="020B0604020202020204" pitchFamily="34" charset="0"/>
              <a:buChar char="•"/>
            </a:pPr>
            <a:endParaRPr lang="en-US" dirty="0"/>
          </a:p>
          <a:p>
            <a:endParaRPr lang="en-US" dirty="0"/>
          </a:p>
          <a:p>
            <a:endParaRPr lang="en-US" dirty="0"/>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As you work with </a:t>
            </a:r>
            <a:r>
              <a:rPr b="1" dirty="0"/>
              <a:t>Git</a:t>
            </a:r>
            <a:r>
              <a:rPr dirty="0"/>
              <a:t> and </a:t>
            </a:r>
            <a:r>
              <a:rPr b="1" dirty="0"/>
              <a:t>GitHub</a:t>
            </a:r>
            <a:r>
              <a:rPr dirty="0"/>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dirty="0">
                <a:solidFill>
                  <a:srgbClr val="000000"/>
                </a:solidFill>
              </a:rPr>
              <a:t>Installed and used on your local machine</a:t>
            </a:r>
          </a:p>
          <a:p>
            <a:pPr marL="381000" indent="-365760">
              <a:spcBef>
                <a:spcPct val="20000"/>
              </a:spcBef>
              <a:spcAft>
                <a:spcPct val="20000"/>
              </a:spcAft>
              <a:buChar char="•"/>
            </a:pPr>
            <a:r>
              <a:rPr sz="1800" dirty="0">
                <a:solidFill>
                  <a:srgbClr val="000000"/>
                </a:solidFill>
              </a:rPr>
              <a:t>Handles version control</a:t>
            </a:r>
          </a:p>
          <a:p>
            <a:pPr marL="381000" indent="-365760">
              <a:spcBef>
                <a:spcPct val="20000"/>
              </a:spcBef>
              <a:spcAft>
                <a:spcPct val="20000"/>
              </a:spcAft>
              <a:buChar char="•"/>
            </a:pPr>
            <a:r>
              <a:rPr sz="1800" dirty="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Branches</a:t>
            </a:r>
            <a:r>
              <a:t> are the preferred way to create changes in </a:t>
            </a:r>
            <a:r>
              <a:rPr>
                <a:hlinkClick r:id="rId3"/>
              </a:rPr>
              <a:t>the GitHub flow</a:t>
            </a:r>
            <a:r>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6" ma:contentTypeDescription="Create a new document." ma:contentTypeScope="" ma:versionID="6f9df93dbb38d2fa3f3e4a66f474d9fa">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d4594fc471f6b18a7a06048b98b19a2e"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SharedWithUsers>
    <MediaLengthInSeconds xmlns="b38ad2e8-7385-42ac-a943-76e9ea801cf0" xsi:nil="true"/>
  </documentManagement>
</p:properties>
</file>

<file path=customXml/itemProps1.xml><?xml version="1.0" encoding="utf-8"?>
<ds:datastoreItem xmlns:ds="http://schemas.openxmlformats.org/officeDocument/2006/customXml" ds:itemID="{5DB83B76-7D03-4DE5-AF1E-BB7DE9851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 ds:uri="http://schemas.microsoft.com/office/2006/metadata/properties"/>
    <ds:schemaRef ds:uri="http://schemas.microsoft.com/office/infopath/2007/PartnerControls"/>
    <ds:schemaRef ds:uri="211ea7d1-7d09-49a0-8c96-644562ad20a0"/>
    <ds:schemaRef ds:uri="b38ad2e8-7385-42ac-a943-76e9ea801cf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1160</TotalTime>
  <Words>1582</Words>
  <Application>Microsoft Office PowerPoint</Application>
  <PresentationFormat>Widescreen</PresentationFormat>
  <Paragraphs>130</Paragraphs>
  <Slides>13</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Consolas</vt:lpstr>
      <vt:lpstr>Segoe UI</vt:lpstr>
      <vt:lpstr>Segoe UI Light</vt:lpstr>
      <vt:lpstr>Segoe UI Semibold</vt:lpstr>
      <vt:lpstr>Segoe UI Semilight</vt:lpstr>
      <vt:lpstr>Wingdings</vt:lpstr>
      <vt:lpstr>WHITE TEMPLATE</vt:lpstr>
      <vt:lpstr>SOFT BLACK TEMPLATE</vt:lpstr>
      <vt:lpstr>Mastering Git, GitHub, and Open Source</vt:lpstr>
      <vt:lpstr>Prerequisites</vt:lpstr>
      <vt:lpstr>Learning objectives</vt:lpstr>
      <vt:lpstr>Agenda</vt:lpstr>
      <vt:lpstr>What is GitHub and Git ?</vt:lpstr>
      <vt:lpstr>Introduction</vt:lpstr>
      <vt:lpstr>Git and GitHub</vt:lpstr>
      <vt:lpstr>Branches</vt:lpstr>
      <vt:lpstr>Commits</vt:lpstr>
      <vt:lpstr>Pull Requests</vt:lpstr>
      <vt:lpstr>Cloning and forking</vt:lpstr>
      <vt:lpstr>What is an open source</vt:lpstr>
      <vt:lpstr>Open source</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Isaiah Clifford Opoku</cp:lastModifiedBy>
  <cp:revision>57</cp:revision>
  <dcterms:created xsi:type="dcterms:W3CDTF">2019-03-28T18:40:02Z</dcterms:created>
  <dcterms:modified xsi:type="dcterms:W3CDTF">2023-09-15T20:46:01Z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ies>
</file>