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36576000" cy="29260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868" autoAdjust="0"/>
    <p:restoredTop sz="93453" autoAdjust="0"/>
  </p:normalViewPr>
  <p:slideViewPr>
    <p:cSldViewPr snapToGrid="0" snapToObjects="1">
      <p:cViewPr>
        <p:scale>
          <a:sx n="33" d="100"/>
          <a:sy n="33" d="100"/>
        </p:scale>
        <p:origin x="1578" y="24"/>
      </p:cViewPr>
      <p:guideLst>
        <p:guide orient="horz" pos="9216"/>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Sheet2!$E$3</c:f>
              <c:strCache>
                <c:ptCount val="1"/>
                <c:pt idx="0">
                  <c:v>Dobot</c:v>
                </c:pt>
              </c:strCache>
            </c:strRef>
          </c:tx>
          <c:spPr>
            <a:solidFill>
              <a:schemeClr val="accent1"/>
            </a:solidFill>
            <a:ln>
              <a:noFill/>
            </a:ln>
            <a:effectLst/>
          </c:spPr>
          <c:invertIfNegative val="0"/>
          <c:cat>
            <c:strRef>
              <c:f>Sheet2!$F$1:$H$1</c:f>
              <c:strCache>
                <c:ptCount val="3"/>
                <c:pt idx="0">
                  <c:v>Dobot Win</c:v>
                </c:pt>
                <c:pt idx="1">
                  <c:v>Player Win</c:v>
                </c:pt>
                <c:pt idx="2">
                  <c:v>Ties</c:v>
                </c:pt>
              </c:strCache>
            </c:strRef>
          </c:cat>
          <c:val>
            <c:numRef>
              <c:f>Sheet2!$F$3:$H$3</c:f>
              <c:numCache>
                <c:formatCode>0%</c:formatCode>
                <c:ptCount val="3"/>
                <c:pt idx="0" formatCode="0.00%">
                  <c:v>0.38500000000000001</c:v>
                </c:pt>
                <c:pt idx="1">
                  <c:v>0.15</c:v>
                </c:pt>
                <c:pt idx="2">
                  <c:v>0.46</c:v>
                </c:pt>
              </c:numCache>
            </c:numRef>
          </c:val>
          <c:extLst>
            <c:ext xmlns:c16="http://schemas.microsoft.com/office/drawing/2014/chart" uri="{C3380CC4-5D6E-409C-BE32-E72D297353CC}">
              <c16:uniqueId val="{00000000-C999-44F1-A48D-9D569CE15218}"/>
            </c:ext>
          </c:extLst>
        </c:ser>
        <c:ser>
          <c:idx val="1"/>
          <c:order val="1"/>
          <c:tx>
            <c:strRef>
              <c:f>Sheet2!$E$4</c:f>
              <c:strCache>
                <c:ptCount val="1"/>
                <c:pt idx="0">
                  <c:v>Player</c:v>
                </c:pt>
              </c:strCache>
            </c:strRef>
          </c:tx>
          <c:spPr>
            <a:solidFill>
              <a:schemeClr val="accent2"/>
            </a:solidFill>
            <a:ln>
              <a:noFill/>
            </a:ln>
            <a:effectLst/>
          </c:spPr>
          <c:invertIfNegative val="0"/>
          <c:dPt>
            <c:idx val="2"/>
            <c:invertIfNegative val="0"/>
            <c:bubble3D val="0"/>
            <c:spPr>
              <a:solidFill>
                <a:schemeClr val="accent2"/>
              </a:solidFill>
              <a:ln>
                <a:noFill/>
              </a:ln>
              <a:effectLst/>
            </c:spPr>
            <c:extLst>
              <c:ext xmlns:c16="http://schemas.microsoft.com/office/drawing/2014/chart" uri="{C3380CC4-5D6E-409C-BE32-E72D297353CC}">
                <c16:uniqueId val="{00000002-C999-44F1-A48D-9D569CE15218}"/>
              </c:ext>
            </c:extLst>
          </c:dPt>
          <c:cat>
            <c:strRef>
              <c:f>Sheet2!$F$1:$H$1</c:f>
              <c:strCache>
                <c:ptCount val="3"/>
                <c:pt idx="0">
                  <c:v>Dobot Win</c:v>
                </c:pt>
                <c:pt idx="1">
                  <c:v>Player Win</c:v>
                </c:pt>
                <c:pt idx="2">
                  <c:v>Ties</c:v>
                </c:pt>
              </c:strCache>
            </c:strRef>
          </c:cat>
          <c:val>
            <c:numRef>
              <c:f>Sheet2!$F$4:$H$4</c:f>
              <c:numCache>
                <c:formatCode>0%</c:formatCode>
                <c:ptCount val="3"/>
                <c:pt idx="0">
                  <c:v>0.56999999999999995</c:v>
                </c:pt>
                <c:pt idx="1">
                  <c:v>0.14000000000000001</c:v>
                </c:pt>
                <c:pt idx="2" formatCode="0.00%">
                  <c:v>0.255</c:v>
                </c:pt>
              </c:numCache>
            </c:numRef>
          </c:val>
          <c:extLst>
            <c:ext xmlns:c16="http://schemas.microsoft.com/office/drawing/2014/chart" uri="{C3380CC4-5D6E-409C-BE32-E72D297353CC}">
              <c16:uniqueId val="{00000003-C999-44F1-A48D-9D569CE15218}"/>
            </c:ext>
          </c:extLst>
        </c:ser>
        <c:dLbls>
          <c:showLegendKey val="0"/>
          <c:showVal val="0"/>
          <c:showCatName val="0"/>
          <c:showSerName val="0"/>
          <c:showPercent val="0"/>
          <c:showBubbleSize val="0"/>
        </c:dLbls>
        <c:gapWidth val="219"/>
        <c:overlap val="-27"/>
        <c:axId val="354106680"/>
        <c:axId val="437652112"/>
      </c:barChart>
      <c:catAx>
        <c:axId val="354106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3000" b="0" i="0" u="none" strike="noStrike" kern="1200" baseline="0">
                <a:solidFill>
                  <a:schemeClr val="tx1">
                    <a:lumMod val="65000"/>
                    <a:lumOff val="35000"/>
                  </a:schemeClr>
                </a:solidFill>
                <a:latin typeface="+mn-lt"/>
                <a:ea typeface="+mn-ea"/>
                <a:cs typeface="+mn-cs"/>
              </a:defRPr>
            </a:pPr>
            <a:endParaRPr lang="en-US"/>
          </a:p>
        </c:txPr>
        <c:crossAx val="437652112"/>
        <c:crosses val="autoZero"/>
        <c:auto val="1"/>
        <c:lblAlgn val="ctr"/>
        <c:lblOffset val="100"/>
        <c:noMultiLvlLbl val="0"/>
      </c:catAx>
      <c:valAx>
        <c:axId val="43765211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3000" b="0" i="0" u="none" strike="noStrike" kern="1200" baseline="0">
                <a:solidFill>
                  <a:schemeClr val="tx1">
                    <a:lumMod val="65000"/>
                    <a:lumOff val="35000"/>
                  </a:schemeClr>
                </a:solidFill>
                <a:latin typeface="+mn-lt"/>
                <a:ea typeface="+mn-ea"/>
                <a:cs typeface="+mn-cs"/>
              </a:defRPr>
            </a:pPr>
            <a:endParaRPr lang="en-US"/>
          </a:p>
        </c:txPr>
        <c:crossAx val="35410668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30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300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3F016-229C-42C1-BB9A-17D109E00F9E}" type="datetimeFigureOut">
              <a:rPr lang="en-US" smtClean="0"/>
              <a:t>4/9/2019</a:t>
            </a:fld>
            <a:endParaRPr lang="en-US"/>
          </a:p>
        </p:txBody>
      </p:sp>
      <p:sp>
        <p:nvSpPr>
          <p:cNvPr id="4" name="Slide Image Placeholder 3"/>
          <p:cNvSpPr>
            <a:spLocks noGrp="1" noRot="1" noChangeAspect="1"/>
          </p:cNvSpPr>
          <p:nvPr>
            <p:ph type="sldImg" idx="2"/>
          </p:nvPr>
        </p:nvSpPr>
        <p:spPr>
          <a:xfrm>
            <a:off x="1500188" y="1143000"/>
            <a:ext cx="38576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090528-5219-4217-B035-0A5FF07184D5}" type="slidenum">
              <a:rPr lang="en-US" smtClean="0"/>
              <a:t>‹#›</a:t>
            </a:fld>
            <a:endParaRPr lang="en-US"/>
          </a:p>
        </p:txBody>
      </p:sp>
    </p:spTree>
    <p:extLst>
      <p:ext uri="{BB962C8B-B14F-4D97-AF65-F5344CB8AC3E}">
        <p14:creationId xmlns:p14="http://schemas.microsoft.com/office/powerpoint/2010/main" val="432987254"/>
      </p:ext>
    </p:extLst>
  </p:cSld>
  <p:clrMap bg1="lt1" tx1="dk1" bg2="lt2" tx2="dk2" accent1="accent1" accent2="accent2" accent3="accent3" accent4="accent4" accent5="accent5" accent6="accent6" hlink="hlink" folHlink="folHlink"/>
  <p:notesStyle>
    <a:lvl1pPr marL="0" algn="l" defTabSz="3159600" rtl="0" eaLnBrk="1" latinLnBrk="0" hangingPunct="1">
      <a:defRPr sz="4147" kern="1200">
        <a:solidFill>
          <a:schemeClr val="tx1"/>
        </a:solidFill>
        <a:latin typeface="+mn-lt"/>
        <a:ea typeface="+mn-ea"/>
        <a:cs typeface="+mn-cs"/>
      </a:defRPr>
    </a:lvl1pPr>
    <a:lvl2pPr marL="1579800" algn="l" defTabSz="3159600" rtl="0" eaLnBrk="1" latinLnBrk="0" hangingPunct="1">
      <a:defRPr sz="4147" kern="1200">
        <a:solidFill>
          <a:schemeClr val="tx1"/>
        </a:solidFill>
        <a:latin typeface="+mn-lt"/>
        <a:ea typeface="+mn-ea"/>
        <a:cs typeface="+mn-cs"/>
      </a:defRPr>
    </a:lvl2pPr>
    <a:lvl3pPr marL="3159600" algn="l" defTabSz="3159600" rtl="0" eaLnBrk="1" latinLnBrk="0" hangingPunct="1">
      <a:defRPr sz="4147" kern="1200">
        <a:solidFill>
          <a:schemeClr val="tx1"/>
        </a:solidFill>
        <a:latin typeface="+mn-lt"/>
        <a:ea typeface="+mn-ea"/>
        <a:cs typeface="+mn-cs"/>
      </a:defRPr>
    </a:lvl3pPr>
    <a:lvl4pPr marL="4739399" algn="l" defTabSz="3159600" rtl="0" eaLnBrk="1" latinLnBrk="0" hangingPunct="1">
      <a:defRPr sz="4147" kern="1200">
        <a:solidFill>
          <a:schemeClr val="tx1"/>
        </a:solidFill>
        <a:latin typeface="+mn-lt"/>
        <a:ea typeface="+mn-ea"/>
        <a:cs typeface="+mn-cs"/>
      </a:defRPr>
    </a:lvl4pPr>
    <a:lvl5pPr marL="6319199" algn="l" defTabSz="3159600" rtl="0" eaLnBrk="1" latinLnBrk="0" hangingPunct="1">
      <a:defRPr sz="4147" kern="1200">
        <a:solidFill>
          <a:schemeClr val="tx1"/>
        </a:solidFill>
        <a:latin typeface="+mn-lt"/>
        <a:ea typeface="+mn-ea"/>
        <a:cs typeface="+mn-cs"/>
      </a:defRPr>
    </a:lvl5pPr>
    <a:lvl6pPr marL="7898999" algn="l" defTabSz="3159600" rtl="0" eaLnBrk="1" latinLnBrk="0" hangingPunct="1">
      <a:defRPr sz="4147" kern="1200">
        <a:solidFill>
          <a:schemeClr val="tx1"/>
        </a:solidFill>
        <a:latin typeface="+mn-lt"/>
        <a:ea typeface="+mn-ea"/>
        <a:cs typeface="+mn-cs"/>
      </a:defRPr>
    </a:lvl6pPr>
    <a:lvl7pPr marL="9478799" algn="l" defTabSz="3159600" rtl="0" eaLnBrk="1" latinLnBrk="0" hangingPunct="1">
      <a:defRPr sz="4147" kern="1200">
        <a:solidFill>
          <a:schemeClr val="tx1"/>
        </a:solidFill>
        <a:latin typeface="+mn-lt"/>
        <a:ea typeface="+mn-ea"/>
        <a:cs typeface="+mn-cs"/>
      </a:defRPr>
    </a:lvl7pPr>
    <a:lvl8pPr marL="11058599" algn="l" defTabSz="3159600" rtl="0" eaLnBrk="1" latinLnBrk="0" hangingPunct="1">
      <a:defRPr sz="4147" kern="1200">
        <a:solidFill>
          <a:schemeClr val="tx1"/>
        </a:solidFill>
        <a:latin typeface="+mn-lt"/>
        <a:ea typeface="+mn-ea"/>
        <a:cs typeface="+mn-cs"/>
      </a:defRPr>
    </a:lvl8pPr>
    <a:lvl9pPr marL="12638402" algn="l" defTabSz="3159600" rtl="0" eaLnBrk="1" latinLnBrk="0" hangingPunct="1">
      <a:defRPr sz="414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090528-5219-4217-B035-0A5FF07184D5}" type="slidenum">
              <a:rPr lang="en-US" smtClean="0"/>
              <a:t>1</a:t>
            </a:fld>
            <a:endParaRPr lang="en-US"/>
          </a:p>
        </p:txBody>
      </p:sp>
    </p:spTree>
    <p:extLst>
      <p:ext uri="{BB962C8B-B14F-4D97-AF65-F5344CB8AC3E}">
        <p14:creationId xmlns:p14="http://schemas.microsoft.com/office/powerpoint/2010/main" val="1347770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4788749"/>
            <a:ext cx="31089600" cy="10187093"/>
          </a:xfrm>
        </p:spPr>
        <p:txBody>
          <a:bodyPr anchor="b"/>
          <a:lstStyle>
            <a:lvl1pPr algn="ctr">
              <a:defRPr sz="24000"/>
            </a:lvl1pPr>
          </a:lstStyle>
          <a:p>
            <a:r>
              <a:rPr lang="en-US"/>
              <a:t>Click to edit Master title style</a:t>
            </a:r>
            <a:endParaRPr lang="en-US" dirty="0"/>
          </a:p>
        </p:txBody>
      </p:sp>
      <p:sp>
        <p:nvSpPr>
          <p:cNvPr id="3" name="Subtitle 2"/>
          <p:cNvSpPr>
            <a:spLocks noGrp="1"/>
          </p:cNvSpPr>
          <p:nvPr>
            <p:ph type="subTitle" idx="1"/>
          </p:nvPr>
        </p:nvSpPr>
        <p:spPr>
          <a:xfrm>
            <a:off x="4572000" y="15368695"/>
            <a:ext cx="27432000" cy="7064585"/>
          </a:xfrm>
        </p:spPr>
        <p:txBody>
          <a:bodyPr/>
          <a:lstStyle>
            <a:lvl1pPr marL="0" indent="0" algn="ctr">
              <a:buNone/>
              <a:defRPr sz="9600"/>
            </a:lvl1pPr>
            <a:lvl2pPr marL="1828800" indent="0" algn="ctr">
              <a:buNone/>
              <a:defRPr sz="8000"/>
            </a:lvl2pPr>
            <a:lvl3pPr marL="3657600" indent="0" algn="ctr">
              <a:buNone/>
              <a:defRPr sz="7200"/>
            </a:lvl3pPr>
            <a:lvl4pPr marL="5486400" indent="0" algn="ctr">
              <a:buNone/>
              <a:defRPr sz="6400"/>
            </a:lvl4pPr>
            <a:lvl5pPr marL="7315200" indent="0" algn="ctr">
              <a:buNone/>
              <a:defRPr sz="6400"/>
            </a:lvl5pPr>
            <a:lvl6pPr marL="9144000" indent="0" algn="ctr">
              <a:buNone/>
              <a:defRPr sz="6400"/>
            </a:lvl6pPr>
            <a:lvl7pPr marL="10972800" indent="0" algn="ctr">
              <a:buNone/>
              <a:defRPr sz="6400"/>
            </a:lvl7pPr>
            <a:lvl8pPr marL="12801600" indent="0" algn="ctr">
              <a:buNone/>
              <a:defRPr sz="6400"/>
            </a:lvl8pPr>
            <a:lvl9pPr marL="14630400" indent="0" algn="ctr">
              <a:buNone/>
              <a:defRPr sz="6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1A4ED9-8B4C-0648-9464-DB0F494C2DC2}"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4001729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1A4ED9-8B4C-0648-9464-DB0F494C2DC2}"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19998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74702" y="1557867"/>
            <a:ext cx="7886700" cy="2479717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14602" y="1557867"/>
            <a:ext cx="23202900" cy="247971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1A4ED9-8B4C-0648-9464-DB0F494C2DC2}"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09619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1A4ED9-8B4C-0648-9464-DB0F494C2DC2}"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083816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2" y="7294888"/>
            <a:ext cx="31546800" cy="12171678"/>
          </a:xfrm>
        </p:spPr>
        <p:txBody>
          <a:bodyPr anchor="b"/>
          <a:lstStyle>
            <a:lvl1pPr>
              <a:defRPr sz="24000"/>
            </a:lvl1pPr>
          </a:lstStyle>
          <a:p>
            <a:r>
              <a:rPr lang="en-US"/>
              <a:t>Click to edit Master title style</a:t>
            </a:r>
            <a:endParaRPr lang="en-US" dirty="0"/>
          </a:p>
        </p:txBody>
      </p:sp>
      <p:sp>
        <p:nvSpPr>
          <p:cNvPr id="3" name="Text Placeholder 2"/>
          <p:cNvSpPr>
            <a:spLocks noGrp="1"/>
          </p:cNvSpPr>
          <p:nvPr>
            <p:ph type="body" idx="1"/>
          </p:nvPr>
        </p:nvSpPr>
        <p:spPr>
          <a:xfrm>
            <a:off x="2495552" y="19581715"/>
            <a:ext cx="31546800" cy="6400798"/>
          </a:xfrm>
        </p:spPr>
        <p:txBody>
          <a:bodyPr/>
          <a:lstStyle>
            <a:lvl1pPr marL="0" indent="0">
              <a:buNone/>
              <a:defRPr sz="9600">
                <a:solidFill>
                  <a:schemeClr val="tx1"/>
                </a:solidFill>
              </a:defRPr>
            </a:lvl1pPr>
            <a:lvl2pPr marL="1828800" indent="0">
              <a:buNone/>
              <a:defRPr sz="8000">
                <a:solidFill>
                  <a:schemeClr val="tx1">
                    <a:tint val="75000"/>
                  </a:schemeClr>
                </a:solidFill>
              </a:defRPr>
            </a:lvl2pPr>
            <a:lvl3pPr marL="3657600" indent="0">
              <a:buNone/>
              <a:defRPr sz="7200">
                <a:solidFill>
                  <a:schemeClr val="tx1">
                    <a:tint val="75000"/>
                  </a:schemeClr>
                </a:solidFill>
              </a:defRPr>
            </a:lvl3pPr>
            <a:lvl4pPr marL="5486400" indent="0">
              <a:buNone/>
              <a:defRPr sz="6400">
                <a:solidFill>
                  <a:schemeClr val="tx1">
                    <a:tint val="75000"/>
                  </a:schemeClr>
                </a:solidFill>
              </a:defRPr>
            </a:lvl4pPr>
            <a:lvl5pPr marL="7315200" indent="0">
              <a:buNone/>
              <a:defRPr sz="6400">
                <a:solidFill>
                  <a:schemeClr val="tx1">
                    <a:tint val="75000"/>
                  </a:schemeClr>
                </a:solidFill>
              </a:defRPr>
            </a:lvl5pPr>
            <a:lvl6pPr marL="9144000" indent="0">
              <a:buNone/>
              <a:defRPr sz="6400">
                <a:solidFill>
                  <a:schemeClr val="tx1">
                    <a:tint val="75000"/>
                  </a:schemeClr>
                </a:solidFill>
              </a:defRPr>
            </a:lvl6pPr>
            <a:lvl7pPr marL="10972800" indent="0">
              <a:buNone/>
              <a:defRPr sz="6400">
                <a:solidFill>
                  <a:schemeClr val="tx1">
                    <a:tint val="75000"/>
                  </a:schemeClr>
                </a:solidFill>
              </a:defRPr>
            </a:lvl7pPr>
            <a:lvl8pPr marL="12801600" indent="0">
              <a:buNone/>
              <a:defRPr sz="6400">
                <a:solidFill>
                  <a:schemeClr val="tx1">
                    <a:tint val="75000"/>
                  </a:schemeClr>
                </a:solidFill>
              </a:defRPr>
            </a:lvl8pPr>
            <a:lvl9pPr marL="14630400" indent="0">
              <a:buNone/>
              <a:defRPr sz="6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1A4ED9-8B4C-0648-9464-DB0F494C2DC2}"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053730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14600" y="7789333"/>
            <a:ext cx="15544800" cy="185657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516600" y="7789333"/>
            <a:ext cx="15544800" cy="185657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1A4ED9-8B4C-0648-9464-DB0F494C2DC2}" type="datetimeFigureOut">
              <a:rPr lang="en-US" smtClean="0"/>
              <a:t>4/9/2019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449072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557873"/>
            <a:ext cx="31546800" cy="56557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519368" y="7172962"/>
            <a:ext cx="15473360" cy="351535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Edit Master text styles</a:t>
            </a:r>
          </a:p>
        </p:txBody>
      </p:sp>
      <p:sp>
        <p:nvSpPr>
          <p:cNvPr id="4" name="Content Placeholder 3"/>
          <p:cNvSpPr>
            <a:spLocks noGrp="1"/>
          </p:cNvSpPr>
          <p:nvPr>
            <p:ph sz="half" idx="2"/>
          </p:nvPr>
        </p:nvSpPr>
        <p:spPr>
          <a:xfrm>
            <a:off x="2519368" y="10688320"/>
            <a:ext cx="15473360" cy="157209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516602" y="7172962"/>
            <a:ext cx="15549564" cy="351535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Edit Master text styles</a:t>
            </a:r>
          </a:p>
        </p:txBody>
      </p:sp>
      <p:sp>
        <p:nvSpPr>
          <p:cNvPr id="6" name="Content Placeholder 5"/>
          <p:cNvSpPr>
            <a:spLocks noGrp="1"/>
          </p:cNvSpPr>
          <p:nvPr>
            <p:ph sz="quarter" idx="4"/>
          </p:nvPr>
        </p:nvSpPr>
        <p:spPr>
          <a:xfrm>
            <a:off x="18516602" y="10688320"/>
            <a:ext cx="15549564" cy="157209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1A4ED9-8B4C-0648-9464-DB0F494C2DC2}" type="datetimeFigureOut">
              <a:rPr lang="en-US" smtClean="0"/>
              <a:t>4/9/2019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662736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1A4ED9-8B4C-0648-9464-DB0F494C2DC2}" type="datetimeFigureOut">
              <a:rPr lang="en-US" smtClean="0"/>
              <a:t>4/9/2019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880111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A4ED9-8B4C-0648-9464-DB0F494C2DC2}" type="datetimeFigureOut">
              <a:rPr lang="en-US" smtClean="0"/>
              <a:t>4/9/2019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195218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950720"/>
            <a:ext cx="11796712" cy="6827520"/>
          </a:xfrm>
        </p:spPr>
        <p:txBody>
          <a:bodyPr anchor="b"/>
          <a:lstStyle>
            <a:lvl1pPr>
              <a:defRPr sz="12800"/>
            </a:lvl1pPr>
          </a:lstStyle>
          <a:p>
            <a:r>
              <a:rPr lang="en-US"/>
              <a:t>Click to edit Master title style</a:t>
            </a:r>
            <a:endParaRPr lang="en-US" dirty="0"/>
          </a:p>
        </p:txBody>
      </p:sp>
      <p:sp>
        <p:nvSpPr>
          <p:cNvPr id="3" name="Content Placeholder 2"/>
          <p:cNvSpPr>
            <a:spLocks noGrp="1"/>
          </p:cNvSpPr>
          <p:nvPr>
            <p:ph idx="1"/>
          </p:nvPr>
        </p:nvSpPr>
        <p:spPr>
          <a:xfrm>
            <a:off x="15549564" y="4213020"/>
            <a:ext cx="18516600" cy="20794133"/>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19364" y="8778240"/>
            <a:ext cx="11796712" cy="16262775"/>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Edit Master text styles</a:t>
            </a:r>
          </a:p>
        </p:txBody>
      </p:sp>
      <p:sp>
        <p:nvSpPr>
          <p:cNvPr id="5" name="Date Placeholder 4"/>
          <p:cNvSpPr>
            <a:spLocks noGrp="1"/>
          </p:cNvSpPr>
          <p:nvPr>
            <p:ph type="dt" sz="half" idx="10"/>
          </p:nvPr>
        </p:nvSpPr>
        <p:spPr/>
        <p:txBody>
          <a:bodyPr/>
          <a:lstStyle/>
          <a:p>
            <a:fld id="{651A4ED9-8B4C-0648-9464-DB0F494C2DC2}" type="datetimeFigureOut">
              <a:rPr lang="en-US" smtClean="0"/>
              <a:t>4/9/2019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1747696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950720"/>
            <a:ext cx="11796712" cy="6827520"/>
          </a:xfrm>
        </p:spPr>
        <p:txBody>
          <a:bodyPr anchor="b"/>
          <a:lstStyle>
            <a:lvl1pPr>
              <a:defRPr sz="1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549564" y="4213020"/>
            <a:ext cx="18516600" cy="20794133"/>
          </a:xfrm>
        </p:spPr>
        <p:txBody>
          <a:bodyPr anchor="t"/>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r>
              <a:rPr lang="en-US"/>
              <a:t>Click icon to add picture</a:t>
            </a:r>
            <a:endParaRPr lang="en-US" dirty="0"/>
          </a:p>
        </p:txBody>
      </p:sp>
      <p:sp>
        <p:nvSpPr>
          <p:cNvPr id="4" name="Text Placeholder 3"/>
          <p:cNvSpPr>
            <a:spLocks noGrp="1"/>
          </p:cNvSpPr>
          <p:nvPr>
            <p:ph type="body" sz="half" idx="2"/>
          </p:nvPr>
        </p:nvSpPr>
        <p:spPr>
          <a:xfrm>
            <a:off x="2519364" y="8778240"/>
            <a:ext cx="11796712" cy="16262775"/>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Edit Master text styles</a:t>
            </a:r>
          </a:p>
        </p:txBody>
      </p:sp>
      <p:sp>
        <p:nvSpPr>
          <p:cNvPr id="5" name="Date Placeholder 4"/>
          <p:cNvSpPr>
            <a:spLocks noGrp="1"/>
          </p:cNvSpPr>
          <p:nvPr>
            <p:ph type="dt" sz="half" idx="10"/>
          </p:nvPr>
        </p:nvSpPr>
        <p:spPr/>
        <p:txBody>
          <a:bodyPr/>
          <a:lstStyle/>
          <a:p>
            <a:fld id="{651A4ED9-8B4C-0648-9464-DB0F494C2DC2}" type="datetimeFigureOut">
              <a:rPr lang="en-US" smtClean="0"/>
              <a:t>4/9/2019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505420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1557873"/>
            <a:ext cx="31546800" cy="56557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14600" y="7789333"/>
            <a:ext cx="31546800" cy="1856570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14600" y="27120433"/>
            <a:ext cx="8229600" cy="1557867"/>
          </a:xfrm>
          <a:prstGeom prst="rect">
            <a:avLst/>
          </a:prstGeom>
        </p:spPr>
        <p:txBody>
          <a:bodyPr vert="horz" lIns="91440" tIns="45720" rIns="91440" bIns="45720" rtlCol="0" anchor="ctr"/>
          <a:lstStyle>
            <a:lvl1pPr algn="l">
              <a:defRPr sz="4800">
                <a:solidFill>
                  <a:schemeClr val="tx1">
                    <a:tint val="75000"/>
                  </a:schemeClr>
                </a:solidFill>
              </a:defRPr>
            </a:lvl1pPr>
          </a:lstStyle>
          <a:p>
            <a:fld id="{651A4ED9-8B4C-0648-9464-DB0F494C2DC2}" type="datetimeFigureOut">
              <a:rPr lang="en-US" smtClean="0"/>
              <a:t>4/9/2019</a:t>
            </a:fld>
            <a:endParaRPr lang="en-US"/>
          </a:p>
        </p:txBody>
      </p:sp>
      <p:sp>
        <p:nvSpPr>
          <p:cNvPr id="5" name="Footer Placeholder 4"/>
          <p:cNvSpPr>
            <a:spLocks noGrp="1"/>
          </p:cNvSpPr>
          <p:nvPr>
            <p:ph type="ftr" sz="quarter" idx="3"/>
          </p:nvPr>
        </p:nvSpPr>
        <p:spPr>
          <a:xfrm>
            <a:off x="12115800" y="27120433"/>
            <a:ext cx="12344400" cy="1557867"/>
          </a:xfrm>
          <a:prstGeom prst="rect">
            <a:avLst/>
          </a:prstGeom>
        </p:spPr>
        <p:txBody>
          <a:bodyPr vert="horz" lIns="91440" tIns="45720" rIns="91440" bIns="4572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831800" y="27120433"/>
            <a:ext cx="8229600" cy="1557867"/>
          </a:xfrm>
          <a:prstGeom prst="rect">
            <a:avLst/>
          </a:prstGeom>
        </p:spPr>
        <p:txBody>
          <a:bodyPr vert="horz" lIns="91440" tIns="45720" rIns="91440" bIns="45720" rtlCol="0" anchor="ctr"/>
          <a:lstStyle>
            <a:lvl1pPr algn="r">
              <a:defRPr sz="4800">
                <a:solidFill>
                  <a:schemeClr val="tx1">
                    <a:tint val="75000"/>
                  </a:schemeClr>
                </a:solidFill>
              </a:defRPr>
            </a:lvl1pPr>
          </a:lstStyle>
          <a:p>
            <a:fld id="{507B861D-EB3B-FB4B-8160-CA00471CEC91}" type="slidenum">
              <a:rPr lang="en-US" smtClean="0"/>
              <a:t>‹#›</a:t>
            </a:fld>
            <a:endParaRPr lang="en-US"/>
          </a:p>
        </p:txBody>
      </p:sp>
    </p:spTree>
    <p:extLst>
      <p:ext uri="{BB962C8B-B14F-4D97-AF65-F5344CB8AC3E}">
        <p14:creationId xmlns:p14="http://schemas.microsoft.com/office/powerpoint/2010/main" val="15422394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p:titleStyle>
    <p:body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837EB2-3288-9042-A73D-6F8BBED5EC3B}"/>
              </a:ext>
            </a:extLst>
          </p:cNvPr>
          <p:cNvSpPr txBox="1"/>
          <p:nvPr/>
        </p:nvSpPr>
        <p:spPr>
          <a:xfrm>
            <a:off x="2310278" y="780719"/>
            <a:ext cx="31830876" cy="2985433"/>
          </a:xfrm>
          <a:prstGeom prst="rect">
            <a:avLst/>
          </a:prstGeom>
          <a:solidFill>
            <a:schemeClr val="accent1">
              <a:lumMod val="40000"/>
              <a:lumOff val="60000"/>
            </a:schemeClr>
          </a:solidFill>
          <a:ln>
            <a:solidFill>
              <a:schemeClr val="tx1"/>
            </a:solidFill>
          </a:ln>
        </p:spPr>
        <p:txBody>
          <a:bodyPr wrap="square" lIns="1371600" rIns="1371600" rtlCol="0">
            <a:spAutoFit/>
          </a:bodyPr>
          <a:lstStyle/>
          <a:p>
            <a:pPr algn="ctr"/>
            <a:r>
              <a:rPr lang="en-US" sz="8000" b="1" dirty="0"/>
              <a:t>Tic Tac Toe with OpenCV and Dobot Magician</a:t>
            </a:r>
          </a:p>
          <a:p>
            <a:pPr algn="ctr"/>
            <a:r>
              <a:rPr lang="en-US" sz="5400" dirty="0"/>
              <a:t>Cody Martin, Zac Clifton - Computer Science</a:t>
            </a:r>
          </a:p>
          <a:p>
            <a:pPr algn="ctr"/>
            <a:r>
              <a:rPr lang="en-US" sz="5400" dirty="0"/>
              <a:t>Faculty Advisor: Suranga Hettiarachchi</a:t>
            </a:r>
          </a:p>
        </p:txBody>
      </p:sp>
      <p:sp>
        <p:nvSpPr>
          <p:cNvPr id="5" name="TextBox 4">
            <a:extLst>
              <a:ext uri="{FF2B5EF4-FFF2-40B4-BE49-F238E27FC236}">
                <a16:creationId xmlns:a16="http://schemas.microsoft.com/office/drawing/2014/main" id="{15B45391-64DE-EB4A-B9A8-F94348533761}"/>
              </a:ext>
            </a:extLst>
          </p:cNvPr>
          <p:cNvSpPr txBox="1"/>
          <p:nvPr/>
        </p:nvSpPr>
        <p:spPr>
          <a:xfrm>
            <a:off x="1834883" y="4613218"/>
            <a:ext cx="9250323" cy="4555093"/>
          </a:xfrm>
          <a:prstGeom prst="rect">
            <a:avLst/>
          </a:prstGeom>
          <a:noFill/>
          <a:ln>
            <a:noFill/>
          </a:ln>
        </p:spPr>
        <p:txBody>
          <a:bodyPr wrap="square" rtlCol="0">
            <a:spAutoFit/>
          </a:bodyPr>
          <a:lstStyle/>
          <a:p>
            <a:pPr algn="ctr"/>
            <a:r>
              <a:rPr lang="en-US" sz="5000" b="1" dirty="0"/>
              <a:t>Abstract</a:t>
            </a:r>
          </a:p>
          <a:p>
            <a:pPr algn="ctr"/>
            <a:r>
              <a:rPr lang="en-US" sz="4000" dirty="0"/>
              <a:t>We develop a system, using Dobot Magician (robotic arm), Pixie2 (camera), and Python (program) to play Tic-Tac-Toe with a human player. The game completes when there are no more legal moves, one of the players reaches a win, or there is a tie.</a:t>
            </a:r>
            <a:endParaRPr lang="en-US" sz="4000" b="1" dirty="0"/>
          </a:p>
        </p:txBody>
      </p:sp>
      <p:sp>
        <p:nvSpPr>
          <p:cNvPr id="7" name="TextBox 6">
            <a:extLst>
              <a:ext uri="{FF2B5EF4-FFF2-40B4-BE49-F238E27FC236}">
                <a16:creationId xmlns:a16="http://schemas.microsoft.com/office/drawing/2014/main" id="{72AB2FA3-3E85-4142-8E50-41940D67D819}"/>
              </a:ext>
            </a:extLst>
          </p:cNvPr>
          <p:cNvSpPr txBox="1"/>
          <p:nvPr/>
        </p:nvSpPr>
        <p:spPr>
          <a:xfrm>
            <a:off x="14765592" y="4659008"/>
            <a:ext cx="9125775" cy="10095071"/>
          </a:xfrm>
          <a:prstGeom prst="rect">
            <a:avLst/>
          </a:prstGeom>
          <a:noFill/>
          <a:ln>
            <a:noFill/>
          </a:ln>
        </p:spPr>
        <p:txBody>
          <a:bodyPr wrap="square" rtlCol="0">
            <a:spAutoFit/>
          </a:bodyPr>
          <a:lstStyle/>
          <a:p>
            <a:pPr algn="ctr"/>
            <a:r>
              <a:rPr lang="en-US" sz="5000" b="1" dirty="0"/>
              <a:t>Methodology</a:t>
            </a:r>
          </a:p>
          <a:p>
            <a:pPr algn="ctr"/>
            <a:r>
              <a:rPr lang="en-US" sz="4000" dirty="0"/>
              <a:t>We utilize OpenCV Computer Vision Software, Python Language, and the Dobot Programming Interface. If no motion is detected by the camera, we record current game state. The program differentiates between the former and current game state, and chooses an action to be carried out by the robotic arm. The game logic uses an altered AI algorithm, depth first search with Min/Max, using a heuristic value based on the possible outcomes of the game tree(Figure 1). This heuristic is a value that increases if the next possible state is a win and decreases if it is a loss for the Dobot.</a:t>
            </a:r>
          </a:p>
        </p:txBody>
      </p:sp>
      <p:sp>
        <p:nvSpPr>
          <p:cNvPr id="8" name="TextBox 7">
            <a:extLst>
              <a:ext uri="{FF2B5EF4-FFF2-40B4-BE49-F238E27FC236}">
                <a16:creationId xmlns:a16="http://schemas.microsoft.com/office/drawing/2014/main" id="{98AB3C0C-CC2F-9E4C-958E-746C54220182}"/>
              </a:ext>
            </a:extLst>
          </p:cNvPr>
          <p:cNvSpPr txBox="1"/>
          <p:nvPr/>
        </p:nvSpPr>
        <p:spPr>
          <a:xfrm>
            <a:off x="26699429" y="18659087"/>
            <a:ext cx="9125775" cy="5786199"/>
          </a:xfrm>
          <a:prstGeom prst="rect">
            <a:avLst/>
          </a:prstGeom>
          <a:noFill/>
          <a:ln>
            <a:noFill/>
          </a:ln>
        </p:spPr>
        <p:txBody>
          <a:bodyPr wrap="square" rtlCol="0">
            <a:spAutoFit/>
          </a:bodyPr>
          <a:lstStyle/>
          <a:p>
            <a:pPr algn="ctr"/>
            <a:r>
              <a:rPr lang="en-US" sz="5000" b="1" dirty="0"/>
              <a:t>References</a:t>
            </a:r>
          </a:p>
          <a:p>
            <a:pPr algn="ctr"/>
            <a:r>
              <a:rPr lang="en-US" sz="4000" dirty="0" err="1"/>
              <a:t>Clederson</a:t>
            </a:r>
            <a:r>
              <a:rPr lang="en-US" sz="4000" dirty="0"/>
              <a:t> Cruz 2017, “tic-tac-toe-minimax“, Retrieved on 28 March 2019 from https://github.com/Cledersonbc/tic-tac-toe-minimax </a:t>
            </a:r>
          </a:p>
          <a:p>
            <a:pPr algn="ctr"/>
            <a:r>
              <a:rPr lang="en-US" sz="4000" dirty="0"/>
              <a:t>Al </a:t>
            </a:r>
            <a:r>
              <a:rPr lang="en-US" sz="4000" dirty="0" err="1"/>
              <a:t>Sweigart</a:t>
            </a:r>
            <a:r>
              <a:rPr lang="en-US" sz="4000" dirty="0"/>
              <a:t>, “Chapter 10: Tic Tac Toe”, Retrieved on 30 March 2019 from https://inventwithpython.com/chapter10.html</a:t>
            </a:r>
          </a:p>
        </p:txBody>
      </p:sp>
      <p:sp>
        <p:nvSpPr>
          <p:cNvPr id="11" name="TextBox 10">
            <a:extLst>
              <a:ext uri="{FF2B5EF4-FFF2-40B4-BE49-F238E27FC236}">
                <a16:creationId xmlns:a16="http://schemas.microsoft.com/office/drawing/2014/main" id="{4F251B68-B1C6-D14B-B49E-255CBA9E66D5}"/>
              </a:ext>
            </a:extLst>
          </p:cNvPr>
          <p:cNvSpPr txBox="1"/>
          <p:nvPr/>
        </p:nvSpPr>
        <p:spPr>
          <a:xfrm>
            <a:off x="26061205" y="10221702"/>
            <a:ext cx="9125756" cy="1477328"/>
          </a:xfrm>
          <a:prstGeom prst="rect">
            <a:avLst/>
          </a:prstGeom>
          <a:noFill/>
        </p:spPr>
        <p:txBody>
          <a:bodyPr wrap="square" rtlCol="0">
            <a:spAutoFit/>
          </a:bodyPr>
          <a:lstStyle/>
          <a:p>
            <a:pPr algn="ctr"/>
            <a:r>
              <a:rPr lang="en-US" sz="5000" b="1" dirty="0"/>
              <a:t>Future Work and Conclusion</a:t>
            </a:r>
          </a:p>
          <a:p>
            <a:pPr algn="ctr"/>
            <a:r>
              <a:rPr lang="en-US" sz="4000"/>
              <a:t>We developed  </a:t>
            </a:r>
            <a:endParaRPr lang="en-US" sz="4000" dirty="0"/>
          </a:p>
        </p:txBody>
      </p:sp>
      <p:sp>
        <p:nvSpPr>
          <p:cNvPr id="33" name="TextBox 32">
            <a:extLst>
              <a:ext uri="{FF2B5EF4-FFF2-40B4-BE49-F238E27FC236}">
                <a16:creationId xmlns:a16="http://schemas.microsoft.com/office/drawing/2014/main" id="{34DDAD0F-B5DD-4E46-B176-3DC72C6A5810}"/>
              </a:ext>
            </a:extLst>
          </p:cNvPr>
          <p:cNvSpPr txBox="1"/>
          <p:nvPr/>
        </p:nvSpPr>
        <p:spPr>
          <a:xfrm>
            <a:off x="1337166" y="10015377"/>
            <a:ext cx="10450284" cy="4555093"/>
          </a:xfrm>
          <a:prstGeom prst="rect">
            <a:avLst/>
          </a:prstGeom>
          <a:noFill/>
          <a:ln>
            <a:noFill/>
          </a:ln>
        </p:spPr>
        <p:txBody>
          <a:bodyPr wrap="square" rtlCol="0">
            <a:spAutoFit/>
          </a:bodyPr>
          <a:lstStyle/>
          <a:p>
            <a:pPr algn="ctr"/>
            <a:r>
              <a:rPr lang="en-US" sz="5000" b="1" dirty="0"/>
              <a:t>Introduction &amp; Motivation</a:t>
            </a:r>
          </a:p>
          <a:p>
            <a:pPr algn="ctr"/>
            <a:r>
              <a:rPr lang="en-US" sz="4000" dirty="0"/>
              <a:t>Our motivation for this project is to assist in the learning of Dobot Magician for young minds interested in the field of Robotics. </a:t>
            </a:r>
          </a:p>
          <a:p>
            <a:pPr algn="ctr"/>
            <a:r>
              <a:rPr lang="en-US" sz="4000" dirty="0"/>
              <a:t>Another motivation is to develop a way for the human to interact with a robot within a turn based game environment.</a:t>
            </a:r>
          </a:p>
        </p:txBody>
      </p:sp>
      <p:sp>
        <p:nvSpPr>
          <p:cNvPr id="36" name="TextBox 35">
            <a:extLst>
              <a:ext uri="{FF2B5EF4-FFF2-40B4-BE49-F238E27FC236}">
                <a16:creationId xmlns:a16="http://schemas.microsoft.com/office/drawing/2014/main" id="{07C40B47-098E-4095-9334-8FADBF87EEF7}"/>
              </a:ext>
            </a:extLst>
          </p:cNvPr>
          <p:cNvSpPr txBox="1"/>
          <p:nvPr/>
        </p:nvSpPr>
        <p:spPr>
          <a:xfrm>
            <a:off x="25728127" y="4627672"/>
            <a:ext cx="9250342" cy="5170646"/>
          </a:xfrm>
          <a:prstGeom prst="rect">
            <a:avLst/>
          </a:prstGeom>
          <a:noFill/>
        </p:spPr>
        <p:txBody>
          <a:bodyPr wrap="square" rtlCol="0">
            <a:spAutoFit/>
          </a:bodyPr>
          <a:lstStyle/>
          <a:p>
            <a:pPr algn="ctr"/>
            <a:r>
              <a:rPr lang="en-US" sz="5000" b="1" dirty="0"/>
              <a:t>Research Results</a:t>
            </a:r>
          </a:p>
          <a:p>
            <a:pPr algn="ctr"/>
            <a:r>
              <a:rPr lang="en-US" sz="4000" dirty="0"/>
              <a:t>Out of 26 independent trials, Dobot won 9, the human player won 3, there are 8 ties and 6 inconclusive outcomes (error). </a:t>
            </a:r>
          </a:p>
          <a:p>
            <a:pPr algn="ctr"/>
            <a:r>
              <a:rPr lang="en-US" sz="4000" dirty="0"/>
              <a:t>Our results show the system is correct 84% of the time and the error rate is 16%. Table 1 shows winning and losing percentages for each of the players.</a:t>
            </a:r>
          </a:p>
        </p:txBody>
      </p:sp>
      <p:pic>
        <p:nvPicPr>
          <p:cNvPr id="12" name="Picture 11" descr="A screenshot of a cell phone&#10;&#10;Description automatically generated">
            <a:extLst>
              <a:ext uri="{FF2B5EF4-FFF2-40B4-BE49-F238E27FC236}">
                <a16:creationId xmlns:a16="http://schemas.microsoft.com/office/drawing/2014/main" id="{E4129785-30F6-45A1-A4AD-E15A9B0D9A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6214" y="17992595"/>
            <a:ext cx="11083266" cy="7001928"/>
          </a:xfrm>
          <a:prstGeom prst="rect">
            <a:avLst/>
          </a:prstGeom>
        </p:spPr>
      </p:pic>
      <p:sp>
        <p:nvSpPr>
          <p:cNvPr id="14" name="TextBox 13">
            <a:extLst>
              <a:ext uri="{FF2B5EF4-FFF2-40B4-BE49-F238E27FC236}">
                <a16:creationId xmlns:a16="http://schemas.microsoft.com/office/drawing/2014/main" id="{5CB8319F-2874-496E-954F-3C5E921D9C2E}"/>
              </a:ext>
            </a:extLst>
          </p:cNvPr>
          <p:cNvSpPr txBox="1"/>
          <p:nvPr/>
        </p:nvSpPr>
        <p:spPr>
          <a:xfrm>
            <a:off x="1234899" y="26457966"/>
            <a:ext cx="11083265" cy="1200329"/>
          </a:xfrm>
          <a:prstGeom prst="rect">
            <a:avLst/>
          </a:prstGeom>
          <a:noFill/>
        </p:spPr>
        <p:txBody>
          <a:bodyPr wrap="square" rtlCol="0">
            <a:spAutoFit/>
          </a:bodyPr>
          <a:lstStyle/>
          <a:p>
            <a:r>
              <a:rPr lang="en-US" sz="3600" i="1" dirty="0"/>
              <a:t>Our algorithm takes the current state and tries all possible moves to find the best move from this state.</a:t>
            </a:r>
          </a:p>
        </p:txBody>
      </p:sp>
      <p:sp>
        <p:nvSpPr>
          <p:cNvPr id="15" name="TextBox 14">
            <a:extLst>
              <a:ext uri="{FF2B5EF4-FFF2-40B4-BE49-F238E27FC236}">
                <a16:creationId xmlns:a16="http://schemas.microsoft.com/office/drawing/2014/main" id="{B6275A1E-B79C-48EA-A6B0-D42A8CDC5753}"/>
              </a:ext>
            </a:extLst>
          </p:cNvPr>
          <p:cNvSpPr txBox="1"/>
          <p:nvPr/>
        </p:nvSpPr>
        <p:spPr>
          <a:xfrm>
            <a:off x="12991765" y="26476209"/>
            <a:ext cx="12499007" cy="1754326"/>
          </a:xfrm>
          <a:prstGeom prst="rect">
            <a:avLst/>
          </a:prstGeom>
          <a:noFill/>
        </p:spPr>
        <p:txBody>
          <a:bodyPr wrap="square" rtlCol="0">
            <a:spAutoFit/>
          </a:bodyPr>
          <a:lstStyle/>
          <a:p>
            <a:r>
              <a:rPr lang="en-US" sz="3600" i="1" dirty="0"/>
              <a:t>The Data shows that when Dobot goes first the game is most likely to be a tie and when the player goes first Dobot will most likely win. </a:t>
            </a:r>
          </a:p>
        </p:txBody>
      </p:sp>
      <p:pic>
        <p:nvPicPr>
          <p:cNvPr id="3" name="Picture 2">
            <a:extLst>
              <a:ext uri="{FF2B5EF4-FFF2-40B4-BE49-F238E27FC236}">
                <a16:creationId xmlns:a16="http://schemas.microsoft.com/office/drawing/2014/main" id="{75B661CE-575D-4027-A96B-2C3853CD98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64939" y="24868670"/>
            <a:ext cx="2189461" cy="2189461"/>
          </a:xfrm>
          <a:prstGeom prst="rect">
            <a:avLst/>
          </a:prstGeom>
        </p:spPr>
      </p:pic>
      <p:pic>
        <p:nvPicPr>
          <p:cNvPr id="9" name="Picture 8">
            <a:extLst>
              <a:ext uri="{FF2B5EF4-FFF2-40B4-BE49-F238E27FC236}">
                <a16:creationId xmlns:a16="http://schemas.microsoft.com/office/drawing/2014/main" id="{794F70DD-82BB-4BCA-BB80-108C18486D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019798" y="24629900"/>
            <a:ext cx="2667000" cy="2667000"/>
          </a:xfrm>
          <a:prstGeom prst="rect">
            <a:avLst/>
          </a:prstGeom>
        </p:spPr>
      </p:pic>
      <p:pic>
        <p:nvPicPr>
          <p:cNvPr id="17" name="Picture 16">
            <a:extLst>
              <a:ext uri="{FF2B5EF4-FFF2-40B4-BE49-F238E27FC236}">
                <a16:creationId xmlns:a16="http://schemas.microsoft.com/office/drawing/2014/main" id="{BEA9944F-B322-4B8D-AB08-CEB59274AF9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852196" y="25451045"/>
            <a:ext cx="4048125" cy="1079500"/>
          </a:xfrm>
          <a:prstGeom prst="rect">
            <a:avLst/>
          </a:prstGeom>
        </p:spPr>
      </p:pic>
      <p:sp>
        <p:nvSpPr>
          <p:cNvPr id="2" name="TextBox 1">
            <a:extLst>
              <a:ext uri="{FF2B5EF4-FFF2-40B4-BE49-F238E27FC236}">
                <a16:creationId xmlns:a16="http://schemas.microsoft.com/office/drawing/2014/main" id="{2B88393E-9367-4214-B1DA-41CEC9096F6D}"/>
              </a:ext>
            </a:extLst>
          </p:cNvPr>
          <p:cNvSpPr txBox="1"/>
          <p:nvPr/>
        </p:nvSpPr>
        <p:spPr>
          <a:xfrm>
            <a:off x="5846634" y="16592108"/>
            <a:ext cx="1859797" cy="646331"/>
          </a:xfrm>
          <a:prstGeom prst="rect">
            <a:avLst/>
          </a:prstGeom>
          <a:noFill/>
        </p:spPr>
        <p:txBody>
          <a:bodyPr wrap="square" rtlCol="0">
            <a:spAutoFit/>
          </a:bodyPr>
          <a:lstStyle/>
          <a:p>
            <a:r>
              <a:rPr lang="en-US" sz="3600" dirty="0"/>
              <a:t>Figure 1</a:t>
            </a:r>
            <a:endParaRPr lang="en-US" dirty="0"/>
          </a:p>
        </p:txBody>
      </p:sp>
      <p:sp>
        <p:nvSpPr>
          <p:cNvPr id="19" name="TextBox 18">
            <a:extLst>
              <a:ext uri="{FF2B5EF4-FFF2-40B4-BE49-F238E27FC236}">
                <a16:creationId xmlns:a16="http://schemas.microsoft.com/office/drawing/2014/main" id="{572A2ABB-E11C-4932-BA10-E0705D4554F5}"/>
              </a:ext>
            </a:extLst>
          </p:cNvPr>
          <p:cNvSpPr txBox="1"/>
          <p:nvPr/>
        </p:nvSpPr>
        <p:spPr>
          <a:xfrm>
            <a:off x="18605057" y="15646935"/>
            <a:ext cx="1859797" cy="646331"/>
          </a:xfrm>
          <a:prstGeom prst="rect">
            <a:avLst/>
          </a:prstGeom>
          <a:noFill/>
        </p:spPr>
        <p:txBody>
          <a:bodyPr wrap="square" rtlCol="0">
            <a:spAutoFit/>
          </a:bodyPr>
          <a:lstStyle/>
          <a:p>
            <a:r>
              <a:rPr lang="en-US" sz="3600" dirty="0"/>
              <a:t>Table 1</a:t>
            </a:r>
          </a:p>
        </p:txBody>
      </p:sp>
      <p:graphicFrame>
        <p:nvGraphicFramePr>
          <p:cNvPr id="18" name="Chart 17">
            <a:extLst>
              <a:ext uri="{FF2B5EF4-FFF2-40B4-BE49-F238E27FC236}">
                <a16:creationId xmlns:a16="http://schemas.microsoft.com/office/drawing/2014/main" id="{3C7CD0C4-F984-4B84-A366-B3563B6DFB61}"/>
              </a:ext>
            </a:extLst>
          </p:cNvPr>
          <p:cNvGraphicFramePr>
            <a:graphicFrameLocks/>
          </p:cNvGraphicFramePr>
          <p:nvPr>
            <p:extLst>
              <p:ext uri="{D42A27DB-BD31-4B8C-83A1-F6EECF244321}">
                <p14:modId xmlns:p14="http://schemas.microsoft.com/office/powerpoint/2010/main" val="957693339"/>
              </p:ext>
            </p:extLst>
          </p:nvPr>
        </p:nvGraphicFramePr>
        <p:xfrm>
          <a:off x="12991766" y="17186122"/>
          <a:ext cx="12499007" cy="920177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3991665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1594</TotalTime>
  <Words>411</Words>
  <Application>Microsoft Office PowerPoint</Application>
  <PresentationFormat>Custom</PresentationFormat>
  <Paragraphs>23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Cody Martin</dc:creator>
  <cp:lastModifiedBy>thefat man</cp:lastModifiedBy>
  <cp:revision>67</cp:revision>
  <dcterms:created xsi:type="dcterms:W3CDTF">2018-04-09T19:35:26Z</dcterms:created>
  <dcterms:modified xsi:type="dcterms:W3CDTF">2019-04-10T01:20:36Z</dcterms:modified>
</cp:coreProperties>
</file>