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68" autoAdjust="0"/>
    <p:restoredTop sz="94643"/>
  </p:normalViewPr>
  <p:slideViewPr>
    <p:cSldViewPr snapToGrid="0" snapToObjects="1">
      <p:cViewPr varScale="1">
        <p:scale>
          <a:sx n="16" d="100"/>
          <a:sy n="16" d="100"/>
        </p:scale>
        <p:origin x="1914" y="96"/>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[Dobot Trails.xlsx]Sheet5!PivotTable36</c:name>
    <c:fmtId val="-1"/>
  </c:pivotSource>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baseline="0" dirty="0"/>
              <a:t>Total Game Outcomes by Winner</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Sheet5!$C$3</c:f>
              <c:strCache>
                <c:ptCount val="1"/>
                <c:pt idx="0">
                  <c:v>Total</c:v>
                </c:pt>
              </c:strCache>
            </c:strRef>
          </c:tx>
          <c:spPr>
            <a:solidFill>
              <a:schemeClr val="accent1"/>
            </a:solidFill>
            <a:ln>
              <a:noFill/>
            </a:ln>
            <a:effectLst/>
          </c:spPr>
          <c:invertIfNegative val="0"/>
          <c:cat>
            <c:strRef>
              <c:f>Sheet5!$A$4:$B$6</c:f>
              <c:strCache>
                <c:ptCount val="3"/>
                <c:pt idx="0">
                  <c:v>Dobot Wins</c:v>
                </c:pt>
                <c:pt idx="1">
                  <c:v>Player Wins</c:v>
                </c:pt>
                <c:pt idx="2">
                  <c:v>Tie</c:v>
                </c:pt>
              </c:strCache>
            </c:strRef>
          </c:cat>
          <c:val>
            <c:numRef>
              <c:f>Sheet5!$C$4:$C$6</c:f>
              <c:numCache>
                <c:formatCode>General</c:formatCode>
                <c:ptCount val="3"/>
                <c:pt idx="0">
                  <c:v>10</c:v>
                </c:pt>
                <c:pt idx="1">
                  <c:v>3</c:v>
                </c:pt>
                <c:pt idx="2">
                  <c:v>8</c:v>
                </c:pt>
              </c:numCache>
            </c:numRef>
          </c:val>
          <c:extLst>
            <c:ext xmlns:c16="http://schemas.microsoft.com/office/drawing/2014/chart" uri="{C3380CC4-5D6E-409C-BE32-E72D297353CC}">
              <c16:uniqueId val="{00000000-3468-4183-98D8-6186D96B155C}"/>
            </c:ext>
          </c:extLst>
        </c:ser>
        <c:dLbls>
          <c:showLegendKey val="0"/>
          <c:showVal val="0"/>
          <c:showCatName val="0"/>
          <c:showSerName val="0"/>
          <c:showPercent val="0"/>
          <c:showBubbleSize val="0"/>
        </c:dLbls>
        <c:gapWidth val="219"/>
        <c:overlap val="-27"/>
        <c:axId val="476256360"/>
        <c:axId val="476253080"/>
      </c:barChart>
      <c:catAx>
        <c:axId val="476256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crossAx val="476253080"/>
        <c:crosses val="autoZero"/>
        <c:auto val="1"/>
        <c:lblAlgn val="ctr"/>
        <c:lblOffset val="100"/>
        <c:noMultiLvlLbl val="0"/>
      </c:catAx>
      <c:valAx>
        <c:axId val="476253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crossAx val="476256360"/>
        <c:crosses val="autoZero"/>
        <c:crossBetween val="between"/>
      </c:valAx>
      <c:spPr>
        <a:noFill/>
        <a:ln>
          <a:noFill/>
        </a:ln>
        <a:effectLst/>
      </c:spPr>
    </c:plotArea>
    <c:plotVisOnly val="1"/>
    <c:dispBlanksAs val="gap"/>
    <c:showDLblsOverMax val="0"/>
  </c:chart>
  <c:spPr>
    <a:noFill/>
    <a:ln>
      <a:noFill/>
    </a:ln>
    <a:effectLst/>
  </c:spPr>
  <c:txPr>
    <a:bodyPr/>
    <a:lstStyle/>
    <a:p>
      <a:pPr>
        <a:defRPr sz="120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4/7/2019</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0017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199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961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8381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5373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4907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66273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88011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9521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74769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0542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4/7/2019</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154223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2310278" y="780719"/>
            <a:ext cx="31830876" cy="2985433"/>
          </a:xfrm>
          <a:prstGeom prst="rect">
            <a:avLst/>
          </a:prstGeom>
          <a:solidFill>
            <a:schemeClr val="accent1">
              <a:lumMod val="40000"/>
              <a:lumOff val="60000"/>
            </a:schemeClr>
          </a:solidFill>
          <a:ln>
            <a:solidFill>
              <a:schemeClr val="tx1"/>
            </a:solidFill>
          </a:ln>
        </p:spPr>
        <p:txBody>
          <a:bodyPr wrap="square" lIns="1371600" rIns="1371600" rtlCol="0">
            <a:spAutoFit/>
          </a:bodyPr>
          <a:lstStyle/>
          <a:p>
            <a:pPr algn="ctr"/>
            <a:r>
              <a:rPr lang="en-US" sz="8000" b="1" dirty="0"/>
              <a:t>Tic Tac Toe with OpenCV and Dobot Magician</a:t>
            </a:r>
          </a:p>
          <a:p>
            <a:pPr algn="ctr"/>
            <a:r>
              <a:rPr lang="en-US" sz="5400" dirty="0"/>
              <a:t>Cody Martin, Zac Clifton - Computer Science</a:t>
            </a:r>
          </a:p>
          <a:p>
            <a:pPr algn="ctr"/>
            <a:r>
              <a:rPr lang="en-US" sz="5400" dirty="0"/>
              <a:t>Faculty Advisor: Suranga Hettiarachchi</a:t>
            </a:r>
          </a:p>
        </p:txBody>
      </p:sp>
      <p:sp>
        <p:nvSpPr>
          <p:cNvPr id="5" name="TextBox 4">
            <a:extLst>
              <a:ext uri="{FF2B5EF4-FFF2-40B4-BE49-F238E27FC236}">
                <a16:creationId xmlns:a16="http://schemas.microsoft.com/office/drawing/2014/main" id="{15B45391-64DE-EB4A-B9A8-F94348533761}"/>
              </a:ext>
            </a:extLst>
          </p:cNvPr>
          <p:cNvSpPr txBox="1"/>
          <p:nvPr/>
        </p:nvSpPr>
        <p:spPr>
          <a:xfrm>
            <a:off x="1834883" y="4613218"/>
            <a:ext cx="9250323" cy="4555093"/>
          </a:xfrm>
          <a:prstGeom prst="rect">
            <a:avLst/>
          </a:prstGeom>
          <a:noFill/>
          <a:ln>
            <a:noFill/>
          </a:ln>
        </p:spPr>
        <p:txBody>
          <a:bodyPr wrap="square" rtlCol="0">
            <a:spAutoFit/>
          </a:bodyPr>
          <a:lstStyle/>
          <a:p>
            <a:pPr algn="ctr"/>
            <a:r>
              <a:rPr lang="en-US" sz="5000" b="1" dirty="0"/>
              <a:t>Abstract</a:t>
            </a:r>
          </a:p>
          <a:p>
            <a:pPr algn="ctr"/>
            <a:r>
              <a:rPr lang="en-US" sz="4000" dirty="0"/>
              <a:t>We develop a system, using </a:t>
            </a:r>
            <a:r>
              <a:rPr lang="en-US" sz="4000" dirty="0" err="1"/>
              <a:t>Dobot</a:t>
            </a:r>
            <a:r>
              <a:rPr lang="en-US" sz="4000" dirty="0"/>
              <a:t> Magician (robotic arm), Pixie2 (camera), and Python (program) to play Tic-Tac-Toe with a human player. The game completes when there are no more actions or one of the players reaches a win.</a:t>
            </a:r>
            <a:endParaRPr lang="en-US" sz="4000" b="1" dirty="0"/>
          </a:p>
        </p:txBody>
      </p:sp>
      <p:sp>
        <p:nvSpPr>
          <p:cNvPr id="7" name="TextBox 6">
            <a:extLst>
              <a:ext uri="{FF2B5EF4-FFF2-40B4-BE49-F238E27FC236}">
                <a16:creationId xmlns:a16="http://schemas.microsoft.com/office/drawing/2014/main" id="{72AB2FA3-3E85-4142-8E50-41940D67D819}"/>
              </a:ext>
            </a:extLst>
          </p:cNvPr>
          <p:cNvSpPr txBox="1"/>
          <p:nvPr/>
        </p:nvSpPr>
        <p:spPr>
          <a:xfrm>
            <a:off x="13154841" y="4617218"/>
            <a:ext cx="9125775" cy="6401753"/>
          </a:xfrm>
          <a:prstGeom prst="rect">
            <a:avLst/>
          </a:prstGeom>
          <a:noFill/>
          <a:ln>
            <a:noFill/>
          </a:ln>
        </p:spPr>
        <p:txBody>
          <a:bodyPr wrap="square" rtlCol="0">
            <a:spAutoFit/>
          </a:bodyPr>
          <a:lstStyle/>
          <a:p>
            <a:pPr algn="ctr"/>
            <a:r>
              <a:rPr lang="en-US" sz="5000" b="1" dirty="0"/>
              <a:t>Methodology</a:t>
            </a:r>
          </a:p>
          <a:p>
            <a:pPr algn="ctr"/>
            <a:r>
              <a:rPr lang="en-US" sz="4000" dirty="0"/>
              <a:t>Using OpenCV, if no motion is detected by the camera, we record current game state. The program differentiates between the former and current game state, and chooses an action to be carried out by the robot arm. The game logic uses an altered A.I. Algorithm Min/Max, using a heuristic value based on the possible outcomes of the game tree. </a:t>
            </a:r>
          </a:p>
        </p:txBody>
      </p:sp>
      <p:sp>
        <p:nvSpPr>
          <p:cNvPr id="8" name="TextBox 7">
            <a:extLst>
              <a:ext uri="{FF2B5EF4-FFF2-40B4-BE49-F238E27FC236}">
                <a16:creationId xmlns:a16="http://schemas.microsoft.com/office/drawing/2014/main" id="{98AB3C0C-CC2F-9E4C-958E-746C54220182}"/>
              </a:ext>
            </a:extLst>
          </p:cNvPr>
          <p:cNvSpPr txBox="1"/>
          <p:nvPr/>
        </p:nvSpPr>
        <p:spPr>
          <a:xfrm>
            <a:off x="26215323" y="17797313"/>
            <a:ext cx="9125775" cy="5786199"/>
          </a:xfrm>
          <a:prstGeom prst="rect">
            <a:avLst/>
          </a:prstGeom>
          <a:noFill/>
          <a:ln>
            <a:noFill/>
          </a:ln>
        </p:spPr>
        <p:txBody>
          <a:bodyPr wrap="square" rtlCol="0">
            <a:spAutoFit/>
          </a:bodyPr>
          <a:lstStyle/>
          <a:p>
            <a:pPr algn="ctr"/>
            <a:r>
              <a:rPr lang="en-US" sz="5000" b="1" dirty="0"/>
              <a:t>References</a:t>
            </a:r>
          </a:p>
          <a:p>
            <a:pPr algn="ctr"/>
            <a:r>
              <a:rPr lang="en-US" sz="4000" dirty="0" err="1"/>
              <a:t>Clederson</a:t>
            </a:r>
            <a:r>
              <a:rPr lang="en-US" sz="4000" dirty="0"/>
              <a:t> Cruz 2017, “tic-tac-toe-minimax“, Retrieved on 28 March 2019 from https://github.com/Cledersonbc/tic-tac-toe-minimax </a:t>
            </a:r>
          </a:p>
          <a:p>
            <a:pPr algn="ctr"/>
            <a:r>
              <a:rPr lang="en-US" sz="4000" dirty="0"/>
              <a:t>Al </a:t>
            </a:r>
            <a:r>
              <a:rPr lang="en-US" sz="4000" dirty="0" err="1"/>
              <a:t>Sweigart</a:t>
            </a:r>
            <a:r>
              <a:rPr lang="en-US" sz="4000" dirty="0"/>
              <a:t>, “Chapter 10: Tic Tac Toe”, Retrieved on 30 March 2019 from https://inventwithpython.com/chapter10.html</a:t>
            </a:r>
          </a:p>
        </p:txBody>
      </p:sp>
      <p:sp>
        <p:nvSpPr>
          <p:cNvPr id="10" name="TextBox 9">
            <a:extLst>
              <a:ext uri="{FF2B5EF4-FFF2-40B4-BE49-F238E27FC236}">
                <a16:creationId xmlns:a16="http://schemas.microsoft.com/office/drawing/2014/main" id="{F23AC28A-D9B8-EC4C-88BE-782BE7810486}"/>
              </a:ext>
            </a:extLst>
          </p:cNvPr>
          <p:cNvSpPr txBox="1"/>
          <p:nvPr/>
        </p:nvSpPr>
        <p:spPr>
          <a:xfrm>
            <a:off x="7692997" y="18360124"/>
            <a:ext cx="9250342" cy="861774"/>
          </a:xfrm>
          <a:prstGeom prst="rect">
            <a:avLst/>
          </a:prstGeom>
          <a:noFill/>
        </p:spPr>
        <p:txBody>
          <a:bodyPr wrap="square" rtlCol="0">
            <a:spAutoFit/>
          </a:bodyPr>
          <a:lstStyle/>
          <a:p>
            <a:pPr algn="ctr"/>
            <a:r>
              <a:rPr lang="en-US" sz="5000" b="1" dirty="0"/>
              <a:t>Diagrams</a:t>
            </a:r>
          </a:p>
        </p:txBody>
      </p:sp>
      <p:sp>
        <p:nvSpPr>
          <p:cNvPr id="11" name="TextBox 10">
            <a:extLst>
              <a:ext uri="{FF2B5EF4-FFF2-40B4-BE49-F238E27FC236}">
                <a16:creationId xmlns:a16="http://schemas.microsoft.com/office/drawing/2014/main" id="{4F251B68-B1C6-D14B-B49E-255CBA9E66D5}"/>
              </a:ext>
            </a:extLst>
          </p:cNvPr>
          <p:cNvSpPr txBox="1"/>
          <p:nvPr/>
        </p:nvSpPr>
        <p:spPr>
          <a:xfrm>
            <a:off x="24350251" y="4613218"/>
            <a:ext cx="9125756" cy="861774"/>
          </a:xfrm>
          <a:prstGeom prst="rect">
            <a:avLst/>
          </a:prstGeom>
          <a:noFill/>
        </p:spPr>
        <p:txBody>
          <a:bodyPr wrap="square" rtlCol="0">
            <a:spAutoFit/>
          </a:bodyPr>
          <a:lstStyle/>
          <a:p>
            <a:pPr algn="ctr"/>
            <a:r>
              <a:rPr lang="en-US" sz="5000" b="1" dirty="0"/>
              <a:t>Conclusion</a:t>
            </a:r>
          </a:p>
        </p:txBody>
      </p:sp>
      <p:sp>
        <p:nvSpPr>
          <p:cNvPr id="33" name="TextBox 32">
            <a:extLst>
              <a:ext uri="{FF2B5EF4-FFF2-40B4-BE49-F238E27FC236}">
                <a16:creationId xmlns:a16="http://schemas.microsoft.com/office/drawing/2014/main" id="{34DDAD0F-B5DD-4E46-B176-3DC72C6A5810}"/>
              </a:ext>
            </a:extLst>
          </p:cNvPr>
          <p:cNvSpPr txBox="1"/>
          <p:nvPr/>
        </p:nvSpPr>
        <p:spPr>
          <a:xfrm>
            <a:off x="1234902" y="11585039"/>
            <a:ext cx="10450284" cy="5786199"/>
          </a:xfrm>
          <a:prstGeom prst="rect">
            <a:avLst/>
          </a:prstGeom>
          <a:noFill/>
          <a:ln>
            <a:noFill/>
          </a:ln>
        </p:spPr>
        <p:txBody>
          <a:bodyPr wrap="square" rtlCol="0">
            <a:spAutoFit/>
          </a:bodyPr>
          <a:lstStyle/>
          <a:p>
            <a:pPr algn="ctr"/>
            <a:r>
              <a:rPr lang="en-US" sz="5000" b="1" dirty="0"/>
              <a:t>Introduction &amp; Motivation</a:t>
            </a:r>
          </a:p>
          <a:p>
            <a:pPr algn="ctr"/>
            <a:r>
              <a:rPr lang="en-US" sz="4000" dirty="0"/>
              <a:t>Our motivation for this project is to assist in the learning of </a:t>
            </a:r>
            <a:r>
              <a:rPr lang="en-US" sz="4000" dirty="0" err="1"/>
              <a:t>Dobot</a:t>
            </a:r>
            <a:r>
              <a:rPr lang="en-US" sz="4000" dirty="0"/>
              <a:t> Magician for young minds interested in the field of Robotics. Since </a:t>
            </a:r>
            <a:r>
              <a:rPr lang="en-US" sz="4000" dirty="0" err="1"/>
              <a:t>Dobot</a:t>
            </a:r>
            <a:r>
              <a:rPr lang="en-US" sz="4000" dirty="0"/>
              <a:t> Magician is not well documented as a programmable robot, we are determined to acquire information of the use of </a:t>
            </a:r>
            <a:r>
              <a:rPr lang="en-US" sz="4000" dirty="0" err="1"/>
              <a:t>Dobot</a:t>
            </a:r>
            <a:r>
              <a:rPr lang="en-US" sz="4000" dirty="0"/>
              <a:t> in this regard. We feel these motivations necessitate the use of Scientific Discovery.</a:t>
            </a:r>
          </a:p>
        </p:txBody>
      </p:sp>
      <p:sp>
        <p:nvSpPr>
          <p:cNvPr id="36" name="TextBox 35">
            <a:extLst>
              <a:ext uri="{FF2B5EF4-FFF2-40B4-BE49-F238E27FC236}">
                <a16:creationId xmlns:a16="http://schemas.microsoft.com/office/drawing/2014/main" id="{07C40B47-098E-4095-9334-8FADBF87EEF7}"/>
              </a:ext>
            </a:extLst>
          </p:cNvPr>
          <p:cNvSpPr txBox="1"/>
          <p:nvPr/>
        </p:nvSpPr>
        <p:spPr>
          <a:xfrm>
            <a:off x="13154841" y="11585039"/>
            <a:ext cx="9250342" cy="861774"/>
          </a:xfrm>
          <a:prstGeom prst="rect">
            <a:avLst/>
          </a:prstGeom>
          <a:noFill/>
        </p:spPr>
        <p:txBody>
          <a:bodyPr wrap="square" rtlCol="0">
            <a:spAutoFit/>
          </a:bodyPr>
          <a:lstStyle/>
          <a:p>
            <a:pPr algn="ctr"/>
            <a:r>
              <a:rPr lang="en-US" sz="5000" b="1" dirty="0"/>
              <a:t>Research Results</a:t>
            </a:r>
          </a:p>
        </p:txBody>
      </p:sp>
      <p:pic>
        <p:nvPicPr>
          <p:cNvPr id="12" name="Picture 11" descr="A screenshot of a cell phone&#10;&#10;Description automatically generated">
            <a:extLst>
              <a:ext uri="{FF2B5EF4-FFF2-40B4-BE49-F238E27FC236}">
                <a16:creationId xmlns:a16="http://schemas.microsoft.com/office/drawing/2014/main" id="{E4129785-30F6-45A1-A4AD-E15A9B0D9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902" y="19787966"/>
            <a:ext cx="11083266" cy="7001928"/>
          </a:xfrm>
          <a:prstGeom prst="rect">
            <a:avLst/>
          </a:prstGeom>
        </p:spPr>
      </p:pic>
      <p:graphicFrame>
        <p:nvGraphicFramePr>
          <p:cNvPr id="13" name="Chart 12">
            <a:extLst>
              <a:ext uri="{FF2B5EF4-FFF2-40B4-BE49-F238E27FC236}">
                <a16:creationId xmlns:a16="http://schemas.microsoft.com/office/drawing/2014/main" id="{F748334D-3095-4CDA-B964-950EBBE3ABE0}"/>
              </a:ext>
            </a:extLst>
          </p:cNvPr>
          <p:cNvGraphicFramePr>
            <a:graphicFrameLocks/>
          </p:cNvGraphicFramePr>
          <p:nvPr>
            <p:extLst>
              <p:ext uri="{D42A27DB-BD31-4B8C-83A1-F6EECF244321}">
                <p14:modId xmlns:p14="http://schemas.microsoft.com/office/powerpoint/2010/main" val="428433456"/>
              </p:ext>
            </p:extLst>
          </p:nvPr>
        </p:nvGraphicFramePr>
        <p:xfrm>
          <a:off x="13154841" y="19787966"/>
          <a:ext cx="12673425" cy="75858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1432</TotalTime>
  <Words>197</Words>
  <Application>Microsoft Office PowerPoint</Application>
  <PresentationFormat>Custom</PresentationFormat>
  <Paragraphs>17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Cody Martin</dc:creator>
  <cp:lastModifiedBy>Cody Martin</cp:lastModifiedBy>
  <cp:revision>55</cp:revision>
  <dcterms:created xsi:type="dcterms:W3CDTF">2018-04-09T19:35:26Z</dcterms:created>
  <dcterms:modified xsi:type="dcterms:W3CDTF">2019-04-08T01:06:21Z</dcterms:modified>
</cp:coreProperties>
</file>