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4643"/>
  </p:normalViewPr>
  <p:slideViewPr>
    <p:cSldViewPr snapToGrid="0" snapToObjects="1">
      <p:cViewPr varScale="1">
        <p:scale>
          <a:sx n="18" d="100"/>
          <a:sy n="18" d="100"/>
        </p:scale>
        <p:origin x="1464" y="76"/>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[Dobot Trails.xlsx]Sheet5!PivotTable36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Game Outcomes by the Winner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Sheet5!$C$3</c:f>
              <c:strCache>
                <c:ptCount val="1"/>
                <c:pt idx="0">
                  <c:v>Total</c:v>
                </c:pt>
              </c:strCache>
            </c:strRef>
          </c:tx>
          <c:spPr>
            <a:solidFill>
              <a:schemeClr val="accent1"/>
            </a:solidFill>
            <a:ln>
              <a:noFill/>
            </a:ln>
            <a:effectLst/>
          </c:spPr>
          <c:invertIfNegative val="0"/>
          <c:cat>
            <c:strRef>
              <c:f>Sheet5!$A$4:$B$6</c:f>
              <c:strCache>
                <c:ptCount val="3"/>
                <c:pt idx="0">
                  <c:v>Dobot Wins</c:v>
                </c:pt>
                <c:pt idx="1">
                  <c:v>Player Wins</c:v>
                </c:pt>
                <c:pt idx="2">
                  <c:v>Tie</c:v>
                </c:pt>
              </c:strCache>
            </c:strRef>
          </c:cat>
          <c:val>
            <c:numRef>
              <c:f>Sheet5!$C$4:$C$6</c:f>
              <c:numCache>
                <c:formatCode>General</c:formatCode>
                <c:ptCount val="3"/>
                <c:pt idx="0">
                  <c:v>10</c:v>
                </c:pt>
                <c:pt idx="1">
                  <c:v>3</c:v>
                </c:pt>
                <c:pt idx="2">
                  <c:v>8</c:v>
                </c:pt>
              </c:numCache>
            </c:numRef>
          </c:val>
          <c:extLst>
            <c:ext xmlns:c16="http://schemas.microsoft.com/office/drawing/2014/chart" uri="{C3380CC4-5D6E-409C-BE32-E72D297353CC}">
              <c16:uniqueId val="{00000000-4265-4090-8284-6AE47D29E0FD}"/>
            </c:ext>
          </c:extLst>
        </c:ser>
        <c:dLbls>
          <c:showLegendKey val="0"/>
          <c:showVal val="0"/>
          <c:showCatName val="0"/>
          <c:showSerName val="0"/>
          <c:showPercent val="0"/>
          <c:showBubbleSize val="0"/>
        </c:dLbls>
        <c:gapWidth val="219"/>
        <c:overlap val="-27"/>
        <c:axId val="476256360"/>
        <c:axId val="476253080"/>
      </c:barChart>
      <c:catAx>
        <c:axId val="476256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253080"/>
        <c:crosses val="autoZero"/>
        <c:auto val="1"/>
        <c:lblAlgn val="ctr"/>
        <c:lblOffset val="100"/>
        <c:noMultiLvlLbl val="0"/>
      </c:catAx>
      <c:valAx>
        <c:axId val="476253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256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4/6/2019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4/6/2019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accent1">
              <a:lumMod val="40000"/>
              <a:lumOff val="6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2434864" y="4979046"/>
            <a:ext cx="9250323" cy="6401753"/>
          </a:xfrm>
          <a:prstGeom prst="rect">
            <a:avLst/>
          </a:prstGeom>
          <a:noFill/>
          <a:ln>
            <a:noFill/>
          </a:ln>
        </p:spPr>
        <p:txBody>
          <a:bodyPr wrap="square" rtlCol="0">
            <a:spAutoFit/>
          </a:bodyPr>
          <a:lstStyle/>
          <a:p>
            <a:pPr algn="ctr"/>
            <a:r>
              <a:rPr lang="en-US" sz="5000" b="1" dirty="0"/>
              <a:t>Abstract</a:t>
            </a:r>
          </a:p>
          <a:p>
            <a:pPr algn="ctr"/>
            <a:r>
              <a:rPr lang="en-US" sz="3600" dirty="0"/>
              <a:t>We develop a system, using Dobot Magician-robot arm, Pixie2-camera, and a Python- program to play Tic-Tac-Toe with a human player. In our program,  if no motion is detected by the camera, we record current game state. Then the program differentiates between the former and current game state, and chooses an action to be carried out by the robot arm. The game completes when there are no more actions or one of the players reaches a win.</a:t>
            </a:r>
            <a:endParaRPr lang="en-US" sz="3600" b="1" dirty="0"/>
          </a:p>
        </p:txBody>
      </p:sp>
      <p:sp>
        <p:nvSpPr>
          <p:cNvPr id="6" name="TextBox 5">
            <a:extLst>
              <a:ext uri="{FF2B5EF4-FFF2-40B4-BE49-F238E27FC236}">
                <a16:creationId xmlns:a16="http://schemas.microsoft.com/office/drawing/2014/main" id="{F642D85D-538D-C54C-9425-4E8EBE494108}"/>
              </a:ext>
            </a:extLst>
          </p:cNvPr>
          <p:cNvSpPr txBox="1"/>
          <p:nvPr/>
        </p:nvSpPr>
        <p:spPr>
          <a:xfrm>
            <a:off x="1834883" y="19458599"/>
            <a:ext cx="10450284" cy="861774"/>
          </a:xfrm>
          <a:prstGeom prst="rect">
            <a:avLst/>
          </a:prstGeom>
          <a:noFill/>
          <a:ln>
            <a:noFill/>
          </a:ln>
        </p:spPr>
        <p:txBody>
          <a:bodyPr wrap="square" rtlCol="0">
            <a:spAutoFit/>
          </a:bodyPr>
          <a:lstStyle/>
          <a:p>
            <a:pPr algn="ctr"/>
            <a:r>
              <a:rPr lang="en-US" sz="5000" b="1" dirty="0"/>
              <a:t>Methodology</a:t>
            </a:r>
          </a:p>
        </p:txBody>
      </p:sp>
      <p:sp>
        <p:nvSpPr>
          <p:cNvPr id="7" name="TextBox 6">
            <a:extLst>
              <a:ext uri="{FF2B5EF4-FFF2-40B4-BE49-F238E27FC236}">
                <a16:creationId xmlns:a16="http://schemas.microsoft.com/office/drawing/2014/main" id="{72AB2FA3-3E85-4142-8E50-41940D67D819}"/>
              </a:ext>
            </a:extLst>
          </p:cNvPr>
          <p:cNvSpPr txBox="1"/>
          <p:nvPr/>
        </p:nvSpPr>
        <p:spPr>
          <a:xfrm>
            <a:off x="13662828" y="4976307"/>
            <a:ext cx="9125775" cy="861774"/>
          </a:xfrm>
          <a:prstGeom prst="rect">
            <a:avLst/>
          </a:prstGeom>
          <a:noFill/>
          <a:ln>
            <a:noFill/>
          </a:ln>
        </p:spPr>
        <p:txBody>
          <a:bodyPr wrap="square" rtlCol="0">
            <a:spAutoFit/>
          </a:bodyPr>
          <a:lstStyle/>
          <a:p>
            <a:pPr algn="ctr"/>
            <a:r>
              <a:rPr lang="en-US" sz="5000" b="1" dirty="0"/>
              <a:t>Discussion</a:t>
            </a:r>
          </a:p>
        </p:txBody>
      </p:sp>
      <p:sp>
        <p:nvSpPr>
          <p:cNvPr id="8" name="TextBox 7">
            <a:extLst>
              <a:ext uri="{FF2B5EF4-FFF2-40B4-BE49-F238E27FC236}">
                <a16:creationId xmlns:a16="http://schemas.microsoft.com/office/drawing/2014/main" id="{98AB3C0C-CC2F-9E4C-958E-746C54220182}"/>
              </a:ext>
            </a:extLst>
          </p:cNvPr>
          <p:cNvSpPr txBox="1"/>
          <p:nvPr/>
        </p:nvSpPr>
        <p:spPr>
          <a:xfrm>
            <a:off x="24890796" y="12696206"/>
            <a:ext cx="9125775" cy="861774"/>
          </a:xfrm>
          <a:prstGeom prst="rect">
            <a:avLst/>
          </a:prstGeom>
          <a:noFill/>
          <a:ln>
            <a:noFill/>
          </a:ln>
        </p:spPr>
        <p:txBody>
          <a:bodyPr wrap="square" rtlCol="0">
            <a:spAutoFit/>
          </a:bodyPr>
          <a:lstStyle/>
          <a:p>
            <a:pPr algn="ctr"/>
            <a:r>
              <a:rPr lang="en-US" sz="5000" b="1" dirty="0"/>
              <a:t>References</a:t>
            </a:r>
          </a:p>
        </p:txBody>
      </p:sp>
      <p:sp>
        <p:nvSpPr>
          <p:cNvPr id="10" name="TextBox 9">
            <a:extLst>
              <a:ext uri="{FF2B5EF4-FFF2-40B4-BE49-F238E27FC236}">
                <a16:creationId xmlns:a16="http://schemas.microsoft.com/office/drawing/2014/main" id="{F23AC28A-D9B8-EC4C-88BE-782BE7810486}"/>
              </a:ext>
            </a:extLst>
          </p:cNvPr>
          <p:cNvSpPr txBox="1"/>
          <p:nvPr/>
        </p:nvSpPr>
        <p:spPr>
          <a:xfrm>
            <a:off x="13092558" y="19250002"/>
            <a:ext cx="9250342" cy="861774"/>
          </a:xfrm>
          <a:prstGeom prst="rect">
            <a:avLst/>
          </a:prstGeom>
          <a:noFill/>
        </p:spPr>
        <p:txBody>
          <a:bodyPr wrap="square" rtlCol="0">
            <a:spAutoFit/>
          </a:bodyPr>
          <a:lstStyle/>
          <a:p>
            <a:pPr algn="ctr"/>
            <a:r>
              <a:rPr lang="en-US" sz="5000" b="1" dirty="0"/>
              <a:t>Diagram</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4890815" y="5407194"/>
            <a:ext cx="9125756" cy="861774"/>
          </a:xfrm>
          <a:prstGeom prst="rect">
            <a:avLst/>
          </a:prstGeom>
          <a:noFill/>
        </p:spPr>
        <p:txBody>
          <a:bodyPr wrap="square" rtlCol="0">
            <a:spAutoFit/>
          </a:bodyPr>
          <a:lstStyle/>
          <a:p>
            <a:pPr algn="ctr"/>
            <a:r>
              <a:rPr lang="en-US" sz="5000" b="1" dirty="0"/>
              <a:t>Conclusion</a:t>
            </a:r>
          </a:p>
        </p:txBody>
      </p:sp>
      <p:sp>
        <p:nvSpPr>
          <p:cNvPr id="33" name="TextBox 32">
            <a:extLst>
              <a:ext uri="{FF2B5EF4-FFF2-40B4-BE49-F238E27FC236}">
                <a16:creationId xmlns:a16="http://schemas.microsoft.com/office/drawing/2014/main" id="{34DDAD0F-B5DD-4E46-B176-3DC72C6A5810}"/>
              </a:ext>
            </a:extLst>
          </p:cNvPr>
          <p:cNvSpPr txBox="1"/>
          <p:nvPr/>
        </p:nvSpPr>
        <p:spPr>
          <a:xfrm>
            <a:off x="1834883" y="13127093"/>
            <a:ext cx="10450284" cy="1754326"/>
          </a:xfrm>
          <a:prstGeom prst="rect">
            <a:avLst/>
          </a:prstGeom>
          <a:noFill/>
          <a:ln>
            <a:noFill/>
          </a:ln>
        </p:spPr>
        <p:txBody>
          <a:bodyPr wrap="square" rtlCol="0">
            <a:spAutoFit/>
          </a:bodyPr>
          <a:lstStyle/>
          <a:p>
            <a:pPr algn="ctr"/>
            <a:r>
              <a:rPr lang="en-US" sz="5400" b="1" dirty="0"/>
              <a:t>Introduction with research motivation</a:t>
            </a:r>
            <a:endParaRPr lang="en-US" sz="5000" b="1" dirty="0"/>
          </a:p>
        </p:txBody>
      </p:sp>
      <p:sp>
        <p:nvSpPr>
          <p:cNvPr id="36" name="TextBox 35">
            <a:extLst>
              <a:ext uri="{FF2B5EF4-FFF2-40B4-BE49-F238E27FC236}">
                <a16:creationId xmlns:a16="http://schemas.microsoft.com/office/drawing/2014/main" id="{07C40B47-098E-4095-9334-8FADBF87EEF7}"/>
              </a:ext>
            </a:extLst>
          </p:cNvPr>
          <p:cNvSpPr txBox="1"/>
          <p:nvPr/>
        </p:nvSpPr>
        <p:spPr>
          <a:xfrm>
            <a:off x="13092558" y="11862038"/>
            <a:ext cx="9250342" cy="861774"/>
          </a:xfrm>
          <a:prstGeom prst="rect">
            <a:avLst/>
          </a:prstGeom>
          <a:noFill/>
        </p:spPr>
        <p:txBody>
          <a:bodyPr wrap="square" rtlCol="0">
            <a:spAutoFit/>
          </a:bodyPr>
          <a:lstStyle/>
          <a:p>
            <a:pPr algn="ctr"/>
            <a:r>
              <a:rPr lang="en-US" sz="5000" b="1" dirty="0"/>
              <a:t>Research Results</a:t>
            </a:r>
          </a:p>
        </p:txBody>
      </p:sp>
      <p:pic>
        <p:nvPicPr>
          <p:cNvPr id="3" name="Picture 2"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21" y="21555942"/>
            <a:ext cx="11083266" cy="7001928"/>
          </a:xfrm>
          <a:prstGeom prst="rect">
            <a:avLst/>
          </a:prstGeom>
        </p:spPr>
      </p:pic>
      <p:graphicFrame>
        <p:nvGraphicFramePr>
          <p:cNvPr id="13" name="Chart 12">
            <a:extLst>
              <a:ext uri="{FF2B5EF4-FFF2-40B4-BE49-F238E27FC236}">
                <a16:creationId xmlns:a16="http://schemas.microsoft.com/office/drawing/2014/main" id="{F748334D-3095-4CDA-B964-950EBBE3ABE0}"/>
              </a:ext>
            </a:extLst>
          </p:cNvPr>
          <p:cNvGraphicFramePr>
            <a:graphicFrameLocks/>
          </p:cNvGraphicFramePr>
          <p:nvPr>
            <p:extLst>
              <p:ext uri="{D42A27DB-BD31-4B8C-83A1-F6EECF244321}">
                <p14:modId xmlns:p14="http://schemas.microsoft.com/office/powerpoint/2010/main" val="3168349012"/>
              </p:ext>
            </p:extLst>
          </p:nvPr>
        </p:nvGraphicFramePr>
        <p:xfrm>
          <a:off x="25683882" y="23681097"/>
          <a:ext cx="5029201" cy="2305757"/>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9B005576-3659-4F44-BDCC-9FFD7AA77B41}"/>
              </a:ext>
            </a:extLst>
          </p:cNvPr>
          <p:cNvSpPr txBox="1"/>
          <p:nvPr/>
        </p:nvSpPr>
        <p:spPr>
          <a:xfrm>
            <a:off x="15983712" y="22530816"/>
            <a:ext cx="5029201" cy="1077218"/>
          </a:xfrm>
          <a:prstGeom prst="rect">
            <a:avLst/>
          </a:prstGeom>
          <a:noFill/>
        </p:spPr>
        <p:txBody>
          <a:bodyPr wrap="square" rtlCol="0">
            <a:spAutoFit/>
          </a:bodyPr>
          <a:lstStyle/>
          <a:p>
            <a:r>
              <a:rPr lang="en-US" sz="3200" i="1" dirty="0"/>
              <a:t>Dobot </a:t>
            </a:r>
            <a:r>
              <a:rPr lang="en-US" sz="3200" i="1"/>
              <a:t>was 98% </a:t>
            </a:r>
            <a:r>
              <a:rPr lang="en-US" sz="3200" i="1" dirty="0"/>
              <a:t>accurate in all trails</a:t>
            </a:r>
          </a:p>
        </p:txBody>
      </p:sp>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TotalTime>
  <Words>76</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thefat man</cp:lastModifiedBy>
  <cp:revision>46</cp:revision>
  <dcterms:created xsi:type="dcterms:W3CDTF">2018-04-09T19:35:26Z</dcterms:created>
  <dcterms:modified xsi:type="dcterms:W3CDTF">2019-04-06T18:26:59Z</dcterms:modified>
</cp:coreProperties>
</file>