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3453" autoAdjust="0"/>
  </p:normalViewPr>
  <p:slideViewPr>
    <p:cSldViewPr snapToGrid="0" snapToObjects="1">
      <p:cViewPr>
        <p:scale>
          <a:sx n="25" d="100"/>
          <a:sy n="25" d="100"/>
        </p:scale>
        <p:origin x="834" y="-1440"/>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4/10/2019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4/10/2019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bg2">
              <a:lumMod val="9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Dobot Magician (robotic arm), Pixie2 (camera), and Python (program) to play Tic-Tac-Toe with a human player. The game completes when there are no more legal moves, one of the players reaches a win, or there is a tie.</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4765592" y="4659008"/>
            <a:ext cx="9125775" cy="10095071"/>
          </a:xfrm>
          <a:prstGeom prst="rect">
            <a:avLst/>
          </a:prstGeom>
          <a:noFill/>
          <a:ln>
            <a:noFill/>
          </a:ln>
        </p:spPr>
        <p:txBody>
          <a:bodyPr wrap="square" rtlCol="0">
            <a:spAutoFit/>
          </a:bodyPr>
          <a:lstStyle/>
          <a:p>
            <a:pPr algn="ctr"/>
            <a:r>
              <a:rPr lang="en-US" sz="5000" b="1" dirty="0"/>
              <a:t>Methodology</a:t>
            </a:r>
          </a:p>
          <a:p>
            <a:pPr algn="ctr"/>
            <a:r>
              <a:rPr lang="en-US" sz="4000" dirty="0"/>
              <a:t>We utilize OpenCV Computer Vision Software, Python Language, and the Dobot Programming Interface. If no motion is detected by the camera, we record current game state. The program differentiates between the former and current game state, and chooses an action to be carried out by the robotic arm. The game logic uses an altered AI algorithm, depth first search with Min/Max, using a heuristic value based on the possible outcomes of the game tree(Figure 1). This heuristic is a value that increases if the next possible state is a win and decreases if it is a loss for the Dobot.</a:t>
            </a:r>
          </a:p>
        </p:txBody>
      </p:sp>
      <p:sp>
        <p:nvSpPr>
          <p:cNvPr id="8" name="TextBox 7">
            <a:extLst>
              <a:ext uri="{FF2B5EF4-FFF2-40B4-BE49-F238E27FC236}">
                <a16:creationId xmlns:a16="http://schemas.microsoft.com/office/drawing/2014/main" id="{98AB3C0C-CC2F-9E4C-958E-746C54220182}"/>
              </a:ext>
            </a:extLst>
          </p:cNvPr>
          <p:cNvSpPr txBox="1"/>
          <p:nvPr/>
        </p:nvSpPr>
        <p:spPr>
          <a:xfrm>
            <a:off x="26150731" y="17904401"/>
            <a:ext cx="9125775" cy="8863965"/>
          </a:xfrm>
          <a:prstGeom prst="rect">
            <a:avLst/>
          </a:prstGeom>
          <a:noFill/>
          <a:ln>
            <a:noFill/>
          </a:ln>
        </p:spPr>
        <p:txBody>
          <a:bodyPr wrap="square" rtlCol="0">
            <a:spAutoFit/>
          </a:bodyPr>
          <a:lstStyle/>
          <a:p>
            <a:pPr algn="ctr"/>
            <a:r>
              <a:rPr lang="en-US" sz="5000" b="1" dirty="0"/>
              <a:t>References</a:t>
            </a:r>
          </a:p>
          <a:p>
            <a:pPr algn="ctr"/>
            <a:r>
              <a:rPr lang="en-US" sz="4000" dirty="0"/>
              <a:t>Cruz, </a:t>
            </a:r>
            <a:r>
              <a:rPr lang="en-US" sz="4000" dirty="0" err="1"/>
              <a:t>Clederson</a:t>
            </a:r>
            <a:r>
              <a:rPr lang="en-US" sz="4000" dirty="0"/>
              <a:t>. “tic-tac-toe-minimax“, </a:t>
            </a:r>
            <a:r>
              <a:rPr lang="en-US" sz="4000" i="1" dirty="0" err="1"/>
              <a:t>github</a:t>
            </a:r>
            <a:r>
              <a:rPr lang="en-US" sz="4000" i="1" dirty="0"/>
              <a:t>,</a:t>
            </a:r>
            <a:r>
              <a:rPr lang="en-US" sz="4000" dirty="0"/>
              <a:t> 2017, Accessed 28 March 2019 from www.github.com/Cledersonbc/tic-tac-toe-minimax </a:t>
            </a:r>
          </a:p>
          <a:p>
            <a:pPr algn="ctr"/>
            <a:endParaRPr lang="en-US" sz="4000" dirty="0"/>
          </a:p>
          <a:p>
            <a:pPr algn="ctr"/>
            <a:r>
              <a:rPr lang="en-US" sz="4000" dirty="0" err="1"/>
              <a:t>Rosebrock</a:t>
            </a:r>
            <a:r>
              <a:rPr lang="en-US" sz="4000" dirty="0"/>
              <a:t>, Adrian. “basic motion detection and tracking with Python and OpenCV”</a:t>
            </a:r>
          </a:p>
          <a:p>
            <a:pPr algn="ctr"/>
            <a:endParaRPr lang="en-US" sz="4000" dirty="0"/>
          </a:p>
          <a:p>
            <a:pPr algn="ctr"/>
            <a:r>
              <a:rPr lang="en-US" sz="4000" dirty="0" err="1"/>
              <a:t>Sweigart</a:t>
            </a:r>
            <a:r>
              <a:rPr lang="en-US" sz="4000" dirty="0"/>
              <a:t>, Al. “Chapter 10: Tic Tac Toe”, Accessed  </a:t>
            </a:r>
            <a:r>
              <a:rPr lang="en-US" sz="4000" i="1" dirty="0" err="1"/>
              <a:t>inventwithpython</a:t>
            </a:r>
            <a:r>
              <a:rPr lang="en-US" sz="4000" i="1" dirty="0"/>
              <a:t>, </a:t>
            </a:r>
            <a:r>
              <a:rPr lang="en-US" sz="4000" dirty="0"/>
              <a:t>Accessed 30 March 2019 from https://inventwithpython.com/chapter10.html</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6061205" y="10221702"/>
            <a:ext cx="9125756" cy="7632859"/>
          </a:xfrm>
          <a:prstGeom prst="rect">
            <a:avLst/>
          </a:prstGeom>
          <a:noFill/>
        </p:spPr>
        <p:txBody>
          <a:bodyPr wrap="square" rtlCol="0">
            <a:spAutoFit/>
          </a:bodyPr>
          <a:lstStyle/>
          <a:p>
            <a:pPr algn="ctr"/>
            <a:r>
              <a:rPr lang="en-US" sz="5000" b="1" dirty="0"/>
              <a:t>Future Work and Conclusion</a:t>
            </a:r>
          </a:p>
          <a:p>
            <a:pPr algn="ctr"/>
            <a:r>
              <a:rPr lang="en-US" sz="4000" dirty="0"/>
              <a:t>We plan to alter the environment of the game by replacing the human player with another </a:t>
            </a:r>
            <a:r>
              <a:rPr lang="en-US" sz="4000" dirty="0" err="1"/>
              <a:t>Dobot</a:t>
            </a:r>
            <a:r>
              <a:rPr lang="en-US" sz="4000" dirty="0"/>
              <a:t> player. We also intend to implement a different AI algorithm, such as a learning algorithm, for the logic of the game.</a:t>
            </a:r>
          </a:p>
          <a:p>
            <a:pPr algn="ctr"/>
            <a:endParaRPr lang="en-US" sz="4000" dirty="0"/>
          </a:p>
          <a:p>
            <a:pPr algn="ctr"/>
            <a:r>
              <a:rPr lang="en-US" sz="4000" dirty="0"/>
              <a:t>We create an environment for the interaction of human and robotic arm through the use of a camera and software algorithm.</a:t>
            </a:r>
            <a:endParaRPr lang="en-US" sz="5000" dirty="0"/>
          </a:p>
        </p:txBody>
      </p:sp>
      <p:sp>
        <p:nvSpPr>
          <p:cNvPr id="33" name="TextBox 32">
            <a:extLst>
              <a:ext uri="{FF2B5EF4-FFF2-40B4-BE49-F238E27FC236}">
                <a16:creationId xmlns:a16="http://schemas.microsoft.com/office/drawing/2014/main" id="{34DDAD0F-B5DD-4E46-B176-3DC72C6A5810}"/>
              </a:ext>
            </a:extLst>
          </p:cNvPr>
          <p:cNvSpPr txBox="1"/>
          <p:nvPr/>
        </p:nvSpPr>
        <p:spPr>
          <a:xfrm>
            <a:off x="1337166" y="10015377"/>
            <a:ext cx="10450284" cy="4555093"/>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Dobot Magician for young minds interested in the field of Robotics. </a:t>
            </a:r>
          </a:p>
          <a:p>
            <a:pPr algn="ctr"/>
            <a:r>
              <a:rPr lang="en-US" sz="4000" dirty="0"/>
              <a:t>Another motivation is to develop a way for the human to interact with a robot within a turn based game environment.</a:t>
            </a:r>
          </a:p>
        </p:txBody>
      </p:sp>
      <p:sp>
        <p:nvSpPr>
          <p:cNvPr id="36" name="TextBox 35">
            <a:extLst>
              <a:ext uri="{FF2B5EF4-FFF2-40B4-BE49-F238E27FC236}">
                <a16:creationId xmlns:a16="http://schemas.microsoft.com/office/drawing/2014/main" id="{07C40B47-098E-4095-9334-8FADBF87EEF7}"/>
              </a:ext>
            </a:extLst>
          </p:cNvPr>
          <p:cNvSpPr txBox="1"/>
          <p:nvPr/>
        </p:nvSpPr>
        <p:spPr>
          <a:xfrm>
            <a:off x="25728127" y="4627672"/>
            <a:ext cx="9250342" cy="5170646"/>
          </a:xfrm>
          <a:prstGeom prst="rect">
            <a:avLst/>
          </a:prstGeom>
          <a:noFill/>
        </p:spPr>
        <p:txBody>
          <a:bodyPr wrap="square" rtlCol="0">
            <a:spAutoFit/>
          </a:bodyPr>
          <a:lstStyle/>
          <a:p>
            <a:pPr algn="ctr"/>
            <a:r>
              <a:rPr lang="en-US" sz="5000" b="1" dirty="0"/>
              <a:t>Research Results</a:t>
            </a:r>
          </a:p>
          <a:p>
            <a:pPr algn="ctr"/>
            <a:r>
              <a:rPr lang="en-US" sz="4000" dirty="0"/>
              <a:t>Out of 26 independent trials, Dobot won 9, the human player won 3, there are 8 ties and 6 inconclusive outcomes (error). </a:t>
            </a:r>
          </a:p>
          <a:p>
            <a:pPr algn="ctr"/>
            <a:r>
              <a:rPr lang="en-US" sz="4000" dirty="0"/>
              <a:t>Our results show the system is correct 84% of the time and the error rate is 16%. Table 1 shows winning and losing percentages for each of the players.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65" y="17452753"/>
            <a:ext cx="11083266" cy="7001928"/>
          </a:xfrm>
          <a:prstGeom prst="rect">
            <a:avLst/>
          </a:prstGeom>
        </p:spPr>
      </p:pic>
      <p:sp>
        <p:nvSpPr>
          <p:cNvPr id="14" name="TextBox 13">
            <a:extLst>
              <a:ext uri="{FF2B5EF4-FFF2-40B4-BE49-F238E27FC236}">
                <a16:creationId xmlns:a16="http://schemas.microsoft.com/office/drawing/2014/main" id="{5CB8319F-2874-496E-954F-3C5E921D9C2E}"/>
              </a:ext>
            </a:extLst>
          </p:cNvPr>
          <p:cNvSpPr txBox="1"/>
          <p:nvPr/>
        </p:nvSpPr>
        <p:spPr>
          <a:xfrm>
            <a:off x="1299494" y="25303662"/>
            <a:ext cx="11083265" cy="1938992"/>
          </a:xfrm>
          <a:prstGeom prst="rect">
            <a:avLst/>
          </a:prstGeom>
          <a:noFill/>
        </p:spPr>
        <p:txBody>
          <a:bodyPr wrap="square" rtlCol="0">
            <a:spAutoFit/>
          </a:bodyPr>
          <a:lstStyle/>
          <a:p>
            <a:r>
              <a:rPr lang="en-US" sz="4000" i="1" dirty="0"/>
              <a:t>Our algorithm takes the current state and attempts all possible moves to find the best move from the current state.</a:t>
            </a:r>
          </a:p>
        </p:txBody>
      </p:sp>
      <p:sp>
        <p:nvSpPr>
          <p:cNvPr id="15" name="TextBox 14">
            <a:extLst>
              <a:ext uri="{FF2B5EF4-FFF2-40B4-BE49-F238E27FC236}">
                <a16:creationId xmlns:a16="http://schemas.microsoft.com/office/drawing/2014/main" id="{B6275A1E-B79C-48EA-A6B0-D42A8CDC5753}"/>
              </a:ext>
            </a:extLst>
          </p:cNvPr>
          <p:cNvSpPr txBox="1"/>
          <p:nvPr/>
        </p:nvSpPr>
        <p:spPr>
          <a:xfrm>
            <a:off x="13562198" y="25303662"/>
            <a:ext cx="12499007" cy="1938992"/>
          </a:xfrm>
          <a:prstGeom prst="rect">
            <a:avLst/>
          </a:prstGeom>
          <a:noFill/>
        </p:spPr>
        <p:txBody>
          <a:bodyPr wrap="square" rtlCol="0">
            <a:spAutoFit/>
          </a:bodyPr>
          <a:lstStyle/>
          <a:p>
            <a:r>
              <a:rPr lang="en-US" sz="4000" i="1" dirty="0"/>
              <a:t>The Data shows that when Dobot goes first the game is most likely to be a tie and when the player goes first Dobot will most likely win. </a:t>
            </a:r>
          </a:p>
        </p:txBody>
      </p:sp>
      <p:pic>
        <p:nvPicPr>
          <p:cNvPr id="3" name="Picture 2">
            <a:extLst>
              <a:ext uri="{FF2B5EF4-FFF2-40B4-BE49-F238E27FC236}">
                <a16:creationId xmlns:a16="http://schemas.microsoft.com/office/drawing/2014/main" id="{75B661CE-575D-4027-A96B-2C3853CD9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9834" y="26818206"/>
            <a:ext cx="2189461" cy="2189461"/>
          </a:xfrm>
          <a:prstGeom prst="rect">
            <a:avLst/>
          </a:prstGeom>
        </p:spPr>
      </p:pic>
      <p:pic>
        <p:nvPicPr>
          <p:cNvPr id="9" name="Picture 8">
            <a:extLst>
              <a:ext uri="{FF2B5EF4-FFF2-40B4-BE49-F238E27FC236}">
                <a16:creationId xmlns:a16="http://schemas.microsoft.com/office/drawing/2014/main" id="{794F70DD-82BB-4BCA-BB80-108C18486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84693" y="26579436"/>
            <a:ext cx="2667000" cy="2667000"/>
          </a:xfrm>
          <a:prstGeom prst="rect">
            <a:avLst/>
          </a:prstGeom>
        </p:spPr>
      </p:pic>
      <p:pic>
        <p:nvPicPr>
          <p:cNvPr id="17" name="Picture 16">
            <a:extLst>
              <a:ext uri="{FF2B5EF4-FFF2-40B4-BE49-F238E27FC236}">
                <a16:creationId xmlns:a16="http://schemas.microsoft.com/office/drawing/2014/main" id="{BEA9944F-B322-4B8D-AB08-CEB59274A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17091" y="27400581"/>
            <a:ext cx="4048125" cy="1079500"/>
          </a:xfrm>
          <a:prstGeom prst="rect">
            <a:avLst/>
          </a:prstGeom>
        </p:spPr>
      </p:pic>
      <p:sp>
        <p:nvSpPr>
          <p:cNvPr id="2" name="TextBox 1">
            <a:extLst>
              <a:ext uri="{FF2B5EF4-FFF2-40B4-BE49-F238E27FC236}">
                <a16:creationId xmlns:a16="http://schemas.microsoft.com/office/drawing/2014/main" id="{2B88393E-9367-4214-B1DA-41CEC9096F6D}"/>
              </a:ext>
            </a:extLst>
          </p:cNvPr>
          <p:cNvSpPr txBox="1"/>
          <p:nvPr/>
        </p:nvSpPr>
        <p:spPr>
          <a:xfrm>
            <a:off x="5370825" y="16377234"/>
            <a:ext cx="2382966" cy="861774"/>
          </a:xfrm>
          <a:prstGeom prst="rect">
            <a:avLst/>
          </a:prstGeom>
          <a:noFill/>
        </p:spPr>
        <p:txBody>
          <a:bodyPr wrap="square" rtlCol="0">
            <a:spAutoFit/>
          </a:bodyPr>
          <a:lstStyle/>
          <a:p>
            <a:r>
              <a:rPr lang="en-US" sz="5000" b="1" dirty="0"/>
              <a:t>Figure 1</a:t>
            </a:r>
          </a:p>
        </p:txBody>
      </p:sp>
      <p:sp>
        <p:nvSpPr>
          <p:cNvPr id="19" name="TextBox 18">
            <a:extLst>
              <a:ext uri="{FF2B5EF4-FFF2-40B4-BE49-F238E27FC236}">
                <a16:creationId xmlns:a16="http://schemas.microsoft.com/office/drawing/2014/main" id="{572A2ABB-E11C-4932-BA10-E0705D4554F5}"/>
              </a:ext>
            </a:extLst>
          </p:cNvPr>
          <p:cNvSpPr txBox="1"/>
          <p:nvPr/>
        </p:nvSpPr>
        <p:spPr>
          <a:xfrm>
            <a:off x="18288000" y="17834763"/>
            <a:ext cx="2471981" cy="861774"/>
          </a:xfrm>
          <a:prstGeom prst="rect">
            <a:avLst/>
          </a:prstGeom>
          <a:noFill/>
        </p:spPr>
        <p:txBody>
          <a:bodyPr wrap="square" rtlCol="0">
            <a:spAutoFit/>
          </a:bodyPr>
          <a:lstStyle/>
          <a:p>
            <a:r>
              <a:rPr lang="en-US" sz="5000" b="1" dirty="0"/>
              <a:t>Table 1</a:t>
            </a:r>
          </a:p>
        </p:txBody>
      </p:sp>
      <p:graphicFrame>
        <p:nvGraphicFramePr>
          <p:cNvPr id="20" name="Table 19">
            <a:extLst>
              <a:ext uri="{FF2B5EF4-FFF2-40B4-BE49-F238E27FC236}">
                <a16:creationId xmlns:a16="http://schemas.microsoft.com/office/drawing/2014/main" id="{4DD0B9E7-CCD3-4ED9-80E9-9F5F05A85E1E}"/>
              </a:ext>
            </a:extLst>
          </p:cNvPr>
          <p:cNvGraphicFramePr>
            <a:graphicFrameLocks noGrp="1"/>
          </p:cNvGraphicFramePr>
          <p:nvPr>
            <p:extLst>
              <p:ext uri="{D42A27DB-BD31-4B8C-83A1-F6EECF244321}">
                <p14:modId xmlns:p14="http://schemas.microsoft.com/office/powerpoint/2010/main" val="729496948"/>
              </p:ext>
            </p:extLst>
          </p:nvPr>
        </p:nvGraphicFramePr>
        <p:xfrm>
          <a:off x="13577106" y="20183217"/>
          <a:ext cx="11698652" cy="3008858"/>
        </p:xfrm>
        <a:graphic>
          <a:graphicData uri="http://schemas.openxmlformats.org/drawingml/2006/table">
            <a:tbl>
              <a:tblPr/>
              <a:tblGrid>
                <a:gridCol w="3009900">
                  <a:extLst>
                    <a:ext uri="{9D8B030D-6E8A-4147-A177-3AD203B41FA5}">
                      <a16:colId xmlns:a16="http://schemas.microsoft.com/office/drawing/2014/main" val="2448842132"/>
                    </a:ext>
                  </a:extLst>
                </a:gridCol>
                <a:gridCol w="2941948">
                  <a:extLst>
                    <a:ext uri="{9D8B030D-6E8A-4147-A177-3AD203B41FA5}">
                      <a16:colId xmlns:a16="http://schemas.microsoft.com/office/drawing/2014/main" val="4195102037"/>
                    </a:ext>
                  </a:extLst>
                </a:gridCol>
                <a:gridCol w="3243400">
                  <a:extLst>
                    <a:ext uri="{9D8B030D-6E8A-4147-A177-3AD203B41FA5}">
                      <a16:colId xmlns:a16="http://schemas.microsoft.com/office/drawing/2014/main" val="874871709"/>
                    </a:ext>
                  </a:extLst>
                </a:gridCol>
                <a:gridCol w="2503404">
                  <a:extLst>
                    <a:ext uri="{9D8B030D-6E8A-4147-A177-3AD203B41FA5}">
                      <a16:colId xmlns:a16="http://schemas.microsoft.com/office/drawing/2014/main" val="3400877332"/>
                    </a:ext>
                  </a:extLst>
                </a:gridCol>
              </a:tblGrid>
              <a:tr h="1120565">
                <a:tc>
                  <a:txBody>
                    <a:bodyPr/>
                    <a:lstStyle/>
                    <a:p>
                      <a:pPr algn="ctr" fontAlgn="b"/>
                      <a:r>
                        <a:rPr lang="en-US" sz="4400" b="1" i="0" u="none" strike="noStrike" dirty="0">
                          <a:solidFill>
                            <a:srgbClr val="FFFFFF"/>
                          </a:solidFill>
                          <a:effectLst/>
                          <a:latin typeface="Calibri" panose="020F0502020204030204" pitchFamily="34" charset="0"/>
                        </a:rPr>
                        <a:t>First Player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Dobot Win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Player Win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Ties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86763944"/>
                  </a:ext>
                </a:extLst>
              </a:tr>
              <a:tr h="945459">
                <a:tc>
                  <a:txBody>
                    <a:bodyPr/>
                    <a:lstStyle/>
                    <a:p>
                      <a:pPr algn="ctr" fontAlgn="b"/>
                      <a:r>
                        <a:rPr lang="en-US" sz="4400" b="0" i="0" u="none" strike="noStrike" dirty="0">
                          <a:solidFill>
                            <a:srgbClr val="000000"/>
                          </a:solidFill>
                          <a:effectLst/>
                          <a:latin typeface="Calibri" panose="020F0502020204030204" pitchFamily="34" charset="0"/>
                        </a:rPr>
                        <a:t>Dobot</a:t>
                      </a:r>
                    </a:p>
                  </a:txBody>
                  <a:tcPr marL="9525" marR="9525" marT="9525" marB="0" anchor="b">
                    <a:lnL w="6350" cap="flat" cmpd="sng" algn="ctr">
                      <a:solidFill>
                        <a:srgbClr val="8EA9DB"/>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38.50%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58696191"/>
                  </a:ext>
                </a:extLst>
              </a:tr>
              <a:tr h="942834">
                <a:tc>
                  <a:txBody>
                    <a:bodyPr/>
                    <a:lstStyle/>
                    <a:p>
                      <a:pPr algn="ctr" fontAlgn="b"/>
                      <a:r>
                        <a:rPr lang="en-US" sz="4400" b="0" i="0" u="none" strike="noStrike" dirty="0">
                          <a:solidFill>
                            <a:srgbClr val="000000"/>
                          </a:solidFill>
                          <a:effectLst/>
                          <a:latin typeface="Calibri" panose="020F0502020204030204" pitchFamily="34" charset="0"/>
                        </a:rPr>
                        <a:t>Player</a:t>
                      </a:r>
                    </a:p>
                  </a:txBody>
                  <a:tcPr marL="9525" marR="9525" marT="9525" marB="0" anchor="b">
                    <a:lnL w="6350" cap="flat" cmpd="sng" algn="ctr">
                      <a:solidFill>
                        <a:srgbClr val="8EA9DB"/>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25.50%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7504271"/>
                  </a:ext>
                </a:extLst>
              </a:tr>
            </a:tbl>
          </a:graphicData>
        </a:graphic>
      </p:graphicFrame>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1959</TotalTime>
  <Words>516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Cody Martin</cp:lastModifiedBy>
  <cp:revision>74</cp:revision>
  <dcterms:created xsi:type="dcterms:W3CDTF">2018-04-09T19:35:26Z</dcterms:created>
  <dcterms:modified xsi:type="dcterms:W3CDTF">2019-04-11T02:02:22Z</dcterms:modified>
</cp:coreProperties>
</file>