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6576000" cy="29260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68" autoAdjust="0"/>
    <p:restoredTop sz="94643"/>
  </p:normalViewPr>
  <p:slideViewPr>
    <p:cSldViewPr snapToGrid="0" snapToObjects="1">
      <p:cViewPr>
        <p:scale>
          <a:sx n="25" d="100"/>
          <a:sy n="25" d="100"/>
        </p:scale>
        <p:origin x="12" y="12"/>
      </p:cViewPr>
      <p:guideLst>
        <p:guide orient="horz" pos="9216"/>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[Dobot Trails.xlsx]Sheet5!PivotTable36</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a:t>
            </a:r>
            <a:r>
              <a:rPr lang="en-US" baseline="0"/>
              <a:t> Game Outcomes by the Winner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Sheet5!$C$3</c:f>
              <c:strCache>
                <c:ptCount val="1"/>
                <c:pt idx="0">
                  <c:v>Total</c:v>
                </c:pt>
              </c:strCache>
            </c:strRef>
          </c:tx>
          <c:spPr>
            <a:solidFill>
              <a:schemeClr val="accent1"/>
            </a:solidFill>
            <a:ln>
              <a:noFill/>
            </a:ln>
            <a:effectLst/>
          </c:spPr>
          <c:invertIfNegative val="0"/>
          <c:cat>
            <c:strRef>
              <c:f>Sheet5!$A$4:$B$6</c:f>
              <c:strCache>
                <c:ptCount val="3"/>
                <c:pt idx="0">
                  <c:v>Dobot Wins</c:v>
                </c:pt>
                <c:pt idx="1">
                  <c:v>Player Wins</c:v>
                </c:pt>
                <c:pt idx="2">
                  <c:v>Tie</c:v>
                </c:pt>
              </c:strCache>
            </c:strRef>
          </c:cat>
          <c:val>
            <c:numRef>
              <c:f>Sheet5!$C$4:$C$6</c:f>
              <c:numCache>
                <c:formatCode>General</c:formatCode>
                <c:ptCount val="3"/>
                <c:pt idx="0">
                  <c:v>10</c:v>
                </c:pt>
                <c:pt idx="1">
                  <c:v>3</c:v>
                </c:pt>
                <c:pt idx="2">
                  <c:v>8</c:v>
                </c:pt>
              </c:numCache>
            </c:numRef>
          </c:val>
          <c:extLst>
            <c:ext xmlns:c16="http://schemas.microsoft.com/office/drawing/2014/chart" uri="{C3380CC4-5D6E-409C-BE32-E72D297353CC}">
              <c16:uniqueId val="{00000000-4265-4090-8284-6AE47D29E0FD}"/>
            </c:ext>
          </c:extLst>
        </c:ser>
        <c:dLbls>
          <c:showLegendKey val="0"/>
          <c:showVal val="0"/>
          <c:showCatName val="0"/>
          <c:showSerName val="0"/>
          <c:showPercent val="0"/>
          <c:showBubbleSize val="0"/>
        </c:dLbls>
        <c:gapWidth val="219"/>
        <c:overlap val="-27"/>
        <c:axId val="476256360"/>
        <c:axId val="476253080"/>
      </c:barChart>
      <c:catAx>
        <c:axId val="476256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6253080"/>
        <c:crosses val="autoZero"/>
        <c:auto val="1"/>
        <c:lblAlgn val="ctr"/>
        <c:lblOffset val="100"/>
        <c:noMultiLvlLbl val="0"/>
      </c:catAx>
      <c:valAx>
        <c:axId val="476253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62563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3F016-229C-42C1-BB9A-17D109E00F9E}" type="datetimeFigureOut">
              <a:rPr lang="en-US" smtClean="0"/>
              <a:t>4/6/2019</a:t>
            </a:fld>
            <a:endParaRPr lang="en-US"/>
          </a:p>
        </p:txBody>
      </p:sp>
      <p:sp>
        <p:nvSpPr>
          <p:cNvPr id="4" name="Slide Image Placeholder 3"/>
          <p:cNvSpPr>
            <a:spLocks noGrp="1" noRot="1" noChangeAspect="1"/>
          </p:cNvSpPr>
          <p:nvPr>
            <p:ph type="sldImg" idx="2"/>
          </p:nvPr>
        </p:nvSpPr>
        <p:spPr>
          <a:xfrm>
            <a:off x="1500188" y="1143000"/>
            <a:ext cx="3857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090528-5219-4217-B035-0A5FF07184D5}" type="slidenum">
              <a:rPr lang="en-US" smtClean="0"/>
              <a:t>‹#›</a:t>
            </a:fld>
            <a:endParaRPr lang="en-US"/>
          </a:p>
        </p:txBody>
      </p:sp>
    </p:spTree>
    <p:extLst>
      <p:ext uri="{BB962C8B-B14F-4D97-AF65-F5344CB8AC3E}">
        <p14:creationId xmlns:p14="http://schemas.microsoft.com/office/powerpoint/2010/main" val="432987254"/>
      </p:ext>
    </p:extLst>
  </p:cSld>
  <p:clrMap bg1="lt1" tx1="dk1" bg2="lt2" tx2="dk2" accent1="accent1" accent2="accent2" accent3="accent3" accent4="accent4" accent5="accent5" accent6="accent6" hlink="hlink" folHlink="folHlink"/>
  <p:notesStyle>
    <a:lvl1pPr marL="0" algn="l" defTabSz="3159600" rtl="0" eaLnBrk="1" latinLnBrk="0" hangingPunct="1">
      <a:defRPr sz="4147" kern="1200">
        <a:solidFill>
          <a:schemeClr val="tx1"/>
        </a:solidFill>
        <a:latin typeface="+mn-lt"/>
        <a:ea typeface="+mn-ea"/>
        <a:cs typeface="+mn-cs"/>
      </a:defRPr>
    </a:lvl1pPr>
    <a:lvl2pPr marL="1579800" algn="l" defTabSz="3159600" rtl="0" eaLnBrk="1" latinLnBrk="0" hangingPunct="1">
      <a:defRPr sz="4147" kern="1200">
        <a:solidFill>
          <a:schemeClr val="tx1"/>
        </a:solidFill>
        <a:latin typeface="+mn-lt"/>
        <a:ea typeface="+mn-ea"/>
        <a:cs typeface="+mn-cs"/>
      </a:defRPr>
    </a:lvl2pPr>
    <a:lvl3pPr marL="3159600" algn="l" defTabSz="3159600" rtl="0" eaLnBrk="1" latinLnBrk="0" hangingPunct="1">
      <a:defRPr sz="4147" kern="1200">
        <a:solidFill>
          <a:schemeClr val="tx1"/>
        </a:solidFill>
        <a:latin typeface="+mn-lt"/>
        <a:ea typeface="+mn-ea"/>
        <a:cs typeface="+mn-cs"/>
      </a:defRPr>
    </a:lvl3pPr>
    <a:lvl4pPr marL="4739399" algn="l" defTabSz="3159600" rtl="0" eaLnBrk="1" latinLnBrk="0" hangingPunct="1">
      <a:defRPr sz="4147" kern="1200">
        <a:solidFill>
          <a:schemeClr val="tx1"/>
        </a:solidFill>
        <a:latin typeface="+mn-lt"/>
        <a:ea typeface="+mn-ea"/>
        <a:cs typeface="+mn-cs"/>
      </a:defRPr>
    </a:lvl4pPr>
    <a:lvl5pPr marL="6319199" algn="l" defTabSz="3159600" rtl="0" eaLnBrk="1" latinLnBrk="0" hangingPunct="1">
      <a:defRPr sz="4147" kern="1200">
        <a:solidFill>
          <a:schemeClr val="tx1"/>
        </a:solidFill>
        <a:latin typeface="+mn-lt"/>
        <a:ea typeface="+mn-ea"/>
        <a:cs typeface="+mn-cs"/>
      </a:defRPr>
    </a:lvl5pPr>
    <a:lvl6pPr marL="7898999" algn="l" defTabSz="3159600" rtl="0" eaLnBrk="1" latinLnBrk="0" hangingPunct="1">
      <a:defRPr sz="4147" kern="1200">
        <a:solidFill>
          <a:schemeClr val="tx1"/>
        </a:solidFill>
        <a:latin typeface="+mn-lt"/>
        <a:ea typeface="+mn-ea"/>
        <a:cs typeface="+mn-cs"/>
      </a:defRPr>
    </a:lvl6pPr>
    <a:lvl7pPr marL="9478799" algn="l" defTabSz="3159600" rtl="0" eaLnBrk="1" latinLnBrk="0" hangingPunct="1">
      <a:defRPr sz="4147" kern="1200">
        <a:solidFill>
          <a:schemeClr val="tx1"/>
        </a:solidFill>
        <a:latin typeface="+mn-lt"/>
        <a:ea typeface="+mn-ea"/>
        <a:cs typeface="+mn-cs"/>
      </a:defRPr>
    </a:lvl7pPr>
    <a:lvl8pPr marL="11058599" algn="l" defTabSz="3159600" rtl="0" eaLnBrk="1" latinLnBrk="0" hangingPunct="1">
      <a:defRPr sz="4147" kern="1200">
        <a:solidFill>
          <a:schemeClr val="tx1"/>
        </a:solidFill>
        <a:latin typeface="+mn-lt"/>
        <a:ea typeface="+mn-ea"/>
        <a:cs typeface="+mn-cs"/>
      </a:defRPr>
    </a:lvl8pPr>
    <a:lvl9pPr marL="12638402" algn="l" defTabSz="3159600" rtl="0" eaLnBrk="1" latinLnBrk="0" hangingPunct="1">
      <a:defRPr sz="414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090528-5219-4217-B035-0A5FF07184D5}" type="slidenum">
              <a:rPr lang="en-US" smtClean="0"/>
              <a:t>1</a:t>
            </a:fld>
            <a:endParaRPr lang="en-US"/>
          </a:p>
        </p:txBody>
      </p:sp>
    </p:spTree>
    <p:extLst>
      <p:ext uri="{BB962C8B-B14F-4D97-AF65-F5344CB8AC3E}">
        <p14:creationId xmlns:p14="http://schemas.microsoft.com/office/powerpoint/2010/main" val="1347770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788749"/>
            <a:ext cx="31089600" cy="10187093"/>
          </a:xfrm>
        </p:spPr>
        <p:txBody>
          <a:bodyPr anchor="b"/>
          <a:lstStyle>
            <a:lvl1pPr algn="ctr">
              <a:defRPr sz="24000"/>
            </a:lvl1pPr>
          </a:lstStyle>
          <a:p>
            <a:r>
              <a:rPr lang="en-US"/>
              <a:t>Click to edit Master title style</a:t>
            </a:r>
            <a:endParaRPr lang="en-US" dirty="0"/>
          </a:p>
        </p:txBody>
      </p:sp>
      <p:sp>
        <p:nvSpPr>
          <p:cNvPr id="3" name="Subtitle 2"/>
          <p:cNvSpPr>
            <a:spLocks noGrp="1"/>
          </p:cNvSpPr>
          <p:nvPr>
            <p:ph type="subTitle" idx="1"/>
          </p:nvPr>
        </p:nvSpPr>
        <p:spPr>
          <a:xfrm>
            <a:off x="4572000" y="15368695"/>
            <a:ext cx="27432000" cy="7064585"/>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4001729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19998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557867"/>
            <a:ext cx="7886700" cy="2479717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2" y="1557867"/>
            <a:ext cx="23202900" cy="247971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09619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083816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7294888"/>
            <a:ext cx="31546800" cy="12171678"/>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2495552" y="19581715"/>
            <a:ext cx="31546800" cy="640079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1A4ED9-8B4C-0648-9464-DB0F494C2DC2}"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053730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7789333"/>
            <a:ext cx="15544800" cy="185657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7789333"/>
            <a:ext cx="15544800" cy="185657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1A4ED9-8B4C-0648-9464-DB0F494C2DC2}" type="datetimeFigureOut">
              <a:rPr lang="en-US" smtClean="0"/>
              <a:t>4/6/2019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449072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557873"/>
            <a:ext cx="31546800" cy="56557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68" y="7172962"/>
            <a:ext cx="15473360" cy="351535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Edit Master text styles</a:t>
            </a:r>
          </a:p>
        </p:txBody>
      </p:sp>
      <p:sp>
        <p:nvSpPr>
          <p:cNvPr id="4" name="Content Placeholder 3"/>
          <p:cNvSpPr>
            <a:spLocks noGrp="1"/>
          </p:cNvSpPr>
          <p:nvPr>
            <p:ph sz="half" idx="2"/>
          </p:nvPr>
        </p:nvSpPr>
        <p:spPr>
          <a:xfrm>
            <a:off x="2519368" y="10688320"/>
            <a:ext cx="15473360" cy="157209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2" y="7172962"/>
            <a:ext cx="15549564" cy="351535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Edit Master text styles</a:t>
            </a:r>
          </a:p>
        </p:txBody>
      </p:sp>
      <p:sp>
        <p:nvSpPr>
          <p:cNvPr id="6" name="Content Placeholder 5"/>
          <p:cNvSpPr>
            <a:spLocks noGrp="1"/>
          </p:cNvSpPr>
          <p:nvPr>
            <p:ph sz="quarter" idx="4"/>
          </p:nvPr>
        </p:nvSpPr>
        <p:spPr>
          <a:xfrm>
            <a:off x="18516602" y="10688320"/>
            <a:ext cx="15549564" cy="157209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1A4ED9-8B4C-0648-9464-DB0F494C2DC2}" type="datetimeFigureOut">
              <a:rPr lang="en-US" smtClean="0"/>
              <a:t>4/6/2019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66273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1A4ED9-8B4C-0648-9464-DB0F494C2DC2}" type="datetimeFigureOut">
              <a:rPr lang="en-US" smtClean="0"/>
              <a:t>4/6/2019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880111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4ED9-8B4C-0648-9464-DB0F494C2DC2}" type="datetimeFigureOut">
              <a:rPr lang="en-US" smtClean="0"/>
              <a:t>4/6/2019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195218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950720"/>
            <a:ext cx="11796712" cy="682752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15549564" y="4213020"/>
            <a:ext cx="18516600" cy="20794133"/>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4" y="8778240"/>
            <a:ext cx="11796712" cy="16262775"/>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Edit Master text styles</a:t>
            </a:r>
          </a:p>
        </p:txBody>
      </p:sp>
      <p:sp>
        <p:nvSpPr>
          <p:cNvPr id="5" name="Date Placeholder 4"/>
          <p:cNvSpPr>
            <a:spLocks noGrp="1"/>
          </p:cNvSpPr>
          <p:nvPr>
            <p:ph type="dt" sz="half" idx="10"/>
          </p:nvPr>
        </p:nvSpPr>
        <p:spPr/>
        <p:txBody>
          <a:bodyPr/>
          <a:lstStyle/>
          <a:p>
            <a:fld id="{651A4ED9-8B4C-0648-9464-DB0F494C2DC2}" type="datetimeFigureOut">
              <a:rPr lang="en-US" smtClean="0"/>
              <a:t>4/6/2019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1747696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950720"/>
            <a:ext cx="11796712" cy="682752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4" y="4213020"/>
            <a:ext cx="18516600" cy="20794133"/>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2519364" y="8778240"/>
            <a:ext cx="11796712" cy="16262775"/>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Edit Master text styles</a:t>
            </a:r>
          </a:p>
        </p:txBody>
      </p:sp>
      <p:sp>
        <p:nvSpPr>
          <p:cNvPr id="5" name="Date Placeholder 4"/>
          <p:cNvSpPr>
            <a:spLocks noGrp="1"/>
          </p:cNvSpPr>
          <p:nvPr>
            <p:ph type="dt" sz="half" idx="10"/>
          </p:nvPr>
        </p:nvSpPr>
        <p:spPr/>
        <p:txBody>
          <a:bodyPr/>
          <a:lstStyle/>
          <a:p>
            <a:fld id="{651A4ED9-8B4C-0648-9464-DB0F494C2DC2}" type="datetimeFigureOut">
              <a:rPr lang="en-US" smtClean="0"/>
              <a:t>4/6/2019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505420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557873"/>
            <a:ext cx="31546800" cy="56557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7789333"/>
            <a:ext cx="31546800" cy="1856570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27120433"/>
            <a:ext cx="8229600" cy="1557867"/>
          </a:xfrm>
          <a:prstGeom prst="rect">
            <a:avLst/>
          </a:prstGeom>
        </p:spPr>
        <p:txBody>
          <a:bodyPr vert="horz" lIns="91440" tIns="45720" rIns="91440" bIns="45720" rtlCol="0" anchor="ctr"/>
          <a:lstStyle>
            <a:lvl1pPr algn="l">
              <a:defRPr sz="4800">
                <a:solidFill>
                  <a:schemeClr val="tx1">
                    <a:tint val="75000"/>
                  </a:schemeClr>
                </a:solidFill>
              </a:defRPr>
            </a:lvl1pPr>
          </a:lstStyle>
          <a:p>
            <a:fld id="{651A4ED9-8B4C-0648-9464-DB0F494C2DC2}" type="datetimeFigureOut">
              <a:rPr lang="en-US" smtClean="0"/>
              <a:t>4/6/2019</a:t>
            </a:fld>
            <a:endParaRPr lang="en-US"/>
          </a:p>
        </p:txBody>
      </p:sp>
      <p:sp>
        <p:nvSpPr>
          <p:cNvPr id="5" name="Footer Placeholder 4"/>
          <p:cNvSpPr>
            <a:spLocks noGrp="1"/>
          </p:cNvSpPr>
          <p:nvPr>
            <p:ph type="ftr" sz="quarter" idx="3"/>
          </p:nvPr>
        </p:nvSpPr>
        <p:spPr>
          <a:xfrm>
            <a:off x="12115800" y="27120433"/>
            <a:ext cx="12344400" cy="1557867"/>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27120433"/>
            <a:ext cx="8229600" cy="1557867"/>
          </a:xfrm>
          <a:prstGeom prst="rect">
            <a:avLst/>
          </a:prstGeom>
        </p:spPr>
        <p:txBody>
          <a:bodyPr vert="horz" lIns="91440" tIns="45720" rIns="91440" bIns="45720" rtlCol="0" anchor="ctr"/>
          <a:lstStyle>
            <a:lvl1pPr algn="r">
              <a:defRPr sz="4800">
                <a:solidFill>
                  <a:schemeClr val="tx1">
                    <a:tint val="75000"/>
                  </a:schemeClr>
                </a:solidFill>
              </a:defRPr>
            </a:lvl1pPr>
          </a:lstStyle>
          <a:p>
            <a:fld id="{507B861D-EB3B-FB4B-8160-CA00471CEC91}" type="slidenum">
              <a:rPr lang="en-US" smtClean="0"/>
              <a:t>‹#›</a:t>
            </a:fld>
            <a:endParaRPr lang="en-US"/>
          </a:p>
        </p:txBody>
      </p:sp>
    </p:spTree>
    <p:extLst>
      <p:ext uri="{BB962C8B-B14F-4D97-AF65-F5344CB8AC3E}">
        <p14:creationId xmlns:p14="http://schemas.microsoft.com/office/powerpoint/2010/main" val="15422394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837EB2-3288-9042-A73D-6F8BBED5EC3B}"/>
              </a:ext>
            </a:extLst>
          </p:cNvPr>
          <p:cNvSpPr txBox="1"/>
          <p:nvPr/>
        </p:nvSpPr>
        <p:spPr>
          <a:xfrm>
            <a:off x="2310278" y="780719"/>
            <a:ext cx="31830876" cy="2985433"/>
          </a:xfrm>
          <a:prstGeom prst="rect">
            <a:avLst/>
          </a:prstGeom>
          <a:solidFill>
            <a:schemeClr val="accent1">
              <a:lumMod val="40000"/>
              <a:lumOff val="60000"/>
            </a:schemeClr>
          </a:solidFill>
          <a:ln>
            <a:solidFill>
              <a:schemeClr val="tx1"/>
            </a:solidFill>
          </a:ln>
        </p:spPr>
        <p:txBody>
          <a:bodyPr wrap="square" lIns="1371600" rIns="1371600" rtlCol="0">
            <a:spAutoFit/>
          </a:bodyPr>
          <a:lstStyle/>
          <a:p>
            <a:pPr algn="ctr"/>
            <a:r>
              <a:rPr lang="en-US" sz="8000" b="1" dirty="0"/>
              <a:t>Tic Tac Toe with OpenCV and Dobot Magician</a:t>
            </a:r>
          </a:p>
          <a:p>
            <a:pPr algn="ctr"/>
            <a:r>
              <a:rPr lang="en-US" sz="5400" dirty="0"/>
              <a:t>Cody Martin, Zac Clifton - Computer Science</a:t>
            </a:r>
          </a:p>
          <a:p>
            <a:pPr algn="ctr"/>
            <a:r>
              <a:rPr lang="en-US" sz="5400" dirty="0"/>
              <a:t>Faculty Advisor: Suranga Hettiarachchi</a:t>
            </a:r>
          </a:p>
        </p:txBody>
      </p:sp>
      <p:sp>
        <p:nvSpPr>
          <p:cNvPr id="5" name="TextBox 4">
            <a:extLst>
              <a:ext uri="{FF2B5EF4-FFF2-40B4-BE49-F238E27FC236}">
                <a16:creationId xmlns:a16="http://schemas.microsoft.com/office/drawing/2014/main" id="{15B45391-64DE-EB4A-B9A8-F94348533761}"/>
              </a:ext>
            </a:extLst>
          </p:cNvPr>
          <p:cNvSpPr txBox="1"/>
          <p:nvPr/>
        </p:nvSpPr>
        <p:spPr>
          <a:xfrm>
            <a:off x="2434864" y="4979046"/>
            <a:ext cx="9250323" cy="6401753"/>
          </a:xfrm>
          <a:prstGeom prst="rect">
            <a:avLst/>
          </a:prstGeom>
          <a:noFill/>
          <a:ln>
            <a:noFill/>
          </a:ln>
        </p:spPr>
        <p:txBody>
          <a:bodyPr wrap="square" rtlCol="0">
            <a:spAutoFit/>
          </a:bodyPr>
          <a:lstStyle/>
          <a:p>
            <a:pPr algn="ctr"/>
            <a:r>
              <a:rPr lang="en-US" sz="5000" b="1" dirty="0"/>
              <a:t>Abstract</a:t>
            </a:r>
          </a:p>
          <a:p>
            <a:pPr algn="ctr"/>
            <a:r>
              <a:rPr lang="en-US" sz="3600" dirty="0"/>
              <a:t>We develop a system, using Dobot Magician-robot arm, Pixie2-camera, and a Python- program to play Tic-Tac-Toe with a human player. In our program,  if no motion is detected by the camera, we record current game state. Then the program differentiates between the former and current game state, and chooses an action to be carried out by the robot arm. The game completes when there are no more actions or one of the players reaches a win.</a:t>
            </a:r>
            <a:endParaRPr lang="en-US" sz="3600" b="1" dirty="0"/>
          </a:p>
        </p:txBody>
      </p:sp>
      <p:sp>
        <p:nvSpPr>
          <p:cNvPr id="6" name="TextBox 5">
            <a:extLst>
              <a:ext uri="{FF2B5EF4-FFF2-40B4-BE49-F238E27FC236}">
                <a16:creationId xmlns:a16="http://schemas.microsoft.com/office/drawing/2014/main" id="{F642D85D-538D-C54C-9425-4E8EBE494108}"/>
              </a:ext>
            </a:extLst>
          </p:cNvPr>
          <p:cNvSpPr txBox="1"/>
          <p:nvPr/>
        </p:nvSpPr>
        <p:spPr>
          <a:xfrm>
            <a:off x="1834883" y="19458599"/>
            <a:ext cx="10450284" cy="861774"/>
          </a:xfrm>
          <a:prstGeom prst="rect">
            <a:avLst/>
          </a:prstGeom>
          <a:noFill/>
          <a:ln>
            <a:noFill/>
          </a:ln>
        </p:spPr>
        <p:txBody>
          <a:bodyPr wrap="square" rtlCol="0">
            <a:spAutoFit/>
          </a:bodyPr>
          <a:lstStyle/>
          <a:p>
            <a:pPr algn="ctr"/>
            <a:r>
              <a:rPr lang="en-US" sz="5000" b="1" dirty="0"/>
              <a:t>Methodology</a:t>
            </a:r>
          </a:p>
        </p:txBody>
      </p:sp>
      <p:sp>
        <p:nvSpPr>
          <p:cNvPr id="7" name="TextBox 6">
            <a:extLst>
              <a:ext uri="{FF2B5EF4-FFF2-40B4-BE49-F238E27FC236}">
                <a16:creationId xmlns:a16="http://schemas.microsoft.com/office/drawing/2014/main" id="{72AB2FA3-3E85-4142-8E50-41940D67D819}"/>
              </a:ext>
            </a:extLst>
          </p:cNvPr>
          <p:cNvSpPr txBox="1"/>
          <p:nvPr/>
        </p:nvSpPr>
        <p:spPr>
          <a:xfrm>
            <a:off x="13662828" y="4976307"/>
            <a:ext cx="9125775" cy="861774"/>
          </a:xfrm>
          <a:prstGeom prst="rect">
            <a:avLst/>
          </a:prstGeom>
          <a:noFill/>
          <a:ln>
            <a:noFill/>
          </a:ln>
        </p:spPr>
        <p:txBody>
          <a:bodyPr wrap="square" rtlCol="0">
            <a:spAutoFit/>
          </a:bodyPr>
          <a:lstStyle/>
          <a:p>
            <a:pPr algn="ctr"/>
            <a:r>
              <a:rPr lang="en-US" sz="5000" b="1" dirty="0"/>
              <a:t>Discussion</a:t>
            </a:r>
          </a:p>
        </p:txBody>
      </p:sp>
      <p:sp>
        <p:nvSpPr>
          <p:cNvPr id="8" name="TextBox 7">
            <a:extLst>
              <a:ext uri="{FF2B5EF4-FFF2-40B4-BE49-F238E27FC236}">
                <a16:creationId xmlns:a16="http://schemas.microsoft.com/office/drawing/2014/main" id="{98AB3C0C-CC2F-9E4C-958E-746C54220182}"/>
              </a:ext>
            </a:extLst>
          </p:cNvPr>
          <p:cNvSpPr txBox="1"/>
          <p:nvPr/>
        </p:nvSpPr>
        <p:spPr>
          <a:xfrm>
            <a:off x="24890796" y="12696206"/>
            <a:ext cx="9125775" cy="861774"/>
          </a:xfrm>
          <a:prstGeom prst="rect">
            <a:avLst/>
          </a:prstGeom>
          <a:noFill/>
          <a:ln>
            <a:noFill/>
          </a:ln>
        </p:spPr>
        <p:txBody>
          <a:bodyPr wrap="square" rtlCol="0">
            <a:spAutoFit/>
          </a:bodyPr>
          <a:lstStyle/>
          <a:p>
            <a:pPr algn="ctr"/>
            <a:r>
              <a:rPr lang="en-US" sz="5000" b="1" dirty="0"/>
              <a:t>References</a:t>
            </a:r>
          </a:p>
        </p:txBody>
      </p:sp>
      <p:sp>
        <p:nvSpPr>
          <p:cNvPr id="10" name="TextBox 9">
            <a:extLst>
              <a:ext uri="{FF2B5EF4-FFF2-40B4-BE49-F238E27FC236}">
                <a16:creationId xmlns:a16="http://schemas.microsoft.com/office/drawing/2014/main" id="{F23AC28A-D9B8-EC4C-88BE-782BE7810486}"/>
              </a:ext>
            </a:extLst>
          </p:cNvPr>
          <p:cNvSpPr txBox="1"/>
          <p:nvPr/>
        </p:nvSpPr>
        <p:spPr>
          <a:xfrm>
            <a:off x="13092558" y="19250002"/>
            <a:ext cx="9250342" cy="861774"/>
          </a:xfrm>
          <a:prstGeom prst="rect">
            <a:avLst/>
          </a:prstGeom>
          <a:noFill/>
        </p:spPr>
        <p:txBody>
          <a:bodyPr wrap="square" rtlCol="0">
            <a:spAutoFit/>
          </a:bodyPr>
          <a:lstStyle/>
          <a:p>
            <a:pPr algn="ctr"/>
            <a:r>
              <a:rPr lang="en-US" sz="5000" b="1" dirty="0"/>
              <a:t>Diagram</a:t>
            </a:r>
          </a:p>
        </p:txBody>
      </p:sp>
      <p:sp>
        <p:nvSpPr>
          <p:cNvPr id="11" name="TextBox 10">
            <a:extLst>
              <a:ext uri="{FF2B5EF4-FFF2-40B4-BE49-F238E27FC236}">
                <a16:creationId xmlns:a16="http://schemas.microsoft.com/office/drawing/2014/main" id="{4F251B68-B1C6-D14B-B49E-255CBA9E66D5}"/>
              </a:ext>
            </a:extLst>
          </p:cNvPr>
          <p:cNvSpPr txBox="1"/>
          <p:nvPr/>
        </p:nvSpPr>
        <p:spPr>
          <a:xfrm>
            <a:off x="24890815" y="5407194"/>
            <a:ext cx="9125756" cy="861774"/>
          </a:xfrm>
          <a:prstGeom prst="rect">
            <a:avLst/>
          </a:prstGeom>
          <a:noFill/>
        </p:spPr>
        <p:txBody>
          <a:bodyPr wrap="square" rtlCol="0">
            <a:spAutoFit/>
          </a:bodyPr>
          <a:lstStyle/>
          <a:p>
            <a:pPr algn="ctr"/>
            <a:r>
              <a:rPr lang="en-US" sz="5000" b="1" dirty="0"/>
              <a:t>Conclusion</a:t>
            </a:r>
          </a:p>
        </p:txBody>
      </p:sp>
      <p:sp>
        <p:nvSpPr>
          <p:cNvPr id="33" name="TextBox 32">
            <a:extLst>
              <a:ext uri="{FF2B5EF4-FFF2-40B4-BE49-F238E27FC236}">
                <a16:creationId xmlns:a16="http://schemas.microsoft.com/office/drawing/2014/main" id="{34DDAD0F-B5DD-4E46-B176-3DC72C6A5810}"/>
              </a:ext>
            </a:extLst>
          </p:cNvPr>
          <p:cNvSpPr txBox="1"/>
          <p:nvPr/>
        </p:nvSpPr>
        <p:spPr>
          <a:xfrm>
            <a:off x="1834883" y="13127093"/>
            <a:ext cx="10450284" cy="1754326"/>
          </a:xfrm>
          <a:prstGeom prst="rect">
            <a:avLst/>
          </a:prstGeom>
          <a:noFill/>
          <a:ln>
            <a:noFill/>
          </a:ln>
        </p:spPr>
        <p:txBody>
          <a:bodyPr wrap="square" rtlCol="0">
            <a:spAutoFit/>
          </a:bodyPr>
          <a:lstStyle/>
          <a:p>
            <a:pPr algn="ctr"/>
            <a:r>
              <a:rPr lang="en-US" sz="5400" b="1" dirty="0"/>
              <a:t>Introduction with research motivation</a:t>
            </a:r>
            <a:endParaRPr lang="en-US" sz="5000" b="1" dirty="0"/>
          </a:p>
        </p:txBody>
      </p:sp>
      <p:sp>
        <p:nvSpPr>
          <p:cNvPr id="36" name="TextBox 35">
            <a:extLst>
              <a:ext uri="{FF2B5EF4-FFF2-40B4-BE49-F238E27FC236}">
                <a16:creationId xmlns:a16="http://schemas.microsoft.com/office/drawing/2014/main" id="{07C40B47-098E-4095-9334-8FADBF87EEF7}"/>
              </a:ext>
            </a:extLst>
          </p:cNvPr>
          <p:cNvSpPr txBox="1"/>
          <p:nvPr/>
        </p:nvSpPr>
        <p:spPr>
          <a:xfrm>
            <a:off x="13092558" y="11862038"/>
            <a:ext cx="9250342" cy="861774"/>
          </a:xfrm>
          <a:prstGeom prst="rect">
            <a:avLst/>
          </a:prstGeom>
          <a:noFill/>
        </p:spPr>
        <p:txBody>
          <a:bodyPr wrap="square" rtlCol="0">
            <a:spAutoFit/>
          </a:bodyPr>
          <a:lstStyle/>
          <a:p>
            <a:pPr algn="ctr"/>
            <a:r>
              <a:rPr lang="en-US" sz="5000" b="1" dirty="0"/>
              <a:t>Research Results</a:t>
            </a:r>
          </a:p>
        </p:txBody>
      </p:sp>
      <p:pic>
        <p:nvPicPr>
          <p:cNvPr id="3" name="Picture 2" descr="A screenshot of a cell phone&#10;&#10;Description automatically generated">
            <a:extLst>
              <a:ext uri="{FF2B5EF4-FFF2-40B4-BE49-F238E27FC236}">
                <a16:creationId xmlns:a16="http://schemas.microsoft.com/office/drawing/2014/main" id="{E4129785-30F6-45A1-A4AD-E15A9B0D9A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21" y="21555942"/>
            <a:ext cx="11083266" cy="7001928"/>
          </a:xfrm>
          <a:prstGeom prst="rect">
            <a:avLst/>
          </a:prstGeom>
        </p:spPr>
      </p:pic>
      <p:graphicFrame>
        <p:nvGraphicFramePr>
          <p:cNvPr id="13" name="Chart 12">
            <a:extLst>
              <a:ext uri="{FF2B5EF4-FFF2-40B4-BE49-F238E27FC236}">
                <a16:creationId xmlns:a16="http://schemas.microsoft.com/office/drawing/2014/main" id="{F748334D-3095-4CDA-B964-950EBBE3ABE0}"/>
              </a:ext>
            </a:extLst>
          </p:cNvPr>
          <p:cNvGraphicFramePr>
            <a:graphicFrameLocks/>
          </p:cNvGraphicFramePr>
          <p:nvPr>
            <p:extLst>
              <p:ext uri="{D42A27DB-BD31-4B8C-83A1-F6EECF244321}">
                <p14:modId xmlns:p14="http://schemas.microsoft.com/office/powerpoint/2010/main" val="3168349012"/>
              </p:ext>
            </p:extLst>
          </p:nvPr>
        </p:nvGraphicFramePr>
        <p:xfrm>
          <a:off x="25683882" y="23681097"/>
          <a:ext cx="5029201" cy="2305757"/>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9B005576-3659-4F44-BDCC-9FFD7AA77B41}"/>
              </a:ext>
            </a:extLst>
          </p:cNvPr>
          <p:cNvSpPr txBox="1"/>
          <p:nvPr/>
        </p:nvSpPr>
        <p:spPr>
          <a:xfrm>
            <a:off x="15983712" y="22530816"/>
            <a:ext cx="5029201" cy="1077218"/>
          </a:xfrm>
          <a:prstGeom prst="rect">
            <a:avLst/>
          </a:prstGeom>
          <a:noFill/>
        </p:spPr>
        <p:txBody>
          <a:bodyPr wrap="square" rtlCol="0">
            <a:spAutoFit/>
          </a:bodyPr>
          <a:lstStyle/>
          <a:p>
            <a:r>
              <a:rPr lang="en-US" sz="3200" i="1" dirty="0"/>
              <a:t>Dobot was 81% accurate in all trails</a:t>
            </a:r>
          </a:p>
        </p:txBody>
      </p:sp>
    </p:spTree>
    <p:extLst>
      <p:ext uri="{BB962C8B-B14F-4D97-AF65-F5344CB8AC3E}">
        <p14:creationId xmlns:p14="http://schemas.microsoft.com/office/powerpoint/2010/main" val="13991665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1299</TotalTime>
  <Words>76</Words>
  <Application>Microsoft Office PowerPoint</Application>
  <PresentationFormat>Custom</PresentationFormat>
  <Paragraphs>15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thefat man</cp:lastModifiedBy>
  <cp:revision>45</cp:revision>
  <dcterms:created xsi:type="dcterms:W3CDTF">2018-04-09T19:35:26Z</dcterms:created>
  <dcterms:modified xsi:type="dcterms:W3CDTF">2019-04-06T18:23:07Z</dcterms:modified>
</cp:coreProperties>
</file>