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100" d="100"/>
          <a:sy n="100" d="100"/>
        </p:scale>
        <p:origin x="14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3888-871E-974A-B4F8-BE87CABD2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86C49-285C-F744-B171-9F3DE3CD8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6D734-4FBD-5B49-B224-BB93D0FA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044-8D8C-DC4C-A556-1DABB9CF68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06A82-7D64-A344-B780-01B1F1CA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EC6A-A322-F847-BB27-755F3038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AE9C-EFBD-704B-BDB9-E7428F7E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9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E5EC-5504-E64D-A69C-563714BF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5FEE4-C4CE-AD4B-A6F5-AEFC3815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513D8-6C08-AC40-A537-49DC7B54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044-8D8C-DC4C-A556-1DABB9CF68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40DC6-8E42-DC47-A90C-2C83784B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F8737-80A8-2C43-B17A-038A2742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AE9C-EFBD-704B-BDB9-E7428F7E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1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AC1B4-0504-9645-BA67-408A54909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5C10E-CAF5-714C-B96B-5A6DD7964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E22A6-9D38-BB4B-8714-E0F9FDDC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044-8D8C-DC4C-A556-1DABB9CF68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E80B5-F406-D145-9054-0F30F4AF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ABBB-E498-9A4D-8549-5B44DE3F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AE9C-EFBD-704B-BDB9-E7428F7E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5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8132-982E-D94E-8DF9-9CC83EA7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2C50-104F-8648-8F1C-93DB5F79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A4060-7A0A-664C-8977-9611323F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044-8D8C-DC4C-A556-1DABB9CF68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CD5C3-080A-5840-86E3-76AE801B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6A58A-6918-1545-B379-00BE270E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AE9C-EFBD-704B-BDB9-E7428F7E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8BF1-39B3-2C47-A82B-0480F962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5D834-9EE0-6049-9276-4D34532F1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DF3E9-A575-DD42-A568-DDA4EB81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044-8D8C-DC4C-A556-1DABB9CF68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BF8D-C7D0-4745-BF5D-A6DCCC15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E3B1-1E40-0F44-8FE5-EB6E0344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AE9C-EFBD-704B-BDB9-E7428F7E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1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F710-0B64-7F4F-9EC1-E3AA183F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90E7-A393-B842-8BFC-00C5E80C0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07363-3C2E-DD4A-B215-473A1704B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2AC30-CECE-AE44-AC48-26E63120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044-8D8C-DC4C-A556-1DABB9CF68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AC0B7-7F9D-D34D-9D7F-4EFC0410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59840-979C-2047-95E3-D9CD9EBA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AE9C-EFBD-704B-BDB9-E7428F7E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2CF-8A81-D649-80CA-3E5059AE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6C9B6-8D94-F440-9EA8-361EC2F0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FF73B-53E7-DD40-A2CA-DA8F3DFB3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0FA64-8B65-6F47-8F36-655183DB7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16C21-1270-724A-B10F-904A3E1DE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3EC64-BC8B-5444-BF86-ADB11B87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044-8D8C-DC4C-A556-1DABB9CF68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5B92B-E87C-A945-9CA0-784F9550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9E23B-FAF1-A040-ACA5-7AD6FA0B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AE9C-EFBD-704B-BDB9-E7428F7E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0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2222-F01B-0146-B059-5BFAABDA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DE0B3-B51C-C44B-9EDE-206B1F64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044-8D8C-DC4C-A556-1DABB9CF68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AAD70-9866-A242-B350-84CDC9A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A138E-07E0-6B47-928D-D2798273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AE9C-EFBD-704B-BDB9-E7428F7E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2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2995E-E4B7-4940-AEA9-83A1A2BD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044-8D8C-DC4C-A556-1DABB9CF68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DA8BB-4F4A-E544-B316-96676A25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DFC11-E595-B941-BB7B-C2360E84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AE9C-EFBD-704B-BDB9-E7428F7E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6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F28F-B5C5-AC40-8C57-2DB7ED4B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EAB43-71CB-C34C-AB0F-2CC165B9C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64229-CCA0-FF49-B6A3-C4AD208E4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81502-DF75-D345-85C2-A82F56C4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044-8D8C-DC4C-A556-1DABB9CF68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A4079-294F-3C46-BD3F-4D7ED400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BC219-F500-8C40-9D09-CA7D92FB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AE9C-EFBD-704B-BDB9-E7428F7E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6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190F-F4AF-A949-BBCE-52FC7153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C77C3-0FBB-6A40-9A7A-D7E1B80B8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76096-BEC0-5A4A-B87C-F838644B0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0242B-34CE-7E4C-A860-C48C80E5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044-8D8C-DC4C-A556-1DABB9CF68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2BAB8-F5E9-5D47-94D4-377EE752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DF091-8D9C-BB40-9303-987F9F33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AE9C-EFBD-704B-BDB9-E7428F7E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DBB03-A585-3848-95FD-A5A66D1E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CC167-C115-7D49-A3D4-AC90401A7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A73A7-0595-5C44-9F2F-F93134CF7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B9044-8D8C-DC4C-A556-1DABB9CF68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E0D39-88A9-4B49-8D02-C031B8427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11875-D422-4042-ABBB-3A29A6F33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AE9C-EFBD-704B-BDB9-E7428F7E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14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C7EF0AD-67CD-F34A-999D-BDD4924AE9A5}"/>
              </a:ext>
            </a:extLst>
          </p:cNvPr>
          <p:cNvSpPr/>
          <p:nvPr/>
        </p:nvSpPr>
        <p:spPr>
          <a:xfrm>
            <a:off x="1118009" y="845687"/>
            <a:ext cx="3300761" cy="5529713"/>
          </a:xfrm>
          <a:prstGeom prst="roundRect">
            <a:avLst>
              <a:gd name="adj" fmla="val 48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166FFCD6-E928-614D-B8ED-6074738E42F9}"/>
              </a:ext>
            </a:extLst>
          </p:cNvPr>
          <p:cNvSpPr/>
          <p:nvPr/>
        </p:nvSpPr>
        <p:spPr>
          <a:xfrm>
            <a:off x="1113673" y="6055253"/>
            <a:ext cx="1114765" cy="320700"/>
          </a:xfrm>
          <a:prstGeom prst="roundRect">
            <a:avLst>
              <a:gd name="adj" fmla="val 0"/>
            </a:avLst>
          </a:prstGeom>
          <a:solidFill>
            <a:srgbClr val="FFFFFF">
              <a:alpha val="2039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Activity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33336763-F5CB-B746-AC77-67A9CE307485}"/>
              </a:ext>
            </a:extLst>
          </p:cNvPr>
          <p:cNvSpPr/>
          <p:nvPr/>
        </p:nvSpPr>
        <p:spPr>
          <a:xfrm>
            <a:off x="2218496" y="6055253"/>
            <a:ext cx="1110629" cy="3207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Clothing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8B41FA-9CFC-AA43-AD23-6B3B9964590A}"/>
              </a:ext>
            </a:extLst>
          </p:cNvPr>
          <p:cNvSpPr txBox="1"/>
          <p:nvPr/>
        </p:nvSpPr>
        <p:spPr>
          <a:xfrm>
            <a:off x="1098215" y="5769191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Personalize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B28E359B-3FC6-DD4D-95B6-5A16B26045A6}"/>
              </a:ext>
            </a:extLst>
          </p:cNvPr>
          <p:cNvSpPr/>
          <p:nvPr/>
        </p:nvSpPr>
        <p:spPr>
          <a:xfrm>
            <a:off x="3344584" y="6055253"/>
            <a:ext cx="1093084" cy="3207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Perception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A501279-4BB8-5B49-9FAA-3BCC1D9EA08B}"/>
              </a:ext>
            </a:extLst>
          </p:cNvPr>
          <p:cNvSpPr/>
          <p:nvPr/>
        </p:nvSpPr>
        <p:spPr>
          <a:xfrm>
            <a:off x="1110232" y="1194658"/>
            <a:ext cx="3300760" cy="3445484"/>
          </a:xfrm>
          <a:prstGeom prst="roundRect">
            <a:avLst>
              <a:gd name="adj" fmla="val 0"/>
            </a:avLst>
          </a:prstGeom>
          <a:solidFill>
            <a:srgbClr val="FFFFFF">
              <a:alpha val="2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7B8BD-2A67-A04B-AF9C-CDAFA0006086}"/>
              </a:ext>
            </a:extLst>
          </p:cNvPr>
          <p:cNvSpPr txBox="1"/>
          <p:nvPr/>
        </p:nvSpPr>
        <p:spPr>
          <a:xfrm>
            <a:off x="1161985" y="122662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Copenhagen</a:t>
            </a:r>
          </a:p>
          <a:p>
            <a:r>
              <a:rPr lang="en-US" sz="1000" dirty="0">
                <a:solidFill>
                  <a:schemeClr val="bg1"/>
                </a:solidFill>
              </a:rPr>
              <a:t>14:35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CA43D2-6E92-774E-83D2-961EAD33B545}"/>
              </a:ext>
            </a:extLst>
          </p:cNvPr>
          <p:cNvSpPr txBox="1"/>
          <p:nvPr/>
        </p:nvSpPr>
        <p:spPr>
          <a:xfrm>
            <a:off x="1135791" y="1815017"/>
            <a:ext cx="5128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bg1"/>
                </a:solidFill>
              </a:rPr>
              <a:t>now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9D02333-509C-0C48-B720-BC56ED549A92}"/>
              </a:ext>
            </a:extLst>
          </p:cNvPr>
          <p:cNvSpPr/>
          <p:nvPr/>
        </p:nvSpPr>
        <p:spPr>
          <a:xfrm>
            <a:off x="2225457" y="1129063"/>
            <a:ext cx="1102651" cy="27158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EBB7B2-D720-6244-B105-6BD19E53DB5D}"/>
              </a:ext>
            </a:extLst>
          </p:cNvPr>
          <p:cNvSpPr txBox="1"/>
          <p:nvPr/>
        </p:nvSpPr>
        <p:spPr>
          <a:xfrm>
            <a:off x="1102454" y="838147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Climapp</a:t>
            </a:r>
            <a:r>
              <a:rPr lang="en-US" sz="1600" b="1" dirty="0">
                <a:solidFill>
                  <a:schemeClr val="bg1"/>
                </a:solidFill>
              </a:rPr>
              <a:t> index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BD727D0-D92E-9144-96F1-EDA3E7A14C7F}"/>
              </a:ext>
            </a:extLst>
          </p:cNvPr>
          <p:cNvGrpSpPr/>
          <p:nvPr/>
        </p:nvGrpSpPr>
        <p:grpSpPr>
          <a:xfrm>
            <a:off x="1603599" y="1743248"/>
            <a:ext cx="512801" cy="486415"/>
            <a:chOff x="1222786" y="3364531"/>
            <a:chExt cx="512801" cy="48641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6A7AB9-D67B-CB49-97F5-4A5F92CBF865}"/>
                </a:ext>
              </a:extLst>
            </p:cNvPr>
            <p:cNvSpPr/>
            <p:nvPr/>
          </p:nvSpPr>
          <p:spPr>
            <a:xfrm>
              <a:off x="1240785" y="3364531"/>
              <a:ext cx="486415" cy="48641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BDE315-2C29-F444-8208-6D67119461C6}"/>
                </a:ext>
              </a:extLst>
            </p:cNvPr>
            <p:cNvSpPr txBox="1"/>
            <p:nvPr/>
          </p:nvSpPr>
          <p:spPr>
            <a:xfrm>
              <a:off x="1222786" y="3449131"/>
              <a:ext cx="5128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+1.3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115FD44-2DF1-F145-BE6A-1525F89BF7C8}"/>
              </a:ext>
            </a:extLst>
          </p:cNvPr>
          <p:cNvGrpSpPr/>
          <p:nvPr/>
        </p:nvGrpSpPr>
        <p:grpSpPr>
          <a:xfrm>
            <a:off x="1590066" y="2348419"/>
            <a:ext cx="512801" cy="486415"/>
            <a:chOff x="1222786" y="3364531"/>
            <a:chExt cx="512801" cy="486415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C48F9DD-D45E-264F-8332-F3D5FA5FC4DE}"/>
                </a:ext>
              </a:extLst>
            </p:cNvPr>
            <p:cNvSpPr/>
            <p:nvPr/>
          </p:nvSpPr>
          <p:spPr>
            <a:xfrm>
              <a:off x="1240785" y="3364531"/>
              <a:ext cx="486415" cy="48641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FC93FF-9FA8-7040-8D0D-5425CA980C69}"/>
                </a:ext>
              </a:extLst>
            </p:cNvPr>
            <p:cNvSpPr txBox="1"/>
            <p:nvPr/>
          </p:nvSpPr>
          <p:spPr>
            <a:xfrm>
              <a:off x="1222786" y="3449131"/>
              <a:ext cx="5128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+2.4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8C615BDA-A28B-AB4E-849B-266A7678E75B}"/>
              </a:ext>
            </a:extLst>
          </p:cNvPr>
          <p:cNvSpPr/>
          <p:nvPr/>
        </p:nvSpPr>
        <p:spPr>
          <a:xfrm>
            <a:off x="2115790" y="1838045"/>
            <a:ext cx="1808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Moderate heat stress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0DF2FC-EF5D-E94C-B293-F72B335C42EA}"/>
              </a:ext>
            </a:extLst>
          </p:cNvPr>
          <p:cNvSpPr txBox="1"/>
          <p:nvPr/>
        </p:nvSpPr>
        <p:spPr>
          <a:xfrm>
            <a:off x="1145315" y="2418195"/>
            <a:ext cx="5128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bg1"/>
                </a:solidFill>
              </a:rPr>
              <a:t>15h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A639DEF-2CB3-5C49-A113-F58D9A71C980}"/>
              </a:ext>
            </a:extLst>
          </p:cNvPr>
          <p:cNvSpPr/>
          <p:nvPr/>
        </p:nvSpPr>
        <p:spPr>
          <a:xfrm>
            <a:off x="2131865" y="2473248"/>
            <a:ext cx="1808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High heat stress</a:t>
            </a:r>
          </a:p>
        </p:txBody>
      </p:sp>
      <p:pic>
        <p:nvPicPr>
          <p:cNvPr id="84" name="Graphic 83" descr="Information">
            <a:extLst>
              <a:ext uri="{FF2B5EF4-FFF2-40B4-BE49-F238E27FC236}">
                <a16:creationId xmlns:a16="http://schemas.microsoft.com/office/drawing/2014/main" id="{B9A6456B-2F00-CB49-8C01-CEC22843B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9707" y="2500285"/>
            <a:ext cx="240511" cy="240511"/>
          </a:xfrm>
          <a:prstGeom prst="rect">
            <a:avLst/>
          </a:prstGeom>
        </p:spPr>
      </p:pic>
      <p:pic>
        <p:nvPicPr>
          <p:cNvPr id="85" name="Graphic 84" descr="Information">
            <a:extLst>
              <a:ext uri="{FF2B5EF4-FFF2-40B4-BE49-F238E27FC236}">
                <a16:creationId xmlns:a16="http://schemas.microsoft.com/office/drawing/2014/main" id="{B8E56DBD-CD24-2E48-8C90-4876CB6E6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3338" y="1870731"/>
            <a:ext cx="240511" cy="240511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D4C303-3286-5A4A-9867-8D1884A2E16D}"/>
              </a:ext>
            </a:extLst>
          </p:cNvPr>
          <p:cNvGrpSpPr/>
          <p:nvPr/>
        </p:nvGrpSpPr>
        <p:grpSpPr>
          <a:xfrm>
            <a:off x="1110232" y="4674019"/>
            <a:ext cx="3304201" cy="1112300"/>
            <a:chOff x="1084936" y="3165072"/>
            <a:chExt cx="3304201" cy="111230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71CB751-C963-2545-ACA1-60B3699209B1}"/>
                </a:ext>
              </a:extLst>
            </p:cNvPr>
            <p:cNvSpPr txBox="1"/>
            <p:nvPr/>
          </p:nvSpPr>
          <p:spPr>
            <a:xfrm>
              <a:off x="1088377" y="3165072"/>
              <a:ext cx="743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Profile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986BE17B-CB14-5442-88A0-C3BFD004BFB9}"/>
                </a:ext>
              </a:extLst>
            </p:cNvPr>
            <p:cNvSpPr/>
            <p:nvPr/>
          </p:nvSpPr>
          <p:spPr>
            <a:xfrm>
              <a:off x="1084936" y="3472018"/>
              <a:ext cx="920329" cy="268376"/>
            </a:xfrm>
            <a:prstGeom prst="roundRect">
              <a:avLst>
                <a:gd name="adj" fmla="val 0"/>
              </a:avLst>
            </a:prstGeom>
            <a:solidFill>
              <a:srgbClr val="FFFFFF">
                <a:alpha val="2039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u="sng" dirty="0"/>
                <a:t>individual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86A8BFFA-7AA3-7941-B9E7-4ED2ED3C3FC3}"/>
                </a:ext>
              </a:extLst>
            </p:cNvPr>
            <p:cNvSpPr/>
            <p:nvPr/>
          </p:nvSpPr>
          <p:spPr>
            <a:xfrm>
              <a:off x="2014921" y="3475194"/>
              <a:ext cx="758858" cy="268376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group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C2E4FD6-6B4B-274F-B9A8-298101F5D095}"/>
                </a:ext>
              </a:extLst>
            </p:cNvPr>
            <p:cNvGrpSpPr/>
            <p:nvPr/>
          </p:nvGrpSpPr>
          <p:grpSpPr>
            <a:xfrm>
              <a:off x="1088377" y="3763540"/>
              <a:ext cx="3300760" cy="513832"/>
              <a:chOff x="1088377" y="3763540"/>
              <a:chExt cx="3300760" cy="513832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42962B15-F44E-8E44-AC9C-3BCED31C17C9}"/>
                  </a:ext>
                </a:extLst>
              </p:cNvPr>
              <p:cNvSpPr/>
              <p:nvPr/>
            </p:nvSpPr>
            <p:spPr>
              <a:xfrm>
                <a:off x="1088377" y="3763540"/>
                <a:ext cx="3300760" cy="513832"/>
              </a:xfrm>
              <a:prstGeom prst="roundRect">
                <a:avLst>
                  <a:gd name="adj" fmla="val 0"/>
                </a:avLst>
              </a:prstGeom>
              <a:solidFill>
                <a:srgbClr val="FFFFFF">
                  <a:alpha val="2039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47FFA5-7828-DE42-9973-75D32C622498}"/>
                  </a:ext>
                </a:extLst>
              </p:cNvPr>
              <p:cNvSpPr txBox="1"/>
              <p:nvPr/>
            </p:nvSpPr>
            <p:spPr>
              <a:xfrm>
                <a:off x="1101391" y="3807163"/>
                <a:ext cx="327996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</a:rPr>
                  <a:t>Information on the impact of weather, clothing and activity level on safe working conditions</a:t>
                </a:r>
              </a:p>
            </p:txBody>
          </p:sp>
        </p:grpSp>
        <p:pic>
          <p:nvPicPr>
            <p:cNvPr id="89" name="Graphic 88" descr="Users">
              <a:extLst>
                <a:ext uri="{FF2B5EF4-FFF2-40B4-BE49-F238E27FC236}">
                  <a16:creationId xmlns:a16="http://schemas.microsoft.com/office/drawing/2014/main" id="{42AC60F2-45BE-BF45-9B3E-0EAD66BEA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0750" y="3488741"/>
              <a:ext cx="257628" cy="257628"/>
            </a:xfrm>
            <a:prstGeom prst="rect">
              <a:avLst/>
            </a:prstGeom>
          </p:spPr>
        </p:pic>
        <p:pic>
          <p:nvPicPr>
            <p:cNvPr id="91" name="Graphic 90" descr="User">
              <a:extLst>
                <a:ext uri="{FF2B5EF4-FFF2-40B4-BE49-F238E27FC236}">
                  <a16:creationId xmlns:a16="http://schemas.microsoft.com/office/drawing/2014/main" id="{3DD33EFA-CC17-FB4A-9D06-0DC2EB8E7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81702" y="3509326"/>
              <a:ext cx="223563" cy="223563"/>
            </a:xfrm>
            <a:prstGeom prst="rect">
              <a:avLst/>
            </a:prstGeom>
          </p:spPr>
        </p:pic>
        <p:pic>
          <p:nvPicPr>
            <p:cNvPr id="93" name="Graphic 92" descr="Children">
              <a:extLst>
                <a:ext uri="{FF2B5EF4-FFF2-40B4-BE49-F238E27FC236}">
                  <a16:creationId xmlns:a16="http://schemas.microsoft.com/office/drawing/2014/main" id="{51D653E7-943F-DE4E-A38A-9EB11030A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25381" y="3450848"/>
              <a:ext cx="332078" cy="332078"/>
            </a:xfrm>
            <a:prstGeom prst="rect">
              <a:avLst/>
            </a:prstGeom>
          </p:spPr>
        </p:pic>
        <p:pic>
          <p:nvPicPr>
            <p:cNvPr id="95" name="Graphic 94" descr="Man with cane">
              <a:extLst>
                <a:ext uri="{FF2B5EF4-FFF2-40B4-BE49-F238E27FC236}">
                  <a16:creationId xmlns:a16="http://schemas.microsoft.com/office/drawing/2014/main" id="{569DC964-4498-5C4A-A306-7988F3303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16137" y="3503789"/>
              <a:ext cx="205903" cy="205903"/>
            </a:xfrm>
            <a:prstGeom prst="rect">
              <a:avLst/>
            </a:prstGeom>
          </p:spPr>
        </p:pic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09F9716C-4A96-934B-B2E3-E99EDE282A8A}"/>
                </a:ext>
              </a:extLst>
            </p:cNvPr>
            <p:cNvSpPr/>
            <p:nvPr/>
          </p:nvSpPr>
          <p:spPr>
            <a:xfrm>
              <a:off x="2775703" y="3475193"/>
              <a:ext cx="664044" cy="268376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senior</a:t>
              </a: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94FFE7F5-C62D-574A-B384-C4BC308F9811}"/>
                </a:ext>
              </a:extLst>
            </p:cNvPr>
            <p:cNvSpPr/>
            <p:nvPr/>
          </p:nvSpPr>
          <p:spPr>
            <a:xfrm>
              <a:off x="3445275" y="3475194"/>
              <a:ext cx="929376" cy="265924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children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6E23AEE6-D128-3F43-86C2-BE53984972C8}"/>
              </a:ext>
            </a:extLst>
          </p:cNvPr>
          <p:cNvSpPr txBox="1"/>
          <p:nvPr/>
        </p:nvSpPr>
        <p:spPr>
          <a:xfrm>
            <a:off x="1168607" y="2824398"/>
            <a:ext cx="3279969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Currently </a:t>
            </a:r>
            <a:r>
              <a:rPr lang="en-US" sz="1200" b="1" dirty="0">
                <a:solidFill>
                  <a:schemeClr val="bg1"/>
                </a:solidFill>
              </a:rPr>
              <a:t>moderate heat stress </a:t>
            </a:r>
            <a:r>
              <a:rPr lang="en-US" sz="1200" dirty="0">
                <a:solidFill>
                  <a:schemeClr val="bg1"/>
                </a:solidFill>
              </a:rPr>
              <a:t>is expected.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The hottest part of the day is expected around 15h with </a:t>
            </a:r>
            <a:r>
              <a:rPr lang="en-US" sz="1200" b="1" dirty="0">
                <a:solidFill>
                  <a:schemeClr val="bg1"/>
                </a:solidFill>
              </a:rPr>
              <a:t>high heat stress.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Based on your reported perception you could be </a:t>
            </a:r>
            <a:r>
              <a:rPr lang="en-US" sz="1200" b="1" dirty="0">
                <a:solidFill>
                  <a:schemeClr val="bg1"/>
                </a:solidFill>
              </a:rPr>
              <a:t>more sensitive to heat </a:t>
            </a:r>
            <a:r>
              <a:rPr lang="en-US" sz="1200" dirty="0">
                <a:solidFill>
                  <a:schemeClr val="bg1"/>
                </a:solidFill>
              </a:rPr>
              <a:t>than others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Press       for more information and tips to mitigate heat stress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10" name="Graphic 109" descr="Information">
            <a:extLst>
              <a:ext uri="{FF2B5EF4-FFF2-40B4-BE49-F238E27FC236}">
                <a16:creationId xmlns:a16="http://schemas.microsoft.com/office/drawing/2014/main" id="{B50C7B55-F35D-D244-BF04-C4307E9EE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3263" y="3773556"/>
            <a:ext cx="218646" cy="218646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E39BE3C-F77D-4340-BB3E-45F947A2577D}"/>
              </a:ext>
            </a:extLst>
          </p:cNvPr>
          <p:cNvGrpSpPr/>
          <p:nvPr/>
        </p:nvGrpSpPr>
        <p:grpSpPr>
          <a:xfrm>
            <a:off x="6405027" y="939557"/>
            <a:ext cx="3346122" cy="5181705"/>
            <a:chOff x="1066113" y="973768"/>
            <a:chExt cx="3346122" cy="5181705"/>
          </a:xfrm>
        </p:grpSpPr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C83644F2-9363-D842-A366-C946F85FDA90}"/>
                </a:ext>
              </a:extLst>
            </p:cNvPr>
            <p:cNvSpPr/>
            <p:nvPr/>
          </p:nvSpPr>
          <p:spPr>
            <a:xfrm>
              <a:off x="1081668" y="981308"/>
              <a:ext cx="3300761" cy="5174165"/>
            </a:xfrm>
            <a:prstGeom prst="roundRect">
              <a:avLst>
                <a:gd name="adj" fmla="val 48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AD8D6D31-FBD8-5B44-A11E-5FB31E098795}"/>
                </a:ext>
              </a:extLst>
            </p:cNvPr>
            <p:cNvSpPr/>
            <p:nvPr/>
          </p:nvSpPr>
          <p:spPr>
            <a:xfrm>
              <a:off x="1075540" y="5822826"/>
              <a:ext cx="1114765" cy="320700"/>
            </a:xfrm>
            <a:prstGeom prst="roundRect">
              <a:avLst>
                <a:gd name="adj" fmla="val 0"/>
              </a:avLst>
            </a:prstGeom>
            <a:solidFill>
              <a:srgbClr val="FFFFFF">
                <a:alpha val="2039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/>
                <a:t>Activity</a:t>
              </a:r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4C184EFF-9799-8642-894A-E65BF4CC9A97}"/>
                </a:ext>
              </a:extLst>
            </p:cNvPr>
            <p:cNvSpPr/>
            <p:nvPr/>
          </p:nvSpPr>
          <p:spPr>
            <a:xfrm>
              <a:off x="2193063" y="5822826"/>
              <a:ext cx="1110629" cy="3207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Clothing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B004B7B-C414-9F4C-90B8-07BD594BC29B}"/>
                </a:ext>
              </a:extLst>
            </p:cNvPr>
            <p:cNvSpPr txBox="1"/>
            <p:nvPr/>
          </p:nvSpPr>
          <p:spPr>
            <a:xfrm>
              <a:off x="1072782" y="5524064"/>
              <a:ext cx="11480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Personalize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D81223F-9964-CF4E-8589-606BAED7069D}"/>
                </a:ext>
              </a:extLst>
            </p:cNvPr>
            <p:cNvGrpSpPr/>
            <p:nvPr/>
          </p:nvGrpSpPr>
          <p:grpSpPr>
            <a:xfrm>
              <a:off x="1066113" y="973768"/>
              <a:ext cx="3308538" cy="3430477"/>
              <a:chOff x="1081668" y="2301263"/>
              <a:chExt cx="3308538" cy="3430477"/>
            </a:xfrm>
          </p:grpSpPr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7A8C2A8A-53A7-D54A-944D-8FA338ED08BB}"/>
                  </a:ext>
                </a:extLst>
              </p:cNvPr>
              <p:cNvSpPr/>
              <p:nvPr/>
            </p:nvSpPr>
            <p:spPr>
              <a:xfrm>
                <a:off x="1089446" y="2657774"/>
                <a:ext cx="3300760" cy="3073966"/>
              </a:xfrm>
              <a:prstGeom prst="roundRect">
                <a:avLst>
                  <a:gd name="adj" fmla="val 0"/>
                </a:avLst>
              </a:prstGeom>
              <a:solidFill>
                <a:srgbClr val="FFFFFF">
                  <a:alpha val="2039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619F179-E220-F047-9244-09ED036F215F}"/>
                  </a:ext>
                </a:extLst>
              </p:cNvPr>
              <p:cNvSpPr txBox="1"/>
              <p:nvPr/>
            </p:nvSpPr>
            <p:spPr>
              <a:xfrm>
                <a:off x="1115005" y="3278133"/>
                <a:ext cx="51280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dirty="0">
                    <a:solidFill>
                      <a:schemeClr val="bg1"/>
                    </a:solidFill>
                  </a:rPr>
                  <a:t>now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621639C6-68D7-574C-8C44-BD292EBE8057}"/>
                  </a:ext>
                </a:extLst>
              </p:cNvPr>
              <p:cNvSpPr/>
              <p:nvPr/>
            </p:nvSpPr>
            <p:spPr>
              <a:xfrm>
                <a:off x="2204671" y="2592179"/>
                <a:ext cx="1102651" cy="271587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E3E80F2-5EDC-0247-8F32-B7DE65442034}"/>
                  </a:ext>
                </a:extLst>
              </p:cNvPr>
              <p:cNvSpPr txBox="1"/>
              <p:nvPr/>
            </p:nvSpPr>
            <p:spPr>
              <a:xfrm>
                <a:off x="1081668" y="2301263"/>
                <a:ext cx="13933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err="1">
                    <a:solidFill>
                      <a:schemeClr val="bg1"/>
                    </a:solidFill>
                  </a:rPr>
                  <a:t>Climapp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 index</a:t>
                </a:r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18024157-DB4F-F448-8138-EF6C76EE5AAC}"/>
                  </a:ext>
                </a:extLst>
              </p:cNvPr>
              <p:cNvGrpSpPr/>
              <p:nvPr/>
            </p:nvGrpSpPr>
            <p:grpSpPr>
              <a:xfrm>
                <a:off x="1582813" y="3206364"/>
                <a:ext cx="512801" cy="486415"/>
                <a:chOff x="1222786" y="3364531"/>
                <a:chExt cx="512801" cy="486415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A4DDB67D-8ECE-D44F-9D99-3ACD5C78968D}"/>
                    </a:ext>
                  </a:extLst>
                </p:cNvPr>
                <p:cNvSpPr/>
                <p:nvPr/>
              </p:nvSpPr>
              <p:spPr>
                <a:xfrm>
                  <a:off x="1240785" y="3364531"/>
                  <a:ext cx="486415" cy="48641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6D9FF189-73CD-B44A-B2F6-E58BC4D5CF5E}"/>
                    </a:ext>
                  </a:extLst>
                </p:cNvPr>
                <p:cNvSpPr txBox="1"/>
                <p:nvPr/>
              </p:nvSpPr>
              <p:spPr>
                <a:xfrm>
                  <a:off x="1222786" y="3449131"/>
                  <a:ext cx="5128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+1.3</a:t>
                  </a: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C66642B1-1974-654F-B559-52CEBBBC1C6F}"/>
                  </a:ext>
                </a:extLst>
              </p:cNvPr>
              <p:cNvGrpSpPr/>
              <p:nvPr/>
            </p:nvGrpSpPr>
            <p:grpSpPr>
              <a:xfrm>
                <a:off x="1569280" y="3811535"/>
                <a:ext cx="512801" cy="486415"/>
                <a:chOff x="1222786" y="3364531"/>
                <a:chExt cx="512801" cy="486415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5426ABFE-7925-1649-9AAE-4A7F419119DA}"/>
                    </a:ext>
                  </a:extLst>
                </p:cNvPr>
                <p:cNvSpPr/>
                <p:nvPr/>
              </p:nvSpPr>
              <p:spPr>
                <a:xfrm>
                  <a:off x="1240785" y="3364531"/>
                  <a:ext cx="486415" cy="48641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5A3390CA-817F-4C4A-A38E-6FC8A4BA73FD}"/>
                    </a:ext>
                  </a:extLst>
                </p:cNvPr>
                <p:cNvSpPr txBox="1"/>
                <p:nvPr/>
              </p:nvSpPr>
              <p:spPr>
                <a:xfrm>
                  <a:off x="1222786" y="3449131"/>
                  <a:ext cx="5128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+2.4</a:t>
                  </a:r>
                </a:p>
              </p:txBody>
            </p:sp>
          </p:grp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4070338-27F8-9A49-963F-684C2DAA9E35}"/>
                  </a:ext>
                </a:extLst>
              </p:cNvPr>
              <p:cNvSpPr/>
              <p:nvPr/>
            </p:nvSpPr>
            <p:spPr>
              <a:xfrm>
                <a:off x="2095004" y="3301161"/>
                <a:ext cx="180871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Moderate heat stress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E47B15F-0FFB-C342-AD31-65723C884B8E}"/>
                  </a:ext>
                </a:extLst>
              </p:cNvPr>
              <p:cNvSpPr txBox="1"/>
              <p:nvPr/>
            </p:nvSpPr>
            <p:spPr>
              <a:xfrm>
                <a:off x="1124529" y="3881311"/>
                <a:ext cx="51280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dirty="0">
                    <a:solidFill>
                      <a:schemeClr val="bg1"/>
                    </a:solidFill>
                  </a:rPr>
                  <a:t>15h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1F0B94A-4123-8147-A0B8-6F323096F002}"/>
                  </a:ext>
                </a:extLst>
              </p:cNvPr>
              <p:cNvSpPr/>
              <p:nvPr/>
            </p:nvSpPr>
            <p:spPr>
              <a:xfrm>
                <a:off x="2111079" y="3936364"/>
                <a:ext cx="180871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High heat stress</a:t>
                </a:r>
              </a:p>
            </p:txBody>
          </p:sp>
          <p:pic>
            <p:nvPicPr>
              <p:cNvPr id="144" name="Graphic 143" descr="Information">
                <a:extLst>
                  <a:ext uri="{FF2B5EF4-FFF2-40B4-BE49-F238E27FC236}">
                    <a16:creationId xmlns:a16="http://schemas.microsoft.com/office/drawing/2014/main" id="{9005CE2C-D689-554C-83EF-5BA9CE9FC8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68921" y="3963401"/>
                <a:ext cx="240511" cy="240511"/>
              </a:xfrm>
              <a:prstGeom prst="rect">
                <a:avLst/>
              </a:prstGeom>
            </p:spPr>
          </p:pic>
          <p:pic>
            <p:nvPicPr>
              <p:cNvPr id="145" name="Graphic 144" descr="Information">
                <a:extLst>
                  <a:ext uri="{FF2B5EF4-FFF2-40B4-BE49-F238E27FC236}">
                    <a16:creationId xmlns:a16="http://schemas.microsoft.com/office/drawing/2014/main" id="{0E95A2B0-6333-0A44-96A0-32BC6662C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2552" y="3333847"/>
                <a:ext cx="240511" cy="240511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6F3ADB5-61B2-F14D-8CA0-0132B620A4F5}"/>
                </a:ext>
              </a:extLst>
            </p:cNvPr>
            <p:cNvGrpSpPr/>
            <p:nvPr/>
          </p:nvGrpSpPr>
          <p:grpSpPr>
            <a:xfrm>
              <a:off x="1084799" y="4428892"/>
              <a:ext cx="3304201" cy="1112300"/>
              <a:chOff x="1084936" y="3165072"/>
              <a:chExt cx="3304201" cy="1112300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4A6847D-164C-7540-B131-834C4EDF4A04}"/>
                  </a:ext>
                </a:extLst>
              </p:cNvPr>
              <p:cNvSpPr txBox="1"/>
              <p:nvPr/>
            </p:nvSpPr>
            <p:spPr>
              <a:xfrm>
                <a:off x="1088377" y="3165072"/>
                <a:ext cx="743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Profile</a:t>
                </a:r>
              </a:p>
            </p:txBody>
          </p:sp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id="{D90CEA5F-FA1E-6548-AC1D-0DA83790AE9B}"/>
                  </a:ext>
                </a:extLst>
              </p:cNvPr>
              <p:cNvSpPr/>
              <p:nvPr/>
            </p:nvSpPr>
            <p:spPr>
              <a:xfrm>
                <a:off x="1084936" y="3472018"/>
                <a:ext cx="920329" cy="26837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individual</a:t>
                </a:r>
              </a:p>
            </p:txBody>
          </p:sp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2CB2E2DD-1E47-BA4A-8BB0-9CC99C809F24}"/>
                  </a:ext>
                </a:extLst>
              </p:cNvPr>
              <p:cNvSpPr/>
              <p:nvPr/>
            </p:nvSpPr>
            <p:spPr>
              <a:xfrm>
                <a:off x="2014921" y="3475194"/>
                <a:ext cx="758858" cy="268376"/>
              </a:xfrm>
              <a:prstGeom prst="roundRect">
                <a:avLst>
                  <a:gd name="adj" fmla="val 0"/>
                </a:avLst>
              </a:prstGeom>
              <a:solidFill>
                <a:srgbClr val="FFFFFF">
                  <a:alpha val="26275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u="sng" dirty="0"/>
                  <a:t>group</a:t>
                </a: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BC5F076D-5E5C-244D-90DF-952B5719109C}"/>
                  </a:ext>
                </a:extLst>
              </p:cNvPr>
              <p:cNvGrpSpPr/>
              <p:nvPr/>
            </p:nvGrpSpPr>
            <p:grpSpPr>
              <a:xfrm>
                <a:off x="1088377" y="3763540"/>
                <a:ext cx="3300760" cy="513832"/>
                <a:chOff x="1088377" y="3763540"/>
                <a:chExt cx="3300760" cy="513832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59312153-9005-F14E-8981-28899DE7C494}"/>
                    </a:ext>
                  </a:extLst>
                </p:cNvPr>
                <p:cNvSpPr/>
                <p:nvPr/>
              </p:nvSpPr>
              <p:spPr>
                <a:xfrm>
                  <a:off x="1088377" y="3763540"/>
                  <a:ext cx="3300760" cy="513832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>
                    <a:alpha val="2039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1786FAB-67DF-E743-A941-8DCACAAECD3C}"/>
                    </a:ext>
                  </a:extLst>
                </p:cNvPr>
                <p:cNvSpPr txBox="1"/>
                <p:nvPr/>
              </p:nvSpPr>
              <p:spPr>
                <a:xfrm>
                  <a:off x="1101391" y="3807163"/>
                  <a:ext cx="327996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200" dirty="0">
                      <a:solidFill>
                        <a:schemeClr val="bg1"/>
                      </a:solidFill>
                    </a:rPr>
                    <a:t>Group level information and tips to mitigate the impact of hot conditions on health &amp; productivity</a:t>
                  </a:r>
                </a:p>
              </p:txBody>
            </p:sp>
          </p:grpSp>
          <p:pic>
            <p:nvPicPr>
              <p:cNvPr id="126" name="Graphic 125" descr="Users">
                <a:extLst>
                  <a:ext uri="{FF2B5EF4-FFF2-40B4-BE49-F238E27FC236}">
                    <a16:creationId xmlns:a16="http://schemas.microsoft.com/office/drawing/2014/main" id="{F21CD18F-04B1-BA49-AF32-B7756AE764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490750" y="3488741"/>
                <a:ext cx="257628" cy="257628"/>
              </a:xfrm>
              <a:prstGeom prst="rect">
                <a:avLst/>
              </a:prstGeom>
            </p:spPr>
          </p:pic>
          <p:pic>
            <p:nvPicPr>
              <p:cNvPr id="127" name="Graphic 126" descr="User">
                <a:extLst>
                  <a:ext uri="{FF2B5EF4-FFF2-40B4-BE49-F238E27FC236}">
                    <a16:creationId xmlns:a16="http://schemas.microsoft.com/office/drawing/2014/main" id="{168C2B6D-6F5E-AE4B-B8E8-8E079B40E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781702" y="3509326"/>
                <a:ext cx="223563" cy="223563"/>
              </a:xfrm>
              <a:prstGeom prst="rect">
                <a:avLst/>
              </a:prstGeom>
            </p:spPr>
          </p:pic>
          <p:pic>
            <p:nvPicPr>
              <p:cNvPr id="128" name="Graphic 127" descr="Children">
                <a:extLst>
                  <a:ext uri="{FF2B5EF4-FFF2-40B4-BE49-F238E27FC236}">
                    <a16:creationId xmlns:a16="http://schemas.microsoft.com/office/drawing/2014/main" id="{1B4E9DA4-D26D-DF4D-893D-EB54B89E52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4025381" y="3450848"/>
                <a:ext cx="332078" cy="332078"/>
              </a:xfrm>
              <a:prstGeom prst="rect">
                <a:avLst/>
              </a:prstGeom>
            </p:spPr>
          </p:pic>
          <p:pic>
            <p:nvPicPr>
              <p:cNvPr id="129" name="Graphic 128" descr="Man with cane">
                <a:extLst>
                  <a:ext uri="{FF2B5EF4-FFF2-40B4-BE49-F238E27FC236}">
                    <a16:creationId xmlns:a16="http://schemas.microsoft.com/office/drawing/2014/main" id="{A34F9EC4-C735-5A44-BA58-E46DD209E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216137" y="3503789"/>
                <a:ext cx="205903" cy="205903"/>
              </a:xfrm>
              <a:prstGeom prst="rect">
                <a:avLst/>
              </a:prstGeom>
            </p:spPr>
          </p:pic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82C85493-9335-9D48-AE43-B4FE576674D6}"/>
                  </a:ext>
                </a:extLst>
              </p:cNvPr>
              <p:cNvSpPr/>
              <p:nvPr/>
            </p:nvSpPr>
            <p:spPr>
              <a:xfrm>
                <a:off x="2775703" y="3475193"/>
                <a:ext cx="664044" cy="26837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senior</a:t>
                </a: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4994F7D7-A8DA-6A46-ABBE-AB22DE77C57E}"/>
                  </a:ext>
                </a:extLst>
              </p:cNvPr>
              <p:cNvSpPr/>
              <p:nvPr/>
            </p:nvSpPr>
            <p:spPr>
              <a:xfrm>
                <a:off x="3445275" y="3475194"/>
                <a:ext cx="929376" cy="26592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children</a:t>
                </a: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671F9B5-0C3F-9549-9FFC-FEDE6E02D997}"/>
                </a:ext>
              </a:extLst>
            </p:cNvPr>
            <p:cNvSpPr txBox="1"/>
            <p:nvPr/>
          </p:nvSpPr>
          <p:spPr>
            <a:xfrm>
              <a:off x="1132266" y="2960019"/>
              <a:ext cx="3279969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Currently </a:t>
              </a:r>
              <a:r>
                <a:rPr lang="en-US" sz="1200" b="1" dirty="0">
                  <a:solidFill>
                    <a:schemeClr val="bg1"/>
                  </a:solidFill>
                </a:rPr>
                <a:t>moderate heat stress </a:t>
              </a:r>
              <a:r>
                <a:rPr lang="en-US" sz="1200" dirty="0">
                  <a:solidFill>
                    <a:schemeClr val="bg1"/>
                  </a:solidFill>
                </a:rPr>
                <a:t>is expected.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The hottest part of the day is expected around 15h with </a:t>
              </a:r>
              <a:r>
                <a:rPr lang="en-US" sz="1200" b="1" dirty="0">
                  <a:solidFill>
                    <a:schemeClr val="bg1"/>
                  </a:solidFill>
                </a:rPr>
                <a:t>high heat stress</a:t>
              </a:r>
              <a:endParaRPr lang="en-US" sz="12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Press       for more information and tips to mitigate heat stress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153" name="Graphic 152" descr="Information">
              <a:extLst>
                <a:ext uri="{FF2B5EF4-FFF2-40B4-BE49-F238E27FC236}">
                  <a16:creationId xmlns:a16="http://schemas.microsoft.com/office/drawing/2014/main" id="{E8C669D7-2AB4-8341-A8E1-535BFD2CE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6202" y="3537693"/>
              <a:ext cx="218646" cy="218646"/>
            </a:xfrm>
            <a:prstGeom prst="rect">
              <a:avLst/>
            </a:prstGeom>
          </p:spPr>
        </p:pic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07E17259-C5CA-8046-9A73-D9D1C08F9874}"/>
              </a:ext>
            </a:extLst>
          </p:cNvPr>
          <p:cNvSpPr txBox="1"/>
          <p:nvPr/>
        </p:nvSpPr>
        <p:spPr>
          <a:xfrm>
            <a:off x="1560208" y="357621"/>
            <a:ext cx="244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WORKERS | INDIVIDUAL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8C6FD38-225E-2242-B065-04DB63341BD8}"/>
              </a:ext>
            </a:extLst>
          </p:cNvPr>
          <p:cNvSpPr txBox="1"/>
          <p:nvPr/>
        </p:nvSpPr>
        <p:spPr>
          <a:xfrm>
            <a:off x="7082036" y="397172"/>
            <a:ext cx="202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WORKERS | GROUP</a:t>
            </a:r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2DDD8B69-9382-A84D-AD16-5272EF0F0E8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44496" y="1183269"/>
            <a:ext cx="2349167" cy="434762"/>
          </a:xfrm>
          <a:prstGeom prst="rect">
            <a:avLst/>
          </a:prstGeom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A6021377-4E71-B24F-8983-6FB49FF74012}"/>
              </a:ext>
            </a:extLst>
          </p:cNvPr>
          <p:cNvSpPr txBox="1"/>
          <p:nvPr/>
        </p:nvSpPr>
        <p:spPr>
          <a:xfrm>
            <a:off x="6396080" y="1278111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Copenhagen</a:t>
            </a:r>
          </a:p>
          <a:p>
            <a:r>
              <a:rPr lang="en-US" sz="1000" dirty="0">
                <a:solidFill>
                  <a:schemeClr val="bg1"/>
                </a:solidFill>
              </a:rPr>
              <a:t>14:35</a:t>
            </a:r>
          </a:p>
        </p:txBody>
      </p:sp>
      <p:pic>
        <p:nvPicPr>
          <p:cNvPr id="234" name="Picture 233">
            <a:extLst>
              <a:ext uri="{FF2B5EF4-FFF2-40B4-BE49-F238E27FC236}">
                <a16:creationId xmlns:a16="http://schemas.microsoft.com/office/drawing/2014/main" id="{E1BDBFF8-7447-1D4E-AB7C-48F85BB407C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00386" y="1284679"/>
            <a:ext cx="2349167" cy="434762"/>
          </a:xfrm>
          <a:prstGeom prst="rect">
            <a:avLst/>
          </a:prstGeom>
        </p:spPr>
      </p:pic>
      <p:pic>
        <p:nvPicPr>
          <p:cNvPr id="235" name="Graphic 234" descr="Statistics">
            <a:extLst>
              <a:ext uri="{FF2B5EF4-FFF2-40B4-BE49-F238E27FC236}">
                <a16:creationId xmlns:a16="http://schemas.microsoft.com/office/drawing/2014/main" id="{2620086E-0F11-CE43-9AB1-3B7A7114E0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75144" y="4312772"/>
            <a:ext cx="336898" cy="336898"/>
          </a:xfrm>
          <a:prstGeom prst="rect">
            <a:avLst/>
          </a:prstGeom>
        </p:spPr>
      </p:pic>
      <p:sp>
        <p:nvSpPr>
          <p:cNvPr id="236" name="Rectangle 235">
            <a:extLst>
              <a:ext uri="{FF2B5EF4-FFF2-40B4-BE49-F238E27FC236}">
                <a16:creationId xmlns:a16="http://schemas.microsoft.com/office/drawing/2014/main" id="{486746BB-3D2B-7F46-9E1E-113AEE345CE8}"/>
              </a:ext>
            </a:extLst>
          </p:cNvPr>
          <p:cNvSpPr/>
          <p:nvPr/>
        </p:nvSpPr>
        <p:spPr>
          <a:xfrm>
            <a:off x="3048939" y="4343178"/>
            <a:ext cx="1808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Advanced overview</a:t>
            </a:r>
          </a:p>
        </p:txBody>
      </p:sp>
      <p:pic>
        <p:nvPicPr>
          <p:cNvPr id="237" name="Graphic 236" descr="Statistics">
            <a:extLst>
              <a:ext uri="{FF2B5EF4-FFF2-40B4-BE49-F238E27FC236}">
                <a16:creationId xmlns:a16="http://schemas.microsoft.com/office/drawing/2014/main" id="{C5BE6D6C-F1D5-1146-BC15-D4FEE502751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081334" y="4046632"/>
            <a:ext cx="336898" cy="336898"/>
          </a:xfrm>
          <a:prstGeom prst="rect">
            <a:avLst/>
          </a:prstGeom>
        </p:spPr>
      </p:pic>
      <p:sp>
        <p:nvSpPr>
          <p:cNvPr id="238" name="Rectangle 237">
            <a:extLst>
              <a:ext uri="{FF2B5EF4-FFF2-40B4-BE49-F238E27FC236}">
                <a16:creationId xmlns:a16="http://schemas.microsoft.com/office/drawing/2014/main" id="{4424A0B2-0A22-1048-AA6B-C55EC2F66846}"/>
              </a:ext>
            </a:extLst>
          </p:cNvPr>
          <p:cNvSpPr/>
          <p:nvPr/>
        </p:nvSpPr>
        <p:spPr>
          <a:xfrm>
            <a:off x="8355129" y="4077038"/>
            <a:ext cx="1808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Advanced overview</a:t>
            </a:r>
          </a:p>
        </p:txBody>
      </p:sp>
    </p:spTree>
    <p:extLst>
      <p:ext uri="{BB962C8B-B14F-4D97-AF65-F5344CB8AC3E}">
        <p14:creationId xmlns:p14="http://schemas.microsoft.com/office/powerpoint/2010/main" val="161100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D675D34-978D-6142-828A-33B971D1DB1C}"/>
              </a:ext>
            </a:extLst>
          </p:cNvPr>
          <p:cNvGrpSpPr/>
          <p:nvPr/>
        </p:nvGrpSpPr>
        <p:grpSpPr>
          <a:xfrm>
            <a:off x="5655070" y="921835"/>
            <a:ext cx="3346122" cy="5181705"/>
            <a:chOff x="1066113" y="973768"/>
            <a:chExt cx="3346122" cy="518170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5DD4EBB-9015-BF4F-8AB1-1555E8B0CC72}"/>
                </a:ext>
              </a:extLst>
            </p:cNvPr>
            <p:cNvSpPr/>
            <p:nvPr/>
          </p:nvSpPr>
          <p:spPr>
            <a:xfrm>
              <a:off x="1081668" y="981308"/>
              <a:ext cx="3300761" cy="5174165"/>
            </a:xfrm>
            <a:prstGeom prst="roundRect">
              <a:avLst>
                <a:gd name="adj" fmla="val 48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89AE043-4F3E-BB47-AC85-650E0EFEE169}"/>
                </a:ext>
              </a:extLst>
            </p:cNvPr>
            <p:cNvSpPr/>
            <p:nvPr/>
          </p:nvSpPr>
          <p:spPr>
            <a:xfrm>
              <a:off x="1088240" y="5810126"/>
              <a:ext cx="1114765" cy="320700"/>
            </a:xfrm>
            <a:prstGeom prst="roundRect">
              <a:avLst>
                <a:gd name="adj" fmla="val 0"/>
              </a:avLst>
            </a:prstGeom>
            <a:solidFill>
              <a:srgbClr val="FFFFFF">
                <a:alpha val="2039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/>
                <a:t>Activity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AC5541E-FE97-1B47-B2D0-4CC29DFA6F34}"/>
                </a:ext>
              </a:extLst>
            </p:cNvPr>
            <p:cNvSpPr/>
            <p:nvPr/>
          </p:nvSpPr>
          <p:spPr>
            <a:xfrm>
              <a:off x="2193063" y="5810126"/>
              <a:ext cx="1110629" cy="3207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Clothing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B9B543-0DCB-4B44-BB26-CE4CA970AA1D}"/>
                </a:ext>
              </a:extLst>
            </p:cNvPr>
            <p:cNvSpPr txBox="1"/>
            <p:nvPr/>
          </p:nvSpPr>
          <p:spPr>
            <a:xfrm>
              <a:off x="1072782" y="5524064"/>
              <a:ext cx="11480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Personalize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BF94166-A437-C54C-9BE9-5C97C46F1D41}"/>
                </a:ext>
              </a:extLst>
            </p:cNvPr>
            <p:cNvSpPr/>
            <p:nvPr/>
          </p:nvSpPr>
          <p:spPr>
            <a:xfrm>
              <a:off x="3319151" y="5810126"/>
              <a:ext cx="1093084" cy="3207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Perception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237C95-648E-7043-B3D7-A9DE40AD1C8A}"/>
                </a:ext>
              </a:extLst>
            </p:cNvPr>
            <p:cNvGrpSpPr/>
            <p:nvPr/>
          </p:nvGrpSpPr>
          <p:grpSpPr>
            <a:xfrm>
              <a:off x="1066113" y="973768"/>
              <a:ext cx="3308538" cy="3430477"/>
              <a:chOff x="1081668" y="2301263"/>
              <a:chExt cx="3308538" cy="3430477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5266A162-18FC-8942-BFAA-030ED8C9B33D}"/>
                  </a:ext>
                </a:extLst>
              </p:cNvPr>
              <p:cNvSpPr/>
              <p:nvPr/>
            </p:nvSpPr>
            <p:spPr>
              <a:xfrm>
                <a:off x="1089446" y="2657774"/>
                <a:ext cx="3300760" cy="3073966"/>
              </a:xfrm>
              <a:prstGeom prst="roundRect">
                <a:avLst>
                  <a:gd name="adj" fmla="val 0"/>
                </a:avLst>
              </a:prstGeom>
              <a:solidFill>
                <a:srgbClr val="FFFFFF">
                  <a:alpha val="2039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A87005-448E-8642-820D-843B1A043A09}"/>
                  </a:ext>
                </a:extLst>
              </p:cNvPr>
              <p:cNvSpPr txBox="1"/>
              <p:nvPr/>
            </p:nvSpPr>
            <p:spPr>
              <a:xfrm>
                <a:off x="1115005" y="3278133"/>
                <a:ext cx="51280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dirty="0">
                    <a:solidFill>
                      <a:schemeClr val="bg1"/>
                    </a:solidFill>
                  </a:rPr>
                  <a:t>now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5C2B789F-8316-F541-9351-56C44CB2FD25}"/>
                  </a:ext>
                </a:extLst>
              </p:cNvPr>
              <p:cNvSpPr/>
              <p:nvPr/>
            </p:nvSpPr>
            <p:spPr>
              <a:xfrm>
                <a:off x="2204671" y="2592179"/>
                <a:ext cx="1102651" cy="271587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398769-27A7-1348-A58A-EB04805F72B0}"/>
                  </a:ext>
                </a:extLst>
              </p:cNvPr>
              <p:cNvSpPr txBox="1"/>
              <p:nvPr/>
            </p:nvSpPr>
            <p:spPr>
              <a:xfrm>
                <a:off x="1081668" y="2301263"/>
                <a:ext cx="13933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err="1">
                    <a:solidFill>
                      <a:schemeClr val="bg1"/>
                    </a:solidFill>
                  </a:rPr>
                  <a:t>Climapp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 index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EF630F6-D301-9047-9DEE-3FC215BB0ED7}"/>
                  </a:ext>
                </a:extLst>
              </p:cNvPr>
              <p:cNvGrpSpPr/>
              <p:nvPr/>
            </p:nvGrpSpPr>
            <p:grpSpPr>
              <a:xfrm>
                <a:off x="1582813" y="3206364"/>
                <a:ext cx="512801" cy="486415"/>
                <a:chOff x="1222786" y="3364531"/>
                <a:chExt cx="512801" cy="486415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75F87AA-60DB-B744-9FDD-DFA0544855B8}"/>
                    </a:ext>
                  </a:extLst>
                </p:cNvPr>
                <p:cNvSpPr/>
                <p:nvPr/>
              </p:nvSpPr>
              <p:spPr>
                <a:xfrm>
                  <a:off x="1240785" y="3364531"/>
                  <a:ext cx="486415" cy="48641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2443C71-0072-2E4C-83D9-8ACF14C43BA3}"/>
                    </a:ext>
                  </a:extLst>
                </p:cNvPr>
                <p:cNvSpPr txBox="1"/>
                <p:nvPr/>
              </p:nvSpPr>
              <p:spPr>
                <a:xfrm>
                  <a:off x="1222786" y="3449131"/>
                  <a:ext cx="5128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+1.3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59A8C9A-9216-4E45-94D7-0C3A3E49E25E}"/>
                  </a:ext>
                </a:extLst>
              </p:cNvPr>
              <p:cNvGrpSpPr/>
              <p:nvPr/>
            </p:nvGrpSpPr>
            <p:grpSpPr>
              <a:xfrm>
                <a:off x="1569280" y="3811535"/>
                <a:ext cx="512801" cy="486415"/>
                <a:chOff x="1222786" y="3364531"/>
                <a:chExt cx="512801" cy="486415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C557203-721A-5942-98AD-F7C0C0F0AAAA}"/>
                    </a:ext>
                  </a:extLst>
                </p:cNvPr>
                <p:cNvSpPr/>
                <p:nvPr/>
              </p:nvSpPr>
              <p:spPr>
                <a:xfrm>
                  <a:off x="1240785" y="3364531"/>
                  <a:ext cx="486415" cy="48641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4F91EE2-E20F-F246-851F-43D547FA2FAE}"/>
                    </a:ext>
                  </a:extLst>
                </p:cNvPr>
                <p:cNvSpPr txBox="1"/>
                <p:nvPr/>
              </p:nvSpPr>
              <p:spPr>
                <a:xfrm>
                  <a:off x="1222786" y="3449131"/>
                  <a:ext cx="5128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+2.4</a:t>
                  </a:r>
                </a:p>
              </p:txBody>
            </p:sp>
          </p:grp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4922563-8455-7342-80E4-64D30F7994AD}"/>
                  </a:ext>
                </a:extLst>
              </p:cNvPr>
              <p:cNvSpPr/>
              <p:nvPr/>
            </p:nvSpPr>
            <p:spPr>
              <a:xfrm>
                <a:off x="2095004" y="3301161"/>
                <a:ext cx="180871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Moderate heat stress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83A2C7-76EA-8C4B-BF8B-48BB083EBFDE}"/>
                  </a:ext>
                </a:extLst>
              </p:cNvPr>
              <p:cNvSpPr txBox="1"/>
              <p:nvPr/>
            </p:nvSpPr>
            <p:spPr>
              <a:xfrm>
                <a:off x="1124529" y="3881311"/>
                <a:ext cx="51280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dirty="0">
                    <a:solidFill>
                      <a:schemeClr val="bg1"/>
                    </a:solidFill>
                  </a:rPr>
                  <a:t>15h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17E3C6C-BED9-014A-A20F-4A406D026084}"/>
                  </a:ext>
                </a:extLst>
              </p:cNvPr>
              <p:cNvSpPr/>
              <p:nvPr/>
            </p:nvSpPr>
            <p:spPr>
              <a:xfrm>
                <a:off x="2111079" y="3936364"/>
                <a:ext cx="180871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High heat stress</a:t>
                </a:r>
              </a:p>
            </p:txBody>
          </p:sp>
          <p:pic>
            <p:nvPicPr>
              <p:cNvPr id="36" name="Graphic 35" descr="Information">
                <a:extLst>
                  <a:ext uri="{FF2B5EF4-FFF2-40B4-BE49-F238E27FC236}">
                    <a16:creationId xmlns:a16="http://schemas.microsoft.com/office/drawing/2014/main" id="{451ABC39-3222-D94B-9551-A7EF59BC0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68921" y="3963401"/>
                <a:ext cx="240511" cy="240511"/>
              </a:xfrm>
              <a:prstGeom prst="rect">
                <a:avLst/>
              </a:prstGeom>
            </p:spPr>
          </p:pic>
          <p:pic>
            <p:nvPicPr>
              <p:cNvPr id="37" name="Graphic 36" descr="Information">
                <a:extLst>
                  <a:ext uri="{FF2B5EF4-FFF2-40B4-BE49-F238E27FC236}">
                    <a16:creationId xmlns:a16="http://schemas.microsoft.com/office/drawing/2014/main" id="{72705B95-786E-AE45-997A-343D5D9C3D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72552" y="3333847"/>
                <a:ext cx="240511" cy="240511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6793E40-36CC-E74B-A96E-B08E63D626D2}"/>
                </a:ext>
              </a:extLst>
            </p:cNvPr>
            <p:cNvGrpSpPr/>
            <p:nvPr/>
          </p:nvGrpSpPr>
          <p:grpSpPr>
            <a:xfrm>
              <a:off x="1084799" y="4428892"/>
              <a:ext cx="3320814" cy="1087632"/>
              <a:chOff x="1084936" y="3165072"/>
              <a:chExt cx="3320814" cy="10876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585170-C3AF-6F49-8D0B-B7AFD77AE09E}"/>
                  </a:ext>
                </a:extLst>
              </p:cNvPr>
              <p:cNvSpPr txBox="1"/>
              <p:nvPr/>
            </p:nvSpPr>
            <p:spPr>
              <a:xfrm>
                <a:off x="1088377" y="3165072"/>
                <a:ext cx="743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Profile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F979117B-2A63-B04A-A731-9A32644DB869}"/>
                  </a:ext>
                </a:extLst>
              </p:cNvPr>
              <p:cNvSpPr/>
              <p:nvPr/>
            </p:nvSpPr>
            <p:spPr>
              <a:xfrm>
                <a:off x="1084936" y="3472018"/>
                <a:ext cx="920329" cy="268376"/>
              </a:xfrm>
              <a:prstGeom prst="roundRect">
                <a:avLst>
                  <a:gd name="adj" fmla="val 0"/>
                </a:avLst>
              </a:prstGeom>
              <a:solidFill>
                <a:srgbClr val="FFFFFF">
                  <a:alpha val="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individual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5E974E35-E33D-5C4F-9451-425F15E32550}"/>
                  </a:ext>
                </a:extLst>
              </p:cNvPr>
              <p:cNvSpPr/>
              <p:nvPr/>
            </p:nvSpPr>
            <p:spPr>
              <a:xfrm>
                <a:off x="2014921" y="3475194"/>
                <a:ext cx="758858" cy="26837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group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85BCD1D-0935-2641-A617-E605C0487AC4}"/>
                  </a:ext>
                </a:extLst>
              </p:cNvPr>
              <p:cNvGrpSpPr/>
              <p:nvPr/>
            </p:nvGrpSpPr>
            <p:grpSpPr>
              <a:xfrm>
                <a:off x="1088377" y="3755274"/>
                <a:ext cx="3317373" cy="497430"/>
                <a:chOff x="1088377" y="3755274"/>
                <a:chExt cx="3317373" cy="497430"/>
              </a:xfrm>
            </p:grpSpPr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1D888B9D-13E4-9A44-9878-CD366525D019}"/>
                    </a:ext>
                  </a:extLst>
                </p:cNvPr>
                <p:cNvSpPr/>
                <p:nvPr/>
              </p:nvSpPr>
              <p:spPr>
                <a:xfrm>
                  <a:off x="1088377" y="3763540"/>
                  <a:ext cx="3300760" cy="48916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>
                    <a:alpha val="2039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0DC50D9-9D7E-5F46-BE45-4BBEC66F3F73}"/>
                    </a:ext>
                  </a:extLst>
                </p:cNvPr>
                <p:cNvSpPr txBox="1"/>
                <p:nvPr/>
              </p:nvSpPr>
              <p:spPr>
                <a:xfrm>
                  <a:off x="1125781" y="3755274"/>
                  <a:ext cx="327996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200" dirty="0">
                      <a:solidFill>
                        <a:schemeClr val="bg1"/>
                      </a:solidFill>
                    </a:rPr>
                    <a:t>Information on signs that children are overheated, and how to cope with hot conditions</a:t>
                  </a:r>
                </a:p>
              </p:txBody>
            </p:sp>
          </p:grpSp>
          <p:pic>
            <p:nvPicPr>
              <p:cNvPr id="18" name="Graphic 17" descr="Users">
                <a:extLst>
                  <a:ext uri="{FF2B5EF4-FFF2-40B4-BE49-F238E27FC236}">
                    <a16:creationId xmlns:a16="http://schemas.microsoft.com/office/drawing/2014/main" id="{9AEA240D-9156-E04F-9C86-A98BC72C44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90750" y="3488741"/>
                <a:ext cx="257628" cy="257628"/>
              </a:xfrm>
              <a:prstGeom prst="rect">
                <a:avLst/>
              </a:prstGeom>
            </p:spPr>
          </p:pic>
          <p:pic>
            <p:nvPicPr>
              <p:cNvPr id="19" name="Graphic 18" descr="User">
                <a:extLst>
                  <a:ext uri="{FF2B5EF4-FFF2-40B4-BE49-F238E27FC236}">
                    <a16:creationId xmlns:a16="http://schemas.microsoft.com/office/drawing/2014/main" id="{BB42647C-CF9A-5D46-B8D4-02D7FAC61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781702" y="3509326"/>
                <a:ext cx="223563" cy="223563"/>
              </a:xfrm>
              <a:prstGeom prst="rect">
                <a:avLst/>
              </a:prstGeom>
            </p:spPr>
          </p:pic>
          <p:pic>
            <p:nvPicPr>
              <p:cNvPr id="20" name="Graphic 19" descr="Children">
                <a:extLst>
                  <a:ext uri="{FF2B5EF4-FFF2-40B4-BE49-F238E27FC236}">
                    <a16:creationId xmlns:a16="http://schemas.microsoft.com/office/drawing/2014/main" id="{78E06F07-0B9B-6948-A2C7-F8815CD278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025381" y="3450848"/>
                <a:ext cx="332078" cy="332078"/>
              </a:xfrm>
              <a:prstGeom prst="rect">
                <a:avLst/>
              </a:prstGeom>
            </p:spPr>
          </p:pic>
          <p:pic>
            <p:nvPicPr>
              <p:cNvPr id="21" name="Graphic 20" descr="Man with cane">
                <a:extLst>
                  <a:ext uri="{FF2B5EF4-FFF2-40B4-BE49-F238E27FC236}">
                    <a16:creationId xmlns:a16="http://schemas.microsoft.com/office/drawing/2014/main" id="{FF397D92-4A91-3E48-89E5-9AE85C0A2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216137" y="3503789"/>
                <a:ext cx="205903" cy="205903"/>
              </a:xfrm>
              <a:prstGeom prst="rect">
                <a:avLst/>
              </a:prstGeom>
            </p:spPr>
          </p:pic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388D46B5-DD93-344D-98D2-A186340390FA}"/>
                  </a:ext>
                </a:extLst>
              </p:cNvPr>
              <p:cNvSpPr/>
              <p:nvPr/>
            </p:nvSpPr>
            <p:spPr>
              <a:xfrm>
                <a:off x="2775703" y="3475193"/>
                <a:ext cx="664044" cy="2683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u="sng" dirty="0"/>
                  <a:t>senior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1CB5DE69-71DF-D045-8431-B413A44C4132}"/>
                  </a:ext>
                </a:extLst>
              </p:cNvPr>
              <p:cNvSpPr/>
              <p:nvPr/>
            </p:nvSpPr>
            <p:spPr>
              <a:xfrm>
                <a:off x="3445275" y="3475194"/>
                <a:ext cx="929376" cy="265924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alpha val="2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children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6F429-889C-BA4C-A690-E6B3AE3EF66D}"/>
                </a:ext>
              </a:extLst>
            </p:cNvPr>
            <p:cNvSpPr txBox="1"/>
            <p:nvPr/>
          </p:nvSpPr>
          <p:spPr>
            <a:xfrm>
              <a:off x="1132266" y="2960019"/>
              <a:ext cx="3279969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Currently </a:t>
              </a:r>
              <a:r>
                <a:rPr lang="en-US" sz="1200" b="1" dirty="0">
                  <a:solidFill>
                    <a:schemeClr val="bg1"/>
                  </a:solidFill>
                </a:rPr>
                <a:t>moderate heat stress </a:t>
              </a:r>
              <a:r>
                <a:rPr lang="en-US" sz="1200" dirty="0">
                  <a:solidFill>
                    <a:schemeClr val="bg1"/>
                  </a:solidFill>
                </a:rPr>
                <a:t>is expected.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The hottest part of the day is expected around 15h with </a:t>
              </a:r>
              <a:r>
                <a:rPr lang="en-US" sz="1200" b="1" dirty="0">
                  <a:solidFill>
                    <a:schemeClr val="bg1"/>
                  </a:solidFill>
                </a:rPr>
                <a:t>high heat stress.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Because you are a senior please pay extra attention to prevent exposure to heat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Press       for more information how to stay healthy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 descr="Information">
              <a:extLst>
                <a:ext uri="{FF2B5EF4-FFF2-40B4-BE49-F238E27FC236}">
                  <a16:creationId xmlns:a16="http://schemas.microsoft.com/office/drawing/2014/main" id="{236FBD49-81E5-4444-9D42-6A812AF02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6922" y="3909177"/>
              <a:ext cx="218646" cy="21864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FC57ABF-442C-FF43-9AC6-ECC948E66E94}"/>
              </a:ext>
            </a:extLst>
          </p:cNvPr>
          <p:cNvGrpSpPr/>
          <p:nvPr/>
        </p:nvGrpSpPr>
        <p:grpSpPr>
          <a:xfrm>
            <a:off x="1789922" y="914295"/>
            <a:ext cx="3346122" cy="5181705"/>
            <a:chOff x="1066113" y="973768"/>
            <a:chExt cx="3346122" cy="5181705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BD4990E6-2910-D24B-BC8C-8E5D0ED02736}"/>
                </a:ext>
              </a:extLst>
            </p:cNvPr>
            <p:cNvSpPr/>
            <p:nvPr/>
          </p:nvSpPr>
          <p:spPr>
            <a:xfrm>
              <a:off x="1081668" y="981308"/>
              <a:ext cx="3300761" cy="5174165"/>
            </a:xfrm>
            <a:prstGeom prst="roundRect">
              <a:avLst>
                <a:gd name="adj" fmla="val 48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429E9666-2C95-EF47-8415-F19CDDC2C75C}"/>
                </a:ext>
              </a:extLst>
            </p:cNvPr>
            <p:cNvSpPr/>
            <p:nvPr/>
          </p:nvSpPr>
          <p:spPr>
            <a:xfrm>
              <a:off x="1088240" y="5810126"/>
              <a:ext cx="1114765" cy="320700"/>
            </a:xfrm>
            <a:prstGeom prst="roundRect">
              <a:avLst>
                <a:gd name="adj" fmla="val 0"/>
              </a:avLst>
            </a:prstGeom>
            <a:solidFill>
              <a:srgbClr val="FFFFFF">
                <a:alpha val="2039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/>
                <a:t>Activity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951103E-7152-F14D-A9FF-EDA9F3F0DA8F}"/>
                </a:ext>
              </a:extLst>
            </p:cNvPr>
            <p:cNvSpPr/>
            <p:nvPr/>
          </p:nvSpPr>
          <p:spPr>
            <a:xfrm>
              <a:off x="2193063" y="5810126"/>
              <a:ext cx="1110629" cy="3207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Clothing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825A6D4-D019-6549-9141-56C7E92940C3}"/>
                </a:ext>
              </a:extLst>
            </p:cNvPr>
            <p:cNvSpPr txBox="1"/>
            <p:nvPr/>
          </p:nvSpPr>
          <p:spPr>
            <a:xfrm>
              <a:off x="1072782" y="5524064"/>
              <a:ext cx="11480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Personalize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48A48959-A29A-4443-96CE-D61C8F5B8DAD}"/>
                </a:ext>
              </a:extLst>
            </p:cNvPr>
            <p:cNvSpPr/>
            <p:nvPr/>
          </p:nvSpPr>
          <p:spPr>
            <a:xfrm>
              <a:off x="3319151" y="5810126"/>
              <a:ext cx="1093084" cy="3207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Perception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3626608-E96F-4049-BC27-8DC2821CC803}"/>
                </a:ext>
              </a:extLst>
            </p:cNvPr>
            <p:cNvGrpSpPr/>
            <p:nvPr/>
          </p:nvGrpSpPr>
          <p:grpSpPr>
            <a:xfrm>
              <a:off x="1066113" y="973768"/>
              <a:ext cx="3308538" cy="3430477"/>
              <a:chOff x="1081668" y="2301263"/>
              <a:chExt cx="3308538" cy="3430477"/>
            </a:xfrm>
          </p:grpSpPr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E607AC3B-A4E2-4244-8F3E-3F56808C3115}"/>
                  </a:ext>
                </a:extLst>
              </p:cNvPr>
              <p:cNvSpPr/>
              <p:nvPr/>
            </p:nvSpPr>
            <p:spPr>
              <a:xfrm>
                <a:off x="1089446" y="2657774"/>
                <a:ext cx="3300760" cy="3073966"/>
              </a:xfrm>
              <a:prstGeom prst="roundRect">
                <a:avLst>
                  <a:gd name="adj" fmla="val 0"/>
                </a:avLst>
              </a:prstGeom>
              <a:solidFill>
                <a:srgbClr val="FFFFFF">
                  <a:alpha val="2039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1898D2D-C4B2-7649-9665-BEEB526FFE2C}"/>
                  </a:ext>
                </a:extLst>
              </p:cNvPr>
              <p:cNvSpPr txBox="1"/>
              <p:nvPr/>
            </p:nvSpPr>
            <p:spPr>
              <a:xfrm>
                <a:off x="1115005" y="3278133"/>
                <a:ext cx="51280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dirty="0">
                    <a:solidFill>
                      <a:schemeClr val="bg1"/>
                    </a:solidFill>
                  </a:rPr>
                  <a:t>now</a:t>
                </a:r>
              </a:p>
            </p:txBody>
          </p:sp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A397E4A2-4AE9-474E-A1DB-4B9F8B8E1899}"/>
                  </a:ext>
                </a:extLst>
              </p:cNvPr>
              <p:cNvSpPr/>
              <p:nvPr/>
            </p:nvSpPr>
            <p:spPr>
              <a:xfrm>
                <a:off x="2204671" y="2592179"/>
                <a:ext cx="1102651" cy="271587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4C5D774-3F51-4C43-BA68-82D8B59A7314}"/>
                  </a:ext>
                </a:extLst>
              </p:cNvPr>
              <p:cNvSpPr txBox="1"/>
              <p:nvPr/>
            </p:nvSpPr>
            <p:spPr>
              <a:xfrm>
                <a:off x="1081668" y="2301263"/>
                <a:ext cx="13933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err="1">
                    <a:solidFill>
                      <a:schemeClr val="bg1"/>
                    </a:solidFill>
                  </a:rPr>
                  <a:t>Climapp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 index</a:t>
                </a: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F27781F-83EB-2E4C-BE18-D293B555A749}"/>
                  </a:ext>
                </a:extLst>
              </p:cNvPr>
              <p:cNvGrpSpPr/>
              <p:nvPr/>
            </p:nvGrpSpPr>
            <p:grpSpPr>
              <a:xfrm>
                <a:off x="1582813" y="3206364"/>
                <a:ext cx="512801" cy="486415"/>
                <a:chOff x="1222786" y="3364531"/>
                <a:chExt cx="512801" cy="486415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D092B5A1-F667-F74E-9B7E-B7B11A196C87}"/>
                    </a:ext>
                  </a:extLst>
                </p:cNvPr>
                <p:cNvSpPr/>
                <p:nvPr/>
              </p:nvSpPr>
              <p:spPr>
                <a:xfrm>
                  <a:off x="1240785" y="3364531"/>
                  <a:ext cx="486415" cy="48641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725BE07-61E2-8742-A35F-DB7D7A4AB432}"/>
                    </a:ext>
                  </a:extLst>
                </p:cNvPr>
                <p:cNvSpPr txBox="1"/>
                <p:nvPr/>
              </p:nvSpPr>
              <p:spPr>
                <a:xfrm>
                  <a:off x="1222786" y="3449131"/>
                  <a:ext cx="5128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+1.3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21910-130B-404B-BB5D-94E0972A715D}"/>
                  </a:ext>
                </a:extLst>
              </p:cNvPr>
              <p:cNvGrpSpPr/>
              <p:nvPr/>
            </p:nvGrpSpPr>
            <p:grpSpPr>
              <a:xfrm>
                <a:off x="1569280" y="3811535"/>
                <a:ext cx="512801" cy="486415"/>
                <a:chOff x="1222786" y="3364531"/>
                <a:chExt cx="512801" cy="486415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DA91904-B10A-4F4A-9B6B-8D5CB784B118}"/>
                    </a:ext>
                  </a:extLst>
                </p:cNvPr>
                <p:cNvSpPr/>
                <p:nvPr/>
              </p:nvSpPr>
              <p:spPr>
                <a:xfrm>
                  <a:off x="1240785" y="3364531"/>
                  <a:ext cx="486415" cy="48641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A792A56-3D61-734C-A3D1-8B1C861461C0}"/>
                    </a:ext>
                  </a:extLst>
                </p:cNvPr>
                <p:cNvSpPr txBox="1"/>
                <p:nvPr/>
              </p:nvSpPr>
              <p:spPr>
                <a:xfrm>
                  <a:off x="1222786" y="3449131"/>
                  <a:ext cx="5128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+2.4</a:t>
                  </a:r>
                </a:p>
              </p:txBody>
            </p:sp>
          </p:grp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94DB121-11FD-5C47-8687-FF23CA4BFA9E}"/>
                  </a:ext>
                </a:extLst>
              </p:cNvPr>
              <p:cNvSpPr/>
              <p:nvPr/>
            </p:nvSpPr>
            <p:spPr>
              <a:xfrm>
                <a:off x="2095004" y="3301161"/>
                <a:ext cx="180871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Moderate heat stress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811B282-A193-6A4A-9B53-37D64BB13B67}"/>
                  </a:ext>
                </a:extLst>
              </p:cNvPr>
              <p:cNvSpPr txBox="1"/>
              <p:nvPr/>
            </p:nvSpPr>
            <p:spPr>
              <a:xfrm>
                <a:off x="1124529" y="3881311"/>
                <a:ext cx="51280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dirty="0">
                    <a:solidFill>
                      <a:schemeClr val="bg1"/>
                    </a:solidFill>
                  </a:rPr>
                  <a:t>15h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95C5549-BFB1-C74F-A9E1-AE15A6BAC3E2}"/>
                  </a:ext>
                </a:extLst>
              </p:cNvPr>
              <p:cNvSpPr/>
              <p:nvPr/>
            </p:nvSpPr>
            <p:spPr>
              <a:xfrm>
                <a:off x="2111079" y="3936364"/>
                <a:ext cx="180871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High heat stress</a:t>
                </a:r>
              </a:p>
            </p:txBody>
          </p:sp>
          <p:pic>
            <p:nvPicPr>
              <p:cNvPr id="74" name="Graphic 73" descr="Information">
                <a:extLst>
                  <a:ext uri="{FF2B5EF4-FFF2-40B4-BE49-F238E27FC236}">
                    <a16:creationId xmlns:a16="http://schemas.microsoft.com/office/drawing/2014/main" id="{B4FFB912-EDD5-744D-A1FA-484C7BA1F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68921" y="3963401"/>
                <a:ext cx="240511" cy="240511"/>
              </a:xfrm>
              <a:prstGeom prst="rect">
                <a:avLst/>
              </a:prstGeom>
            </p:spPr>
          </p:pic>
          <p:pic>
            <p:nvPicPr>
              <p:cNvPr id="75" name="Graphic 74" descr="Information">
                <a:extLst>
                  <a:ext uri="{FF2B5EF4-FFF2-40B4-BE49-F238E27FC236}">
                    <a16:creationId xmlns:a16="http://schemas.microsoft.com/office/drawing/2014/main" id="{A65E28BB-5916-374A-989E-C13388FADE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72552" y="3333847"/>
                <a:ext cx="240511" cy="240511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2050ED9-F248-BE49-8792-0E4E87A2E32A}"/>
                </a:ext>
              </a:extLst>
            </p:cNvPr>
            <p:cNvGrpSpPr/>
            <p:nvPr/>
          </p:nvGrpSpPr>
          <p:grpSpPr>
            <a:xfrm>
              <a:off x="1084799" y="4428892"/>
              <a:ext cx="3304201" cy="937022"/>
              <a:chOff x="1084936" y="3165072"/>
              <a:chExt cx="3304201" cy="937022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4B30BFD-57DC-9C4F-A60D-ADAE03DC50CE}"/>
                  </a:ext>
                </a:extLst>
              </p:cNvPr>
              <p:cNvSpPr txBox="1"/>
              <p:nvPr/>
            </p:nvSpPr>
            <p:spPr>
              <a:xfrm>
                <a:off x="1088377" y="3165072"/>
                <a:ext cx="743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Profile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FD7504B3-0621-7F4E-BD5C-091C8F74E1DE}"/>
                  </a:ext>
                </a:extLst>
              </p:cNvPr>
              <p:cNvSpPr/>
              <p:nvPr/>
            </p:nvSpPr>
            <p:spPr>
              <a:xfrm>
                <a:off x="1084936" y="3472018"/>
                <a:ext cx="920329" cy="268376"/>
              </a:xfrm>
              <a:prstGeom prst="roundRect">
                <a:avLst>
                  <a:gd name="adj" fmla="val 0"/>
                </a:avLst>
              </a:prstGeom>
              <a:solidFill>
                <a:srgbClr val="FFFFFF">
                  <a:alpha val="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individual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9FFCEB92-E3A7-6C44-A403-410BFA4B530D}"/>
                  </a:ext>
                </a:extLst>
              </p:cNvPr>
              <p:cNvSpPr/>
              <p:nvPr/>
            </p:nvSpPr>
            <p:spPr>
              <a:xfrm>
                <a:off x="2014921" y="3475194"/>
                <a:ext cx="758858" cy="26837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group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97058A6-44FC-C549-8FD2-B0ACB04A3645}"/>
                  </a:ext>
                </a:extLst>
              </p:cNvPr>
              <p:cNvGrpSpPr/>
              <p:nvPr/>
            </p:nvGrpSpPr>
            <p:grpSpPr>
              <a:xfrm>
                <a:off x="1088377" y="3763540"/>
                <a:ext cx="3300760" cy="338554"/>
                <a:chOff x="1088377" y="3763540"/>
                <a:chExt cx="3300760" cy="338554"/>
              </a:xfrm>
            </p:grpSpPr>
            <p:sp>
              <p:nvSpPr>
                <p:cNvPr id="62" name="Rounded Rectangle 61">
                  <a:extLst>
                    <a:ext uri="{FF2B5EF4-FFF2-40B4-BE49-F238E27FC236}">
                      <a16:creationId xmlns:a16="http://schemas.microsoft.com/office/drawing/2014/main" id="{F108EF8E-786C-824A-97F4-07036C9987EE}"/>
                    </a:ext>
                  </a:extLst>
                </p:cNvPr>
                <p:cNvSpPr/>
                <p:nvPr/>
              </p:nvSpPr>
              <p:spPr>
                <a:xfrm>
                  <a:off x="1088377" y="3763540"/>
                  <a:ext cx="3300760" cy="33855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>
                    <a:alpha val="2039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69B0702-9C23-9A40-92CA-1EF2A87FC3F2}"/>
                    </a:ext>
                  </a:extLst>
                </p:cNvPr>
                <p:cNvSpPr txBox="1"/>
                <p:nvPr/>
              </p:nvSpPr>
              <p:spPr>
                <a:xfrm>
                  <a:off x="1101391" y="3807163"/>
                  <a:ext cx="3279969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200" dirty="0">
                      <a:solidFill>
                        <a:schemeClr val="bg1"/>
                      </a:solidFill>
                    </a:rPr>
                    <a:t>Information on how to cope with heat for seniors </a:t>
                  </a:r>
                </a:p>
              </p:txBody>
            </p:sp>
          </p:grpSp>
          <p:pic>
            <p:nvPicPr>
              <p:cNvPr id="56" name="Graphic 55" descr="Users">
                <a:extLst>
                  <a:ext uri="{FF2B5EF4-FFF2-40B4-BE49-F238E27FC236}">
                    <a16:creationId xmlns:a16="http://schemas.microsoft.com/office/drawing/2014/main" id="{9CFC2208-BC9E-C446-BFCE-C20822681F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90750" y="3488741"/>
                <a:ext cx="257628" cy="257628"/>
              </a:xfrm>
              <a:prstGeom prst="rect">
                <a:avLst/>
              </a:prstGeom>
            </p:spPr>
          </p:pic>
          <p:pic>
            <p:nvPicPr>
              <p:cNvPr id="57" name="Graphic 56" descr="User">
                <a:extLst>
                  <a:ext uri="{FF2B5EF4-FFF2-40B4-BE49-F238E27FC236}">
                    <a16:creationId xmlns:a16="http://schemas.microsoft.com/office/drawing/2014/main" id="{CC12594C-9265-F046-8C63-E163E1684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781702" y="3509326"/>
                <a:ext cx="223563" cy="223563"/>
              </a:xfrm>
              <a:prstGeom prst="rect">
                <a:avLst/>
              </a:prstGeom>
            </p:spPr>
          </p:pic>
          <p:pic>
            <p:nvPicPr>
              <p:cNvPr id="58" name="Graphic 57" descr="Children">
                <a:extLst>
                  <a:ext uri="{FF2B5EF4-FFF2-40B4-BE49-F238E27FC236}">
                    <a16:creationId xmlns:a16="http://schemas.microsoft.com/office/drawing/2014/main" id="{5A7AEA17-01C6-EA4B-B9C6-46A54C1575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025381" y="3450848"/>
                <a:ext cx="332078" cy="332078"/>
              </a:xfrm>
              <a:prstGeom prst="rect">
                <a:avLst/>
              </a:prstGeom>
            </p:spPr>
          </p:pic>
          <p:pic>
            <p:nvPicPr>
              <p:cNvPr id="59" name="Graphic 58" descr="Man with cane">
                <a:extLst>
                  <a:ext uri="{FF2B5EF4-FFF2-40B4-BE49-F238E27FC236}">
                    <a16:creationId xmlns:a16="http://schemas.microsoft.com/office/drawing/2014/main" id="{20ADC56D-84AA-0848-A2F1-1DEC9B184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216137" y="3503789"/>
                <a:ext cx="205903" cy="205903"/>
              </a:xfrm>
              <a:prstGeom prst="rect">
                <a:avLst/>
              </a:prstGeom>
            </p:spPr>
          </p:pic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1A4C8528-774E-E94E-AF83-B63D79411EAC}"/>
                  </a:ext>
                </a:extLst>
              </p:cNvPr>
              <p:cNvSpPr/>
              <p:nvPr/>
            </p:nvSpPr>
            <p:spPr>
              <a:xfrm>
                <a:off x="2775703" y="3475193"/>
                <a:ext cx="664044" cy="2683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alpha val="22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u="sng" dirty="0"/>
                  <a:t>senior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E259ADB2-6CB9-7D40-9ADF-DAA449B1CCA5}"/>
                  </a:ext>
                </a:extLst>
              </p:cNvPr>
              <p:cNvSpPr/>
              <p:nvPr/>
            </p:nvSpPr>
            <p:spPr>
              <a:xfrm>
                <a:off x="3445275" y="3475194"/>
                <a:ext cx="929376" cy="26592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children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9361672-53B3-2B44-9C42-13B87E05ACB0}"/>
                </a:ext>
              </a:extLst>
            </p:cNvPr>
            <p:cNvSpPr txBox="1"/>
            <p:nvPr/>
          </p:nvSpPr>
          <p:spPr>
            <a:xfrm>
              <a:off x="1132266" y="2960019"/>
              <a:ext cx="3279969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Currently </a:t>
              </a:r>
              <a:r>
                <a:rPr lang="en-US" sz="1200" b="1" dirty="0">
                  <a:solidFill>
                    <a:schemeClr val="bg1"/>
                  </a:solidFill>
                </a:rPr>
                <a:t>moderate heat stress </a:t>
              </a:r>
              <a:r>
                <a:rPr lang="en-US" sz="1200" dirty="0">
                  <a:solidFill>
                    <a:schemeClr val="bg1"/>
                  </a:solidFill>
                </a:rPr>
                <a:t>is expected.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The hottest part of the day is expected around 15h with </a:t>
              </a:r>
              <a:r>
                <a:rPr lang="en-US" sz="1200" b="1" dirty="0">
                  <a:solidFill>
                    <a:schemeClr val="bg1"/>
                  </a:solidFill>
                </a:rPr>
                <a:t>high heat stress.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Because you are a senior please pay extra attention to prevent exposure to heat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Press       for more information how to stay healthy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51" name="Graphic 50" descr="Information">
              <a:extLst>
                <a:ext uri="{FF2B5EF4-FFF2-40B4-BE49-F238E27FC236}">
                  <a16:creationId xmlns:a16="http://schemas.microsoft.com/office/drawing/2014/main" id="{33BB101F-985C-494F-992B-D597E6A2A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6922" y="3909177"/>
              <a:ext cx="218646" cy="218646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DC8A72AB-3637-1547-AE51-CF64533EB3F3}"/>
              </a:ext>
            </a:extLst>
          </p:cNvPr>
          <p:cNvSpPr txBox="1"/>
          <p:nvPr/>
        </p:nvSpPr>
        <p:spPr>
          <a:xfrm>
            <a:off x="2912925" y="368770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SENIORS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A50CDA-0B43-BA4A-A8CC-124B8B1D3F1A}"/>
              </a:ext>
            </a:extLst>
          </p:cNvPr>
          <p:cNvSpPr txBox="1"/>
          <p:nvPr/>
        </p:nvSpPr>
        <p:spPr>
          <a:xfrm>
            <a:off x="6785988" y="40929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CHILDREN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FCB484-1877-AB43-B9E4-54AC78615BBE}"/>
              </a:ext>
            </a:extLst>
          </p:cNvPr>
          <p:cNvSpPr txBox="1"/>
          <p:nvPr/>
        </p:nvSpPr>
        <p:spPr>
          <a:xfrm>
            <a:off x="5697931" y="1278167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Copenhagen</a:t>
            </a:r>
          </a:p>
          <a:p>
            <a:r>
              <a:rPr lang="en-US" sz="1000" dirty="0">
                <a:solidFill>
                  <a:schemeClr val="bg1"/>
                </a:solidFill>
              </a:rPr>
              <a:t>14:35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7EF9149A-59F5-8A48-8C62-1E5EDF601E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2237" y="1284735"/>
            <a:ext cx="2349167" cy="434762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AFC3C12B-9579-394B-8667-AD9366E2C94E}"/>
              </a:ext>
            </a:extLst>
          </p:cNvPr>
          <p:cNvSpPr txBox="1"/>
          <p:nvPr/>
        </p:nvSpPr>
        <p:spPr>
          <a:xfrm>
            <a:off x="1794945" y="1253115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Copenhagen</a:t>
            </a:r>
          </a:p>
          <a:p>
            <a:r>
              <a:rPr lang="en-US" sz="1000" dirty="0">
                <a:solidFill>
                  <a:schemeClr val="bg1"/>
                </a:solidFill>
              </a:rPr>
              <a:t>14:35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DCD60B15-05A7-8D40-B99F-BA58F192C1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99251" y="1259683"/>
            <a:ext cx="2349167" cy="43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7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07E17259-C5CA-8046-9A73-D9D1C08F9874}"/>
              </a:ext>
            </a:extLst>
          </p:cNvPr>
          <p:cNvSpPr txBox="1"/>
          <p:nvPr/>
        </p:nvSpPr>
        <p:spPr>
          <a:xfrm>
            <a:off x="387876" y="343302"/>
            <a:ext cx="373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pressed information button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DE4B64-6BBA-DD4E-89AC-B740D88B9625}"/>
              </a:ext>
            </a:extLst>
          </p:cNvPr>
          <p:cNvGrpSpPr/>
          <p:nvPr/>
        </p:nvGrpSpPr>
        <p:grpSpPr>
          <a:xfrm>
            <a:off x="597762" y="838147"/>
            <a:ext cx="3316316" cy="5181705"/>
            <a:chOff x="1102454" y="838147"/>
            <a:chExt cx="3316316" cy="518170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C7EF0AD-67CD-F34A-999D-BDD4924AE9A5}"/>
                </a:ext>
              </a:extLst>
            </p:cNvPr>
            <p:cNvSpPr/>
            <p:nvPr/>
          </p:nvSpPr>
          <p:spPr>
            <a:xfrm>
              <a:off x="1118009" y="845687"/>
              <a:ext cx="3300761" cy="5174165"/>
            </a:xfrm>
            <a:prstGeom prst="roundRect">
              <a:avLst>
                <a:gd name="adj" fmla="val 48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A501279-4BB8-5B49-9FAA-3BCC1D9EA08B}"/>
                </a:ext>
              </a:extLst>
            </p:cNvPr>
            <p:cNvSpPr/>
            <p:nvPr/>
          </p:nvSpPr>
          <p:spPr>
            <a:xfrm>
              <a:off x="1110232" y="1194658"/>
              <a:ext cx="3300760" cy="4266342"/>
            </a:xfrm>
            <a:prstGeom prst="roundRect">
              <a:avLst>
                <a:gd name="adj" fmla="val 0"/>
              </a:avLst>
            </a:prstGeom>
            <a:solidFill>
              <a:srgbClr val="FFFFFF">
                <a:alpha val="2039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CA43D2-6E92-774E-83D2-961EAD33B545}"/>
                </a:ext>
              </a:extLst>
            </p:cNvPr>
            <p:cNvSpPr txBox="1"/>
            <p:nvPr/>
          </p:nvSpPr>
          <p:spPr>
            <a:xfrm>
              <a:off x="1135791" y="1815017"/>
              <a:ext cx="5128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u="sng" dirty="0">
                  <a:solidFill>
                    <a:schemeClr val="bg1"/>
                  </a:solidFill>
                </a:rPr>
                <a:t>now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9D02333-509C-0C48-B720-BC56ED549A92}"/>
                </a:ext>
              </a:extLst>
            </p:cNvPr>
            <p:cNvSpPr/>
            <p:nvPr/>
          </p:nvSpPr>
          <p:spPr>
            <a:xfrm>
              <a:off x="2225457" y="1129063"/>
              <a:ext cx="1102651" cy="27158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5EBB7B2-D720-6244-B105-6BD19E53DB5D}"/>
                </a:ext>
              </a:extLst>
            </p:cNvPr>
            <p:cNvSpPr txBox="1"/>
            <p:nvPr/>
          </p:nvSpPr>
          <p:spPr>
            <a:xfrm>
              <a:off x="1102454" y="838147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</a:rPr>
                <a:t>Climapp</a:t>
              </a:r>
              <a:r>
                <a:rPr lang="en-US" sz="1600" b="1" dirty="0">
                  <a:solidFill>
                    <a:schemeClr val="bg1"/>
                  </a:solidFill>
                </a:rPr>
                <a:t> index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BD727D0-D92E-9144-96F1-EDA3E7A14C7F}"/>
                </a:ext>
              </a:extLst>
            </p:cNvPr>
            <p:cNvGrpSpPr/>
            <p:nvPr/>
          </p:nvGrpSpPr>
          <p:grpSpPr>
            <a:xfrm>
              <a:off x="1603599" y="1743248"/>
              <a:ext cx="512801" cy="486415"/>
              <a:chOff x="1222786" y="3364531"/>
              <a:chExt cx="512801" cy="486415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6A7AB9-D67B-CB49-97F5-4A5F92CBF865}"/>
                  </a:ext>
                </a:extLst>
              </p:cNvPr>
              <p:cNvSpPr/>
              <p:nvPr/>
            </p:nvSpPr>
            <p:spPr>
              <a:xfrm>
                <a:off x="1240785" y="3364531"/>
                <a:ext cx="486415" cy="48641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8BDE315-2C29-F444-8208-6D67119461C6}"/>
                  </a:ext>
                </a:extLst>
              </p:cNvPr>
              <p:cNvSpPr txBox="1"/>
              <p:nvPr/>
            </p:nvSpPr>
            <p:spPr>
              <a:xfrm>
                <a:off x="1222786" y="3449131"/>
                <a:ext cx="51280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+1.3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115FD44-2DF1-F145-BE6A-1525F89BF7C8}"/>
                </a:ext>
              </a:extLst>
            </p:cNvPr>
            <p:cNvGrpSpPr/>
            <p:nvPr/>
          </p:nvGrpSpPr>
          <p:grpSpPr>
            <a:xfrm>
              <a:off x="1593697" y="4822380"/>
              <a:ext cx="512801" cy="486415"/>
              <a:chOff x="1222786" y="3364531"/>
              <a:chExt cx="512801" cy="486415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C48F9DD-D45E-264F-8332-F3D5FA5FC4DE}"/>
                  </a:ext>
                </a:extLst>
              </p:cNvPr>
              <p:cNvSpPr/>
              <p:nvPr/>
            </p:nvSpPr>
            <p:spPr>
              <a:xfrm>
                <a:off x="1240785" y="3364531"/>
                <a:ext cx="486415" cy="48641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5FC93FF-9FA8-7040-8D0D-5425CA980C69}"/>
                  </a:ext>
                </a:extLst>
              </p:cNvPr>
              <p:cNvSpPr txBox="1"/>
              <p:nvPr/>
            </p:nvSpPr>
            <p:spPr>
              <a:xfrm>
                <a:off x="1222786" y="3449131"/>
                <a:ext cx="51280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+2.4</a:t>
                </a: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C615BDA-A28B-AB4E-849B-266A7678E75B}"/>
                </a:ext>
              </a:extLst>
            </p:cNvPr>
            <p:cNvSpPr/>
            <p:nvPr/>
          </p:nvSpPr>
          <p:spPr>
            <a:xfrm>
              <a:off x="2115790" y="1838045"/>
              <a:ext cx="18087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Moderate heat stress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A0DF2FC-EF5D-E94C-B293-F72B335C42EA}"/>
                </a:ext>
              </a:extLst>
            </p:cNvPr>
            <p:cNvSpPr txBox="1"/>
            <p:nvPr/>
          </p:nvSpPr>
          <p:spPr>
            <a:xfrm>
              <a:off x="1148946" y="4892156"/>
              <a:ext cx="5128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u="sng" dirty="0">
                  <a:solidFill>
                    <a:schemeClr val="bg1"/>
                  </a:solidFill>
                </a:rPr>
                <a:t>15h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A639DEF-2CB3-5C49-A113-F58D9A71C980}"/>
                </a:ext>
              </a:extLst>
            </p:cNvPr>
            <p:cNvSpPr/>
            <p:nvPr/>
          </p:nvSpPr>
          <p:spPr>
            <a:xfrm>
              <a:off x="2135496" y="4947209"/>
              <a:ext cx="18087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High heat stress</a:t>
              </a:r>
            </a:p>
          </p:txBody>
        </p:sp>
        <p:pic>
          <p:nvPicPr>
            <p:cNvPr id="84" name="Graphic 83" descr="Information">
              <a:extLst>
                <a:ext uri="{FF2B5EF4-FFF2-40B4-BE49-F238E27FC236}">
                  <a16:creationId xmlns:a16="http://schemas.microsoft.com/office/drawing/2014/main" id="{B9A6456B-2F00-CB49-8C01-CEC22843B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3338" y="4974246"/>
              <a:ext cx="240511" cy="240511"/>
            </a:xfrm>
            <a:prstGeom prst="rect">
              <a:avLst/>
            </a:prstGeom>
          </p:spPr>
        </p:pic>
        <p:pic>
          <p:nvPicPr>
            <p:cNvPr id="85" name="Graphic 84" descr="Information">
              <a:extLst>
                <a:ext uri="{FF2B5EF4-FFF2-40B4-BE49-F238E27FC236}">
                  <a16:creationId xmlns:a16="http://schemas.microsoft.com/office/drawing/2014/main" id="{B8E56DBD-CD24-2E48-8C90-4876CB6E6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93338" y="1870731"/>
              <a:ext cx="240511" cy="24051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310670-43E1-B048-B45D-75121AC01187}"/>
                </a:ext>
              </a:extLst>
            </p:cNvPr>
            <p:cNvSpPr txBox="1"/>
            <p:nvPr/>
          </p:nvSpPr>
          <p:spPr>
            <a:xfrm>
              <a:off x="1168394" y="2295258"/>
              <a:ext cx="3250376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bg1"/>
                  </a:solidFill>
                </a:rPr>
                <a:t>Behavioural</a:t>
              </a:r>
              <a:r>
                <a:rPr lang="en-US" sz="1200" b="1" dirty="0">
                  <a:solidFill>
                    <a:schemeClr val="bg1"/>
                  </a:solidFill>
                </a:rPr>
                <a:t> tips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solidFill>
                    <a:schemeClr val="bg1"/>
                  </a:solidFill>
                </a:rPr>
                <a:t>Your activity level is moderate, slowing down might lower heat stress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solidFill>
                    <a:schemeClr val="bg1"/>
                  </a:solidFill>
                </a:rPr>
                <a:t>Your clothing level is high, if safety permits it may be a good choice to wear light, loose clothing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solidFill>
                    <a:schemeClr val="bg1"/>
                  </a:solidFill>
                </a:rPr>
                <a:t>Increased wind speed by a fan may lower heat stress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solidFill>
                    <a:schemeClr val="bg1"/>
                  </a:solidFill>
                </a:rPr>
                <a:t>Remember to drink when you take a break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solidFill>
                  <a:schemeClr val="bg1"/>
                </a:solidFill>
              </a:endParaRP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26A4DF5-9532-4D43-84A6-53AFE6289457}"/>
                </a:ext>
              </a:extLst>
            </p:cNvPr>
            <p:cNvSpPr txBox="1"/>
            <p:nvPr/>
          </p:nvSpPr>
          <p:spPr>
            <a:xfrm>
              <a:off x="1165296" y="1177673"/>
              <a:ext cx="840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Copenhagen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14:35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24AA1AD-F5C3-AC4E-9C39-78EA0B6B6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9602" y="1184241"/>
              <a:ext cx="2349167" cy="434762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0B9CEE-D7B7-3247-8A62-805AE2225F10}"/>
              </a:ext>
            </a:extLst>
          </p:cNvPr>
          <p:cNvGrpSpPr/>
          <p:nvPr/>
        </p:nvGrpSpPr>
        <p:grpSpPr>
          <a:xfrm>
            <a:off x="4407765" y="845687"/>
            <a:ext cx="3316316" cy="5181705"/>
            <a:chOff x="1102454" y="838147"/>
            <a:chExt cx="3316316" cy="5181705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7B4C30F8-E2E6-C145-A60F-705D43520D27}"/>
                </a:ext>
              </a:extLst>
            </p:cNvPr>
            <p:cNvSpPr/>
            <p:nvPr/>
          </p:nvSpPr>
          <p:spPr>
            <a:xfrm>
              <a:off x="1118009" y="845687"/>
              <a:ext cx="3300761" cy="5174165"/>
            </a:xfrm>
            <a:prstGeom prst="roundRect">
              <a:avLst>
                <a:gd name="adj" fmla="val 48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8A99E639-7EE0-934F-A94A-35AE8D253771}"/>
                </a:ext>
              </a:extLst>
            </p:cNvPr>
            <p:cNvSpPr/>
            <p:nvPr/>
          </p:nvSpPr>
          <p:spPr>
            <a:xfrm>
              <a:off x="1110232" y="1194658"/>
              <a:ext cx="3300760" cy="4266342"/>
            </a:xfrm>
            <a:prstGeom prst="roundRect">
              <a:avLst>
                <a:gd name="adj" fmla="val 0"/>
              </a:avLst>
            </a:prstGeom>
            <a:solidFill>
              <a:srgbClr val="FFFFFF">
                <a:alpha val="2039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BA50876-76E9-F346-9484-4C76B01E16E3}"/>
                </a:ext>
              </a:extLst>
            </p:cNvPr>
            <p:cNvSpPr txBox="1"/>
            <p:nvPr/>
          </p:nvSpPr>
          <p:spPr>
            <a:xfrm>
              <a:off x="1135791" y="1815017"/>
              <a:ext cx="5128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u="sng" dirty="0">
                  <a:solidFill>
                    <a:schemeClr val="bg1"/>
                  </a:solidFill>
                </a:rPr>
                <a:t>now</a:t>
              </a: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AD2B4066-DD3B-064E-BF12-5C2E729E638E}"/>
                </a:ext>
              </a:extLst>
            </p:cNvPr>
            <p:cNvSpPr/>
            <p:nvPr/>
          </p:nvSpPr>
          <p:spPr>
            <a:xfrm>
              <a:off x="2225457" y="1129063"/>
              <a:ext cx="1102651" cy="27158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6BA4FE8-D8B6-6843-9AB2-67CF9FBE7549}"/>
                </a:ext>
              </a:extLst>
            </p:cNvPr>
            <p:cNvSpPr txBox="1"/>
            <p:nvPr/>
          </p:nvSpPr>
          <p:spPr>
            <a:xfrm>
              <a:off x="1102454" y="838147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</a:rPr>
                <a:t>Climapp</a:t>
              </a:r>
              <a:r>
                <a:rPr lang="en-US" sz="1600" b="1" dirty="0">
                  <a:solidFill>
                    <a:schemeClr val="bg1"/>
                  </a:solidFill>
                </a:rPr>
                <a:t> index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42A10FF-B353-214E-ADBF-B53DCAC92B23}"/>
                </a:ext>
              </a:extLst>
            </p:cNvPr>
            <p:cNvGrpSpPr/>
            <p:nvPr/>
          </p:nvGrpSpPr>
          <p:grpSpPr>
            <a:xfrm>
              <a:off x="1603599" y="1743248"/>
              <a:ext cx="512801" cy="486415"/>
              <a:chOff x="1222786" y="3364531"/>
              <a:chExt cx="512801" cy="486415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4EEB629-0AEA-5547-AAE8-BAAE33652C61}"/>
                  </a:ext>
                </a:extLst>
              </p:cNvPr>
              <p:cNvSpPr/>
              <p:nvPr/>
            </p:nvSpPr>
            <p:spPr>
              <a:xfrm>
                <a:off x="1240785" y="3364531"/>
                <a:ext cx="486415" cy="48641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BB88124-61D6-FE43-B14F-F7CC209A2084}"/>
                  </a:ext>
                </a:extLst>
              </p:cNvPr>
              <p:cNvSpPr txBox="1"/>
              <p:nvPr/>
            </p:nvSpPr>
            <p:spPr>
              <a:xfrm>
                <a:off x="1222786" y="3449131"/>
                <a:ext cx="51280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+1.3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5E505BD-0793-CB47-A6DF-1971117855A2}"/>
                </a:ext>
              </a:extLst>
            </p:cNvPr>
            <p:cNvGrpSpPr/>
            <p:nvPr/>
          </p:nvGrpSpPr>
          <p:grpSpPr>
            <a:xfrm>
              <a:off x="1593697" y="4822380"/>
              <a:ext cx="512801" cy="486415"/>
              <a:chOff x="1222786" y="3364531"/>
              <a:chExt cx="512801" cy="48641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258A6762-6016-C347-A7BC-FC93269A99AD}"/>
                  </a:ext>
                </a:extLst>
              </p:cNvPr>
              <p:cNvSpPr/>
              <p:nvPr/>
            </p:nvSpPr>
            <p:spPr>
              <a:xfrm>
                <a:off x="1240785" y="3364531"/>
                <a:ext cx="486415" cy="48641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5C98937-1870-6749-86BB-771BE15EE5E4}"/>
                  </a:ext>
                </a:extLst>
              </p:cNvPr>
              <p:cNvSpPr txBox="1"/>
              <p:nvPr/>
            </p:nvSpPr>
            <p:spPr>
              <a:xfrm>
                <a:off x="1222786" y="3449131"/>
                <a:ext cx="51280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+2.4</a:t>
                </a:r>
              </a:p>
            </p:txBody>
          </p: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3A20EB0-7982-5741-9C4E-40CEC3C3083E}"/>
                </a:ext>
              </a:extLst>
            </p:cNvPr>
            <p:cNvSpPr/>
            <p:nvPr/>
          </p:nvSpPr>
          <p:spPr>
            <a:xfrm>
              <a:off x="2115790" y="1838045"/>
              <a:ext cx="18087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Moderate heat stress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063D1E4-16F3-2146-AF76-CD9CB6288468}"/>
                </a:ext>
              </a:extLst>
            </p:cNvPr>
            <p:cNvSpPr txBox="1"/>
            <p:nvPr/>
          </p:nvSpPr>
          <p:spPr>
            <a:xfrm>
              <a:off x="1148946" y="4892156"/>
              <a:ext cx="5128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u="sng" dirty="0">
                  <a:solidFill>
                    <a:schemeClr val="bg1"/>
                  </a:solidFill>
                </a:rPr>
                <a:t>15h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4A1C390-BB8C-3B43-89C9-7B5C51D94949}"/>
                </a:ext>
              </a:extLst>
            </p:cNvPr>
            <p:cNvSpPr/>
            <p:nvPr/>
          </p:nvSpPr>
          <p:spPr>
            <a:xfrm>
              <a:off x="2135496" y="4947209"/>
              <a:ext cx="18087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High heat stress</a:t>
              </a:r>
            </a:p>
          </p:txBody>
        </p:sp>
        <p:pic>
          <p:nvPicPr>
            <p:cNvPr id="106" name="Graphic 105" descr="Information">
              <a:extLst>
                <a:ext uri="{FF2B5EF4-FFF2-40B4-BE49-F238E27FC236}">
                  <a16:creationId xmlns:a16="http://schemas.microsoft.com/office/drawing/2014/main" id="{A946BCFE-EBB9-A043-8517-B3D34EC5E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93338" y="4974246"/>
              <a:ext cx="240511" cy="240511"/>
            </a:xfrm>
            <a:prstGeom prst="rect">
              <a:avLst/>
            </a:prstGeom>
          </p:spPr>
        </p:pic>
        <p:pic>
          <p:nvPicPr>
            <p:cNvPr id="107" name="Graphic 106" descr="Information">
              <a:extLst>
                <a:ext uri="{FF2B5EF4-FFF2-40B4-BE49-F238E27FC236}">
                  <a16:creationId xmlns:a16="http://schemas.microsoft.com/office/drawing/2014/main" id="{56966283-7C6C-D44A-B737-F53217593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93338" y="1870731"/>
              <a:ext cx="240511" cy="240511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439493A-95E4-064D-8333-A03F53D148FA}"/>
                </a:ext>
              </a:extLst>
            </p:cNvPr>
            <p:cNvSpPr txBox="1"/>
            <p:nvPr/>
          </p:nvSpPr>
          <p:spPr>
            <a:xfrm>
              <a:off x="1168394" y="2295258"/>
              <a:ext cx="32503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bg1"/>
                  </a:solidFill>
                </a:rPr>
                <a:t>Behavioural</a:t>
              </a:r>
              <a:r>
                <a:rPr lang="en-US" sz="1200" b="1" dirty="0">
                  <a:solidFill>
                    <a:schemeClr val="bg1"/>
                  </a:solidFill>
                </a:rPr>
                <a:t> tips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solidFill>
                    <a:schemeClr val="bg1"/>
                  </a:solidFill>
                </a:rPr>
                <a:t>Specific information for seniors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solidFill>
                  <a:schemeClr val="bg1"/>
                </a:solidFill>
              </a:endParaRP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CA7C8E1-5770-ED44-BCAC-2B240E722EC6}"/>
                </a:ext>
              </a:extLst>
            </p:cNvPr>
            <p:cNvSpPr txBox="1"/>
            <p:nvPr/>
          </p:nvSpPr>
          <p:spPr>
            <a:xfrm>
              <a:off x="1165296" y="1177673"/>
              <a:ext cx="840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Copenhagen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14:35</a:t>
              </a: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99E7D763-8C48-0B4B-BE9F-E8919F595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9602" y="1184241"/>
              <a:ext cx="2349167" cy="434762"/>
            </a:xfrm>
            <a:prstGeom prst="rect">
              <a:avLst/>
            </a:prstGeom>
          </p:spPr>
        </p:pic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6948FB29-18A8-CA4E-B704-A66CC28DC263}"/>
              </a:ext>
            </a:extLst>
          </p:cNvPr>
          <p:cNvSpPr txBox="1"/>
          <p:nvPr/>
        </p:nvSpPr>
        <p:spPr>
          <a:xfrm>
            <a:off x="4365956" y="343302"/>
            <a:ext cx="194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Senior information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B468BE5-EF78-3040-AFC9-BE135655B10C}"/>
              </a:ext>
            </a:extLst>
          </p:cNvPr>
          <p:cNvGrpSpPr/>
          <p:nvPr/>
        </p:nvGrpSpPr>
        <p:grpSpPr>
          <a:xfrm>
            <a:off x="8043118" y="845687"/>
            <a:ext cx="3316316" cy="5181705"/>
            <a:chOff x="1102454" y="838147"/>
            <a:chExt cx="3316316" cy="5181705"/>
          </a:xfrm>
        </p:grpSpPr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B23DBF98-CF9B-4F4F-8067-C1079793D1C3}"/>
                </a:ext>
              </a:extLst>
            </p:cNvPr>
            <p:cNvSpPr/>
            <p:nvPr/>
          </p:nvSpPr>
          <p:spPr>
            <a:xfrm>
              <a:off x="1118009" y="845687"/>
              <a:ext cx="3300761" cy="5174165"/>
            </a:xfrm>
            <a:prstGeom prst="roundRect">
              <a:avLst>
                <a:gd name="adj" fmla="val 48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283F2795-B455-0D43-8C11-249B1DCF2A91}"/>
                </a:ext>
              </a:extLst>
            </p:cNvPr>
            <p:cNvSpPr/>
            <p:nvPr/>
          </p:nvSpPr>
          <p:spPr>
            <a:xfrm>
              <a:off x="1110232" y="1194658"/>
              <a:ext cx="3300760" cy="4266342"/>
            </a:xfrm>
            <a:prstGeom prst="roundRect">
              <a:avLst>
                <a:gd name="adj" fmla="val 0"/>
              </a:avLst>
            </a:prstGeom>
            <a:solidFill>
              <a:srgbClr val="FFFFFF">
                <a:alpha val="2039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53160C3-194C-024B-98B7-C5148CD3F714}"/>
                </a:ext>
              </a:extLst>
            </p:cNvPr>
            <p:cNvSpPr txBox="1"/>
            <p:nvPr/>
          </p:nvSpPr>
          <p:spPr>
            <a:xfrm>
              <a:off x="1135791" y="1815017"/>
              <a:ext cx="5128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u="sng" dirty="0">
                  <a:solidFill>
                    <a:schemeClr val="bg1"/>
                  </a:solidFill>
                </a:rPr>
                <a:t>now</a:t>
              </a:r>
            </a:p>
          </p:txBody>
        </p:sp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CC3CFF31-7BC4-6F46-9954-E836F99326FF}"/>
                </a:ext>
              </a:extLst>
            </p:cNvPr>
            <p:cNvSpPr/>
            <p:nvPr/>
          </p:nvSpPr>
          <p:spPr>
            <a:xfrm>
              <a:off x="2225457" y="1129063"/>
              <a:ext cx="1102651" cy="27158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D568252-E9F0-AA46-8BAE-2C0034C73DD2}"/>
                </a:ext>
              </a:extLst>
            </p:cNvPr>
            <p:cNvSpPr txBox="1"/>
            <p:nvPr/>
          </p:nvSpPr>
          <p:spPr>
            <a:xfrm>
              <a:off x="1102454" y="838147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</a:rPr>
                <a:t>Climapp</a:t>
              </a:r>
              <a:r>
                <a:rPr lang="en-US" sz="1600" b="1" dirty="0">
                  <a:solidFill>
                    <a:schemeClr val="bg1"/>
                  </a:solidFill>
                </a:rPr>
                <a:t> index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81BBB21B-1C02-0545-91BB-894B3D2AC178}"/>
                </a:ext>
              </a:extLst>
            </p:cNvPr>
            <p:cNvGrpSpPr/>
            <p:nvPr/>
          </p:nvGrpSpPr>
          <p:grpSpPr>
            <a:xfrm>
              <a:off x="1603599" y="1743248"/>
              <a:ext cx="512801" cy="486415"/>
              <a:chOff x="1222786" y="3364531"/>
              <a:chExt cx="512801" cy="486415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93CE31E0-5758-A544-9802-12A23B9EC35D}"/>
                  </a:ext>
                </a:extLst>
              </p:cNvPr>
              <p:cNvSpPr/>
              <p:nvPr/>
            </p:nvSpPr>
            <p:spPr>
              <a:xfrm>
                <a:off x="1240785" y="3364531"/>
                <a:ext cx="486415" cy="48641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7EA5F7B6-D343-E042-AA68-85D5FEF61F12}"/>
                  </a:ext>
                </a:extLst>
              </p:cNvPr>
              <p:cNvSpPr txBox="1"/>
              <p:nvPr/>
            </p:nvSpPr>
            <p:spPr>
              <a:xfrm>
                <a:off x="1222786" y="3449131"/>
                <a:ext cx="51280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+1.3</a:t>
                </a: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6373B0-23BE-BB42-9CC3-FD11466B90D8}"/>
                </a:ext>
              </a:extLst>
            </p:cNvPr>
            <p:cNvGrpSpPr/>
            <p:nvPr/>
          </p:nvGrpSpPr>
          <p:grpSpPr>
            <a:xfrm>
              <a:off x="1593697" y="4822380"/>
              <a:ext cx="512801" cy="486415"/>
              <a:chOff x="1222786" y="3364531"/>
              <a:chExt cx="512801" cy="486415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66B25E0-8266-D04F-A10F-32969DD18721}"/>
                  </a:ext>
                </a:extLst>
              </p:cNvPr>
              <p:cNvSpPr/>
              <p:nvPr/>
            </p:nvSpPr>
            <p:spPr>
              <a:xfrm>
                <a:off x="1240785" y="3364531"/>
                <a:ext cx="486415" cy="48641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BBFBCDBA-43AC-E242-BEBA-7E275BD3B0DD}"/>
                  </a:ext>
                </a:extLst>
              </p:cNvPr>
              <p:cNvSpPr txBox="1"/>
              <p:nvPr/>
            </p:nvSpPr>
            <p:spPr>
              <a:xfrm>
                <a:off x="1222786" y="3449131"/>
                <a:ext cx="51280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+2.4</a:t>
                </a:r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0E2F349-7B54-184C-A294-CE25EE2EC3EA}"/>
                </a:ext>
              </a:extLst>
            </p:cNvPr>
            <p:cNvSpPr/>
            <p:nvPr/>
          </p:nvSpPr>
          <p:spPr>
            <a:xfrm>
              <a:off x="2115790" y="1838045"/>
              <a:ext cx="18087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Moderate heat stress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ED4A0F0-61C9-A044-92F7-E848B5C422C7}"/>
                </a:ext>
              </a:extLst>
            </p:cNvPr>
            <p:cNvSpPr txBox="1"/>
            <p:nvPr/>
          </p:nvSpPr>
          <p:spPr>
            <a:xfrm>
              <a:off x="1148946" y="4892156"/>
              <a:ext cx="5128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u="sng" dirty="0">
                  <a:solidFill>
                    <a:schemeClr val="bg1"/>
                  </a:solidFill>
                </a:rPr>
                <a:t>15h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9D531AA-9AAB-7A4D-B91C-3FC0DEEF5CD8}"/>
                </a:ext>
              </a:extLst>
            </p:cNvPr>
            <p:cNvSpPr/>
            <p:nvPr/>
          </p:nvSpPr>
          <p:spPr>
            <a:xfrm>
              <a:off x="2135496" y="4947209"/>
              <a:ext cx="18087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High heat stress</a:t>
              </a:r>
            </a:p>
          </p:txBody>
        </p:sp>
        <p:pic>
          <p:nvPicPr>
            <p:cNvPr id="167" name="Graphic 166" descr="Information">
              <a:extLst>
                <a:ext uri="{FF2B5EF4-FFF2-40B4-BE49-F238E27FC236}">
                  <a16:creationId xmlns:a16="http://schemas.microsoft.com/office/drawing/2014/main" id="{58E8735A-56FE-4046-9255-7D30D5461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93338" y="4974246"/>
              <a:ext cx="240511" cy="240511"/>
            </a:xfrm>
            <a:prstGeom prst="rect">
              <a:avLst/>
            </a:prstGeom>
          </p:spPr>
        </p:pic>
        <p:pic>
          <p:nvPicPr>
            <p:cNvPr id="168" name="Graphic 167" descr="Information">
              <a:extLst>
                <a:ext uri="{FF2B5EF4-FFF2-40B4-BE49-F238E27FC236}">
                  <a16:creationId xmlns:a16="http://schemas.microsoft.com/office/drawing/2014/main" id="{DF6F44AE-F4A7-3A42-8314-3E67D000F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93338" y="1870731"/>
              <a:ext cx="240511" cy="240511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0863029-9CF5-964E-BC89-01656E15ED33}"/>
                </a:ext>
              </a:extLst>
            </p:cNvPr>
            <p:cNvSpPr txBox="1"/>
            <p:nvPr/>
          </p:nvSpPr>
          <p:spPr>
            <a:xfrm>
              <a:off x="1168394" y="2295258"/>
              <a:ext cx="32503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bg1"/>
                  </a:solidFill>
                </a:rPr>
                <a:t>Behavioural</a:t>
              </a:r>
              <a:r>
                <a:rPr lang="en-US" sz="1200" b="1" dirty="0">
                  <a:solidFill>
                    <a:schemeClr val="bg1"/>
                  </a:solidFill>
                </a:rPr>
                <a:t> tips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solidFill>
                    <a:schemeClr val="bg1"/>
                  </a:solidFill>
                </a:rPr>
                <a:t>Specific information for children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solidFill>
                  <a:schemeClr val="bg1"/>
                </a:solidFill>
              </a:endParaRP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solidFill>
                  <a:schemeClr val="bg1"/>
                </a:solidFill>
              </a:endParaRP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solidFill>
                  <a:schemeClr val="bg1"/>
                </a:solidFill>
              </a:endParaRP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F3030DA-6E1E-C745-9933-0E8089074A2C}"/>
                </a:ext>
              </a:extLst>
            </p:cNvPr>
            <p:cNvSpPr txBox="1"/>
            <p:nvPr/>
          </p:nvSpPr>
          <p:spPr>
            <a:xfrm>
              <a:off x="1165296" y="1177673"/>
              <a:ext cx="840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Copenhagen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14:35</a:t>
              </a:r>
            </a:p>
          </p:txBody>
        </p:sp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0CE0699C-36F9-364C-843D-79A4557F2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9602" y="1184241"/>
              <a:ext cx="2349167" cy="434762"/>
            </a:xfrm>
            <a:prstGeom prst="rect">
              <a:avLst/>
            </a:prstGeom>
          </p:spPr>
        </p:pic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9F88F2A6-9331-9544-A0E1-921F0DE389F9}"/>
              </a:ext>
            </a:extLst>
          </p:cNvPr>
          <p:cNvSpPr txBox="1"/>
          <p:nvPr/>
        </p:nvSpPr>
        <p:spPr>
          <a:xfrm>
            <a:off x="8001309" y="343302"/>
            <a:ext cx="282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Children information button</a:t>
            </a:r>
          </a:p>
        </p:txBody>
      </p:sp>
    </p:spTree>
    <p:extLst>
      <p:ext uri="{BB962C8B-B14F-4D97-AF65-F5344CB8AC3E}">
        <p14:creationId xmlns:p14="http://schemas.microsoft.com/office/powerpoint/2010/main" val="176728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453</Words>
  <Application>Microsoft Macintosh PowerPoint</Application>
  <PresentationFormat>Widescreen</PresentationFormat>
  <Paragraphs>137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Kingma</dc:creator>
  <cp:lastModifiedBy>Boris Kingma</cp:lastModifiedBy>
  <cp:revision>18</cp:revision>
  <dcterms:created xsi:type="dcterms:W3CDTF">2020-05-26T18:07:53Z</dcterms:created>
  <dcterms:modified xsi:type="dcterms:W3CDTF">2020-05-28T15:30:31Z</dcterms:modified>
</cp:coreProperties>
</file>