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94"/>
  </p:normalViewPr>
  <p:slideViewPr>
    <p:cSldViewPr snapToGrid="0">
      <p:cViewPr varScale="1">
        <p:scale>
          <a:sx n="60" d="100"/>
          <a:sy n="60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ion Line">
            <a:extLst>
              <a:ext uri="{FF2B5EF4-FFF2-40B4-BE49-F238E27FC236}">
                <a16:creationId xmlns:a16="http://schemas.microsoft.com/office/drawing/2014/main" id="{4050ACE2-D376-E43C-769F-5672AD67C337}"/>
              </a:ext>
            </a:extLst>
          </p:cNvPr>
          <p:cNvCxnSpPr>
            <a:cxnSpLocks/>
          </p:cNvCxnSpPr>
          <p:nvPr/>
        </p:nvCxnSpPr>
        <p:spPr>
          <a:xfrm flipH="1" flipV="1">
            <a:off x="18858462" y="5597288"/>
            <a:ext cx="1786454" cy="2273705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cxnSp>
        <p:nvCxnSpPr>
          <p:cNvPr id="19" name="Connection Line">
            <a:extLst>
              <a:ext uri="{FF2B5EF4-FFF2-40B4-BE49-F238E27FC236}">
                <a16:creationId xmlns:a16="http://schemas.microsoft.com/office/drawing/2014/main" id="{E4BD7C85-8796-04EA-513D-1E9EAF72CAD3}"/>
              </a:ext>
            </a:extLst>
          </p:cNvPr>
          <p:cNvCxnSpPr>
            <a:cxnSpLocks/>
          </p:cNvCxnSpPr>
          <p:nvPr/>
        </p:nvCxnSpPr>
        <p:spPr>
          <a:xfrm flipH="1" flipV="1">
            <a:off x="7699032" y="5323023"/>
            <a:ext cx="2114332" cy="2520241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171" name="Atm"/>
          <p:cNvSpPr/>
          <p:nvPr/>
        </p:nvSpPr>
        <p:spPr>
          <a:xfrm>
            <a:off x="3812378" y="2878919"/>
            <a:ext cx="3340781" cy="1270001"/>
          </a:xfrm>
          <a:prstGeom prst="ellipse">
            <a:avLst/>
          </a:prstGeom>
          <a:solidFill>
            <a:srgbClr val="C4E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Atm</a:t>
            </a:r>
          </a:p>
        </p:txBody>
      </p:sp>
      <p:sp>
        <p:nvSpPr>
          <p:cNvPr id="172" name="Snow/Firn"/>
          <p:cNvSpPr/>
          <p:nvPr/>
        </p:nvSpPr>
        <p:spPr>
          <a:xfrm>
            <a:off x="3009292" y="4416224"/>
            <a:ext cx="4946953" cy="1754339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</a:defRPr>
            </a:lvl1pPr>
          </a:lstStyle>
          <a:p>
            <a:r>
              <a:t>Snow/Firn</a:t>
            </a:r>
          </a:p>
        </p:txBody>
      </p:sp>
      <p:sp>
        <p:nvSpPr>
          <p:cNvPr id="173" name="Rectangle"/>
          <p:cNvSpPr/>
          <p:nvPr/>
        </p:nvSpPr>
        <p:spPr>
          <a:xfrm>
            <a:off x="3195066" y="5752476"/>
            <a:ext cx="4503966" cy="254258"/>
          </a:xfrm>
          <a:prstGeom prst="rect">
            <a:avLst/>
          </a:prstGeom>
          <a:solidFill>
            <a:srgbClr val="ABC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174" name="Ocean"/>
          <p:cNvSpPr/>
          <p:nvPr/>
        </p:nvSpPr>
        <p:spPr>
          <a:xfrm>
            <a:off x="3195067" y="9861815"/>
            <a:ext cx="4575403" cy="2137532"/>
          </a:xfrm>
          <a:prstGeom prst="ellipse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Ocean</a:t>
            </a:r>
          </a:p>
        </p:txBody>
      </p:sp>
      <p:sp>
        <p:nvSpPr>
          <p:cNvPr id="175" name="Mass balance model (Type-2)"/>
          <p:cNvSpPr txBox="1"/>
          <p:nvPr/>
        </p:nvSpPr>
        <p:spPr>
          <a:xfrm>
            <a:off x="1700657" y="1716653"/>
            <a:ext cx="7564223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Mass balance model (Type-2)</a:t>
            </a:r>
          </a:p>
        </p:txBody>
      </p:sp>
      <p:sp>
        <p:nvSpPr>
          <p:cNvPr id="176" name="Atm"/>
          <p:cNvSpPr/>
          <p:nvPr/>
        </p:nvSpPr>
        <p:spPr>
          <a:xfrm>
            <a:off x="14814773" y="2737835"/>
            <a:ext cx="3340781" cy="1270001"/>
          </a:xfrm>
          <a:prstGeom prst="ellipse">
            <a:avLst/>
          </a:prstGeom>
          <a:solidFill>
            <a:srgbClr val="C4E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Atm</a:t>
            </a:r>
          </a:p>
        </p:txBody>
      </p:sp>
      <p:sp>
        <p:nvSpPr>
          <p:cNvPr id="177" name="Snow/Firn"/>
          <p:cNvSpPr/>
          <p:nvPr/>
        </p:nvSpPr>
        <p:spPr>
          <a:xfrm>
            <a:off x="14047404" y="4675378"/>
            <a:ext cx="4946953" cy="1754339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</a:defRPr>
            </a:lvl1pPr>
          </a:lstStyle>
          <a:p>
            <a:r>
              <a:t>Snow/Firn</a:t>
            </a:r>
          </a:p>
        </p:txBody>
      </p:sp>
      <p:sp>
        <p:nvSpPr>
          <p:cNvPr id="178" name="Ocean"/>
          <p:cNvSpPr/>
          <p:nvPr/>
        </p:nvSpPr>
        <p:spPr>
          <a:xfrm>
            <a:off x="14922462" y="9861815"/>
            <a:ext cx="4575403" cy="2137532"/>
          </a:xfrm>
          <a:prstGeom prst="ellipse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Ocean</a:t>
            </a:r>
          </a:p>
        </p:txBody>
      </p:sp>
      <p:sp>
        <p:nvSpPr>
          <p:cNvPr id="179" name="Fixed FW fluxes (Type-1)"/>
          <p:cNvSpPr txBox="1"/>
          <p:nvPr/>
        </p:nvSpPr>
        <p:spPr>
          <a:xfrm>
            <a:off x="13637231" y="1716653"/>
            <a:ext cx="6353861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Fixed FW fluxes (Type-1)</a:t>
            </a:r>
          </a:p>
        </p:txBody>
      </p:sp>
      <p:sp>
        <p:nvSpPr>
          <p:cNvPr id="180" name="Current Approach"/>
          <p:cNvSpPr txBox="1"/>
          <p:nvPr/>
        </p:nvSpPr>
        <p:spPr>
          <a:xfrm>
            <a:off x="9494202" y="182829"/>
            <a:ext cx="5395596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Current Approach</a:t>
            </a:r>
          </a:p>
        </p:txBody>
      </p:sp>
      <p:sp>
        <p:nvSpPr>
          <p:cNvPr id="181" name="Line"/>
          <p:cNvSpPr/>
          <p:nvPr/>
        </p:nvSpPr>
        <p:spPr>
          <a:xfrm>
            <a:off x="15596560" y="6286873"/>
            <a:ext cx="1" cy="4178787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2" name="Line"/>
          <p:cNvSpPr/>
          <p:nvPr/>
        </p:nvSpPr>
        <p:spPr>
          <a:xfrm>
            <a:off x="15795506" y="3808489"/>
            <a:ext cx="1" cy="1514534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3" name="1"/>
          <p:cNvSpPr/>
          <p:nvPr/>
        </p:nvSpPr>
        <p:spPr>
          <a:xfrm>
            <a:off x="14732333" y="4206282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184" name="2"/>
          <p:cNvSpPr/>
          <p:nvPr/>
        </p:nvSpPr>
        <p:spPr>
          <a:xfrm>
            <a:off x="14570637" y="9481015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cxnSp>
        <p:nvCxnSpPr>
          <p:cNvPr id="185" name="Connection Line"/>
          <p:cNvCxnSpPr>
            <a:cxnSpLocks/>
          </p:cNvCxnSpPr>
          <p:nvPr/>
        </p:nvCxnSpPr>
        <p:spPr>
          <a:xfrm flipV="1">
            <a:off x="19175152" y="7843264"/>
            <a:ext cx="1385328" cy="3147434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186" name="Fixed Ice Sheet"/>
          <p:cNvSpPr/>
          <p:nvPr/>
        </p:nvSpPr>
        <p:spPr>
          <a:xfrm>
            <a:off x="13083944" y="6988630"/>
            <a:ext cx="6802438" cy="224533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Fixed Ice Sheet</a:t>
            </a:r>
          </a:p>
        </p:txBody>
      </p:sp>
      <p:sp>
        <p:nvSpPr>
          <p:cNvPr id="187" name="3"/>
          <p:cNvSpPr/>
          <p:nvPr/>
        </p:nvSpPr>
        <p:spPr>
          <a:xfrm>
            <a:off x="20276114" y="7492666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3922237" y="6108138"/>
            <a:ext cx="1" cy="4183293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9" name="Line"/>
          <p:cNvSpPr/>
          <p:nvPr/>
        </p:nvSpPr>
        <p:spPr>
          <a:xfrm>
            <a:off x="4295356" y="3767041"/>
            <a:ext cx="1" cy="1514534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190" name="Connection Line"/>
          <p:cNvCxnSpPr>
            <a:cxnSpLocks/>
          </p:cNvCxnSpPr>
          <p:nvPr/>
        </p:nvCxnSpPr>
        <p:spPr>
          <a:xfrm flipV="1">
            <a:off x="7509669" y="7843264"/>
            <a:ext cx="2303695" cy="2853089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191" name="3"/>
          <p:cNvSpPr/>
          <p:nvPr/>
        </p:nvSpPr>
        <p:spPr>
          <a:xfrm>
            <a:off x="9399924" y="7358181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192" name="Fixed Ice Sheet"/>
          <p:cNvSpPr/>
          <p:nvPr/>
        </p:nvSpPr>
        <p:spPr>
          <a:xfrm>
            <a:off x="2081549" y="6988630"/>
            <a:ext cx="6802439" cy="224533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Fixed Ice Sheet</a:t>
            </a:r>
          </a:p>
        </p:txBody>
      </p:sp>
      <p:sp>
        <p:nvSpPr>
          <p:cNvPr id="193" name="1"/>
          <p:cNvSpPr/>
          <p:nvPr/>
        </p:nvSpPr>
        <p:spPr>
          <a:xfrm>
            <a:off x="3290238" y="4164833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194" name="2"/>
          <p:cNvSpPr/>
          <p:nvPr/>
        </p:nvSpPr>
        <p:spPr>
          <a:xfrm>
            <a:off x="2935020" y="9321041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195" name="2"/>
          <p:cNvSpPr/>
          <p:nvPr/>
        </p:nvSpPr>
        <p:spPr>
          <a:xfrm>
            <a:off x="15869008" y="12438088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196" name="1"/>
          <p:cNvSpPr/>
          <p:nvPr/>
        </p:nvSpPr>
        <p:spPr>
          <a:xfrm>
            <a:off x="14716331" y="12438088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197" name="3"/>
          <p:cNvSpPr/>
          <p:nvPr/>
        </p:nvSpPr>
        <p:spPr>
          <a:xfrm>
            <a:off x="17021685" y="12438088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198" name="+"/>
          <p:cNvSpPr txBox="1"/>
          <p:nvPr/>
        </p:nvSpPr>
        <p:spPr>
          <a:xfrm>
            <a:off x="15416383" y="12438402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199" name="Rectangle"/>
          <p:cNvSpPr/>
          <p:nvPr/>
        </p:nvSpPr>
        <p:spPr>
          <a:xfrm>
            <a:off x="14233180" y="5938811"/>
            <a:ext cx="4503966" cy="254258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14233180" y="5938811"/>
            <a:ext cx="3708187" cy="254258"/>
          </a:xfrm>
          <a:prstGeom prst="rect">
            <a:avLst/>
          </a:prstGeom>
          <a:solidFill>
            <a:srgbClr val="ABC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1" name="Fixed"/>
          <p:cNvSpPr txBox="1"/>
          <p:nvPr/>
        </p:nvSpPr>
        <p:spPr>
          <a:xfrm>
            <a:off x="4990960" y="5639575"/>
            <a:ext cx="75260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Fixed</a:t>
            </a:r>
          </a:p>
        </p:txBody>
      </p:sp>
      <p:sp>
        <p:nvSpPr>
          <p:cNvPr id="202" name="2"/>
          <p:cNvSpPr/>
          <p:nvPr/>
        </p:nvSpPr>
        <p:spPr>
          <a:xfrm>
            <a:off x="4874640" y="12438088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203" name="1"/>
          <p:cNvSpPr/>
          <p:nvPr/>
        </p:nvSpPr>
        <p:spPr>
          <a:xfrm>
            <a:off x="3721963" y="12438088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204" name="3"/>
          <p:cNvSpPr/>
          <p:nvPr/>
        </p:nvSpPr>
        <p:spPr>
          <a:xfrm>
            <a:off x="6027317" y="12438088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205" name="+"/>
          <p:cNvSpPr txBox="1"/>
          <p:nvPr/>
        </p:nvSpPr>
        <p:spPr>
          <a:xfrm>
            <a:off x="16595118" y="12438402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06" name="+"/>
          <p:cNvSpPr txBox="1"/>
          <p:nvPr/>
        </p:nvSpPr>
        <p:spPr>
          <a:xfrm>
            <a:off x="5600751" y="12438402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07" name="Evolving Reservoir"/>
          <p:cNvSpPr txBox="1"/>
          <p:nvPr/>
        </p:nvSpPr>
        <p:spPr>
          <a:xfrm>
            <a:off x="15339857" y="5825910"/>
            <a:ext cx="22550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Evolving Reservoir</a:t>
            </a:r>
          </a:p>
        </p:txBody>
      </p:sp>
      <p:sp>
        <p:nvSpPr>
          <p:cNvPr id="208" name="Implicit FW flux…"/>
          <p:cNvSpPr txBox="1"/>
          <p:nvPr/>
        </p:nvSpPr>
        <p:spPr>
          <a:xfrm>
            <a:off x="739980" y="9252109"/>
            <a:ext cx="1983487" cy="82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000"/>
            </a:pPr>
            <a:r>
              <a:t>Implicit FW flux</a:t>
            </a:r>
          </a:p>
          <a:p>
            <a:pPr>
              <a:lnSpc>
                <a:spcPct val="10000"/>
              </a:lnSpc>
              <a:defRPr sz="2000"/>
            </a:pPr>
            <a:r>
              <a:t>(With/out delay)</a:t>
            </a:r>
          </a:p>
        </p:txBody>
      </p:sp>
      <p:sp>
        <p:nvSpPr>
          <p:cNvPr id="209" name="Runoff"/>
          <p:cNvSpPr txBox="1"/>
          <p:nvPr/>
        </p:nvSpPr>
        <p:spPr>
          <a:xfrm>
            <a:off x="9654124" y="6804869"/>
            <a:ext cx="89408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Runoff</a:t>
            </a:r>
          </a:p>
        </p:txBody>
      </p:sp>
      <p:sp>
        <p:nvSpPr>
          <p:cNvPr id="210" name="Runoff"/>
          <p:cNvSpPr txBox="1"/>
          <p:nvPr/>
        </p:nvSpPr>
        <p:spPr>
          <a:xfrm>
            <a:off x="20428900" y="6924148"/>
            <a:ext cx="89408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Runoff</a:t>
            </a:r>
          </a:p>
        </p:txBody>
      </p:sp>
      <p:sp>
        <p:nvSpPr>
          <p:cNvPr id="211" name="4"/>
          <p:cNvSpPr/>
          <p:nvPr/>
        </p:nvSpPr>
        <p:spPr>
          <a:xfrm>
            <a:off x="17668881" y="5126058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7699299" y="6065940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3" name="4"/>
          <p:cNvSpPr/>
          <p:nvPr/>
        </p:nvSpPr>
        <p:spPr>
          <a:xfrm>
            <a:off x="18200419" y="12438088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214" name="+"/>
          <p:cNvSpPr txBox="1"/>
          <p:nvPr/>
        </p:nvSpPr>
        <p:spPr>
          <a:xfrm>
            <a:off x="17773853" y="12438402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15" name="=0"/>
          <p:cNvSpPr txBox="1"/>
          <p:nvPr/>
        </p:nvSpPr>
        <p:spPr>
          <a:xfrm>
            <a:off x="18952588" y="12438402"/>
            <a:ext cx="751410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216" name="+"/>
          <p:cNvSpPr txBox="1"/>
          <p:nvPr/>
        </p:nvSpPr>
        <p:spPr>
          <a:xfrm>
            <a:off x="4448074" y="12438402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17" name="=0"/>
          <p:cNvSpPr txBox="1"/>
          <p:nvPr/>
        </p:nvSpPr>
        <p:spPr>
          <a:xfrm>
            <a:off x="6758260" y="12438402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218" name="Fixed pre-ind.…"/>
          <p:cNvSpPr txBox="1"/>
          <p:nvPr/>
        </p:nvSpPr>
        <p:spPr>
          <a:xfrm>
            <a:off x="12717057" y="9481014"/>
            <a:ext cx="1721867" cy="82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000"/>
            </a:pPr>
            <a:r>
              <a:t>Fixed pre-ind.</a:t>
            </a:r>
          </a:p>
          <a:p>
            <a:pPr>
              <a:lnSpc>
                <a:spcPct val="10000"/>
              </a:lnSpc>
              <a:defRPr sz="2000"/>
            </a:pPr>
            <a:r>
              <a:t>FW fluxes</a:t>
            </a:r>
          </a:p>
        </p:txBody>
      </p:sp>
      <p:sp>
        <p:nvSpPr>
          <p:cNvPr id="219" name="Precip/subl."/>
          <p:cNvSpPr txBox="1"/>
          <p:nvPr/>
        </p:nvSpPr>
        <p:spPr>
          <a:xfrm>
            <a:off x="1724417" y="4284277"/>
            <a:ext cx="14549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Precip/subl.</a:t>
            </a:r>
          </a:p>
        </p:txBody>
      </p:sp>
      <p:sp>
        <p:nvSpPr>
          <p:cNvPr id="220" name="Precip/subl."/>
          <p:cNvSpPr txBox="1"/>
          <p:nvPr/>
        </p:nvSpPr>
        <p:spPr>
          <a:xfrm>
            <a:off x="13266041" y="4284277"/>
            <a:ext cx="14549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Precip/subl.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ion Line">
            <a:extLst>
              <a:ext uri="{FF2B5EF4-FFF2-40B4-BE49-F238E27FC236}">
                <a16:creationId xmlns:a16="http://schemas.microsoft.com/office/drawing/2014/main" id="{21D9BB86-C696-F427-1A14-B06B0743929A}"/>
              </a:ext>
            </a:extLst>
          </p:cNvPr>
          <p:cNvCxnSpPr>
            <a:cxnSpLocks/>
          </p:cNvCxnSpPr>
          <p:nvPr/>
        </p:nvCxnSpPr>
        <p:spPr>
          <a:xfrm flipH="1" flipV="1">
            <a:off x="18839540" y="5263976"/>
            <a:ext cx="1849892" cy="1921418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cxnSp>
        <p:nvCxnSpPr>
          <p:cNvPr id="4" name="Connection Line">
            <a:extLst>
              <a:ext uri="{FF2B5EF4-FFF2-40B4-BE49-F238E27FC236}">
                <a16:creationId xmlns:a16="http://schemas.microsoft.com/office/drawing/2014/main" id="{C325802F-51D1-523C-EF5E-6D0C3B7532B8}"/>
              </a:ext>
            </a:extLst>
          </p:cNvPr>
          <p:cNvCxnSpPr>
            <a:cxnSpLocks/>
          </p:cNvCxnSpPr>
          <p:nvPr/>
        </p:nvCxnSpPr>
        <p:spPr>
          <a:xfrm flipH="1" flipV="1">
            <a:off x="7826713" y="4985881"/>
            <a:ext cx="1849892" cy="1921418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222" name="Proposed FW Approach - Historical"/>
          <p:cNvSpPr txBox="1"/>
          <p:nvPr/>
        </p:nvSpPr>
        <p:spPr>
          <a:xfrm>
            <a:off x="7137386" y="133133"/>
            <a:ext cx="10587991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Proposed FW Approach - Historical </a:t>
            </a:r>
          </a:p>
        </p:txBody>
      </p:sp>
      <p:sp>
        <p:nvSpPr>
          <p:cNvPr id="223" name="Mass balance model (Type-2)"/>
          <p:cNvSpPr txBox="1"/>
          <p:nvPr/>
        </p:nvSpPr>
        <p:spPr>
          <a:xfrm>
            <a:off x="2054576" y="1410327"/>
            <a:ext cx="7564223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Mass balance model (Type-2)</a:t>
            </a:r>
          </a:p>
        </p:txBody>
      </p:sp>
      <p:sp>
        <p:nvSpPr>
          <p:cNvPr id="224" name="Fixed FW fluxes (Type-1)"/>
          <p:cNvSpPr txBox="1"/>
          <p:nvPr/>
        </p:nvSpPr>
        <p:spPr>
          <a:xfrm>
            <a:off x="13828755" y="1399835"/>
            <a:ext cx="6353862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Fixed FW fluxes (Type-1)</a:t>
            </a:r>
          </a:p>
        </p:txBody>
      </p:sp>
      <p:sp>
        <p:nvSpPr>
          <p:cNvPr id="225" name="4"/>
          <p:cNvSpPr/>
          <p:nvPr/>
        </p:nvSpPr>
        <p:spPr>
          <a:xfrm>
            <a:off x="4169980" y="12577018"/>
            <a:ext cx="718949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226" name="2"/>
          <p:cNvSpPr/>
          <p:nvPr/>
        </p:nvSpPr>
        <p:spPr>
          <a:xfrm>
            <a:off x="4747590" y="11729290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227" name="1"/>
          <p:cNvSpPr/>
          <p:nvPr/>
        </p:nvSpPr>
        <p:spPr>
          <a:xfrm>
            <a:off x="3594913" y="11729290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228" name="3"/>
          <p:cNvSpPr/>
          <p:nvPr/>
        </p:nvSpPr>
        <p:spPr>
          <a:xfrm>
            <a:off x="5900267" y="11729290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229" name="+"/>
          <p:cNvSpPr txBox="1"/>
          <p:nvPr/>
        </p:nvSpPr>
        <p:spPr>
          <a:xfrm>
            <a:off x="5473700" y="11729604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30" name="+"/>
          <p:cNvSpPr txBox="1"/>
          <p:nvPr/>
        </p:nvSpPr>
        <p:spPr>
          <a:xfrm>
            <a:off x="4321023" y="11729604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31" name="=0"/>
          <p:cNvSpPr txBox="1"/>
          <p:nvPr/>
        </p:nvSpPr>
        <p:spPr>
          <a:xfrm>
            <a:off x="6619216" y="11724114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232" name="2"/>
          <p:cNvSpPr/>
          <p:nvPr/>
        </p:nvSpPr>
        <p:spPr>
          <a:xfrm>
            <a:off x="15664770" y="11825943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233" name="1"/>
          <p:cNvSpPr/>
          <p:nvPr/>
        </p:nvSpPr>
        <p:spPr>
          <a:xfrm>
            <a:off x="14511610" y="11825943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234" name="3"/>
          <p:cNvSpPr/>
          <p:nvPr/>
        </p:nvSpPr>
        <p:spPr>
          <a:xfrm>
            <a:off x="16817447" y="11825943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235" name="+"/>
          <p:cNvSpPr txBox="1"/>
          <p:nvPr/>
        </p:nvSpPr>
        <p:spPr>
          <a:xfrm>
            <a:off x="15212145" y="11826257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36" name="+"/>
          <p:cNvSpPr txBox="1"/>
          <p:nvPr/>
        </p:nvSpPr>
        <p:spPr>
          <a:xfrm>
            <a:off x="16390881" y="11826257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37" name="4"/>
          <p:cNvSpPr/>
          <p:nvPr/>
        </p:nvSpPr>
        <p:spPr>
          <a:xfrm>
            <a:off x="17996183" y="11825943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238" name="+"/>
          <p:cNvSpPr txBox="1"/>
          <p:nvPr/>
        </p:nvSpPr>
        <p:spPr>
          <a:xfrm>
            <a:off x="17569617" y="11826257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39" name="=0"/>
          <p:cNvSpPr txBox="1"/>
          <p:nvPr/>
        </p:nvSpPr>
        <p:spPr>
          <a:xfrm>
            <a:off x="15834064" y="12713437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240" name="+"/>
          <p:cNvSpPr txBox="1"/>
          <p:nvPr/>
        </p:nvSpPr>
        <p:spPr>
          <a:xfrm>
            <a:off x="14702614" y="12713123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41" name="6"/>
          <p:cNvSpPr/>
          <p:nvPr/>
        </p:nvSpPr>
        <p:spPr>
          <a:xfrm>
            <a:off x="15131250" y="12713123"/>
            <a:ext cx="718949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242" name="Atm"/>
          <p:cNvSpPr/>
          <p:nvPr/>
        </p:nvSpPr>
        <p:spPr>
          <a:xfrm>
            <a:off x="14765290" y="2395922"/>
            <a:ext cx="3340782" cy="1270001"/>
          </a:xfrm>
          <a:prstGeom prst="ellipse">
            <a:avLst/>
          </a:prstGeom>
          <a:solidFill>
            <a:srgbClr val="C4E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Atm</a:t>
            </a:r>
          </a:p>
        </p:txBody>
      </p:sp>
      <p:sp>
        <p:nvSpPr>
          <p:cNvPr id="243" name="Snow/Firn"/>
          <p:cNvSpPr/>
          <p:nvPr/>
        </p:nvSpPr>
        <p:spPr>
          <a:xfrm>
            <a:off x="13962205" y="4164786"/>
            <a:ext cx="4946953" cy="175434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</a:defRPr>
            </a:lvl1pPr>
          </a:lstStyle>
          <a:p>
            <a:r>
              <a:t>Snow/Firn</a:t>
            </a:r>
          </a:p>
        </p:txBody>
      </p:sp>
      <p:sp>
        <p:nvSpPr>
          <p:cNvPr id="244" name="Ocean"/>
          <p:cNvSpPr/>
          <p:nvPr/>
        </p:nvSpPr>
        <p:spPr>
          <a:xfrm>
            <a:off x="14364772" y="9622362"/>
            <a:ext cx="4575403" cy="2137532"/>
          </a:xfrm>
          <a:prstGeom prst="ellipse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Ocean</a:t>
            </a:r>
          </a:p>
        </p:txBody>
      </p:sp>
      <p:sp>
        <p:nvSpPr>
          <p:cNvPr id="245" name="Line"/>
          <p:cNvSpPr/>
          <p:nvPr/>
        </p:nvSpPr>
        <p:spPr>
          <a:xfrm>
            <a:off x="15511360" y="5776282"/>
            <a:ext cx="1" cy="4400965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Line"/>
          <p:cNvSpPr/>
          <p:nvPr/>
        </p:nvSpPr>
        <p:spPr>
          <a:xfrm>
            <a:off x="15710307" y="3297898"/>
            <a:ext cx="1" cy="1514534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7" name="1"/>
          <p:cNvSpPr/>
          <p:nvPr/>
        </p:nvSpPr>
        <p:spPr>
          <a:xfrm>
            <a:off x="14647133" y="3695690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248" name="2"/>
          <p:cNvSpPr/>
          <p:nvPr/>
        </p:nvSpPr>
        <p:spPr>
          <a:xfrm>
            <a:off x="14485438" y="8970423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cxnSp>
        <p:nvCxnSpPr>
          <p:cNvPr id="249" name="Connection Line"/>
          <p:cNvCxnSpPr>
            <a:cxnSpLocks/>
          </p:cNvCxnSpPr>
          <p:nvPr/>
        </p:nvCxnSpPr>
        <p:spPr>
          <a:xfrm flipV="1">
            <a:off x="18864652" y="7278868"/>
            <a:ext cx="1896769" cy="3462769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250" name="3"/>
          <p:cNvSpPr/>
          <p:nvPr/>
        </p:nvSpPr>
        <p:spPr>
          <a:xfrm>
            <a:off x="20406124" y="6908919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251" name="Rectangle"/>
          <p:cNvSpPr/>
          <p:nvPr/>
        </p:nvSpPr>
        <p:spPr>
          <a:xfrm>
            <a:off x="14147981" y="5428220"/>
            <a:ext cx="4503966" cy="254258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14147981" y="5428220"/>
            <a:ext cx="3708186" cy="254258"/>
          </a:xfrm>
          <a:prstGeom prst="rect">
            <a:avLst/>
          </a:prstGeom>
          <a:solidFill>
            <a:srgbClr val="ABC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53" name="Evolving Reservoir"/>
          <p:cNvSpPr txBox="1"/>
          <p:nvPr/>
        </p:nvSpPr>
        <p:spPr>
          <a:xfrm>
            <a:off x="15254658" y="5315318"/>
            <a:ext cx="22550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Evolving Reservoir</a:t>
            </a:r>
          </a:p>
        </p:txBody>
      </p:sp>
      <p:sp>
        <p:nvSpPr>
          <p:cNvPr id="254" name="5"/>
          <p:cNvSpPr/>
          <p:nvPr/>
        </p:nvSpPr>
        <p:spPr>
          <a:xfrm>
            <a:off x="17430458" y="8894776"/>
            <a:ext cx="718950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255" name="FW Anomaly"/>
          <p:cNvSpPr txBox="1"/>
          <p:nvPr/>
        </p:nvSpPr>
        <p:spPr>
          <a:xfrm>
            <a:off x="15842085" y="9076251"/>
            <a:ext cx="1620775" cy="480061"/>
          </a:xfrm>
          <a:prstGeom prst="rect">
            <a:avLst/>
          </a:prstGeom>
          <a:solidFill>
            <a:srgbClr val="F6C3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FW Anomaly</a:t>
            </a:r>
          </a:p>
        </p:txBody>
      </p:sp>
      <p:sp>
        <p:nvSpPr>
          <p:cNvPr id="256" name="Observed Ice Sheet"/>
          <p:cNvSpPr/>
          <p:nvPr/>
        </p:nvSpPr>
        <p:spPr>
          <a:xfrm>
            <a:off x="12998744" y="6478038"/>
            <a:ext cx="6802439" cy="22453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Observed Ice Sheet</a:t>
            </a:r>
          </a:p>
        </p:txBody>
      </p:sp>
      <p:sp>
        <p:nvSpPr>
          <p:cNvPr id="257" name="Rounded Rectangle"/>
          <p:cNvSpPr/>
          <p:nvPr/>
        </p:nvSpPr>
        <p:spPr>
          <a:xfrm>
            <a:off x="12975166" y="6452638"/>
            <a:ext cx="6053818" cy="2275180"/>
          </a:xfrm>
          <a:prstGeom prst="roundRect">
            <a:avLst>
              <a:gd name="adj" fmla="val 16157"/>
            </a:avLst>
          </a:prstGeom>
          <a:solidFill>
            <a:srgbClr val="408EBB">
              <a:alpha val="239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58" name="Runoff"/>
          <p:cNvSpPr txBox="1"/>
          <p:nvPr/>
        </p:nvSpPr>
        <p:spPr>
          <a:xfrm>
            <a:off x="20399528" y="6427238"/>
            <a:ext cx="89408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Runoff</a:t>
            </a:r>
          </a:p>
        </p:txBody>
      </p:sp>
      <p:sp>
        <p:nvSpPr>
          <p:cNvPr id="259" name="Precip/subl."/>
          <p:cNvSpPr txBox="1"/>
          <p:nvPr/>
        </p:nvSpPr>
        <p:spPr>
          <a:xfrm>
            <a:off x="13019129" y="3711005"/>
            <a:ext cx="14549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Precip/subl.</a:t>
            </a:r>
          </a:p>
        </p:txBody>
      </p:sp>
      <p:sp>
        <p:nvSpPr>
          <p:cNvPr id="260" name="Fixed pre-ind.…"/>
          <p:cNvSpPr txBox="1"/>
          <p:nvPr/>
        </p:nvSpPr>
        <p:spPr>
          <a:xfrm>
            <a:off x="12676815" y="8981171"/>
            <a:ext cx="1721867" cy="82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000"/>
            </a:pPr>
            <a:r>
              <a:t>Fixed pre-ind.</a:t>
            </a:r>
          </a:p>
          <a:p>
            <a:pPr>
              <a:lnSpc>
                <a:spcPct val="10000"/>
              </a:lnSpc>
              <a:defRPr sz="2000"/>
            </a:pPr>
            <a:r>
              <a:t>FW fluxes</a:t>
            </a:r>
          </a:p>
        </p:txBody>
      </p:sp>
      <p:sp>
        <p:nvSpPr>
          <p:cNvPr id="261" name="4"/>
          <p:cNvSpPr/>
          <p:nvPr/>
        </p:nvSpPr>
        <p:spPr>
          <a:xfrm>
            <a:off x="17582413" y="4615467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17576665" y="5548012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Line"/>
          <p:cNvSpPr/>
          <p:nvPr/>
        </p:nvSpPr>
        <p:spPr>
          <a:xfrm flipV="1">
            <a:off x="18720376" y="7976764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6"/>
          <p:cNvSpPr/>
          <p:nvPr/>
        </p:nvSpPr>
        <p:spPr>
          <a:xfrm>
            <a:off x="18689959" y="7089905"/>
            <a:ext cx="718950" cy="718950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265" name="Atm"/>
          <p:cNvSpPr/>
          <p:nvPr/>
        </p:nvSpPr>
        <p:spPr>
          <a:xfrm>
            <a:off x="3696871" y="2395922"/>
            <a:ext cx="3340781" cy="1270001"/>
          </a:xfrm>
          <a:prstGeom prst="ellipse">
            <a:avLst/>
          </a:prstGeom>
          <a:solidFill>
            <a:srgbClr val="C4E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Atm</a:t>
            </a:r>
          </a:p>
        </p:txBody>
      </p:sp>
      <p:sp>
        <p:nvSpPr>
          <p:cNvPr id="266" name="Snow/Firn"/>
          <p:cNvSpPr/>
          <p:nvPr/>
        </p:nvSpPr>
        <p:spPr>
          <a:xfrm>
            <a:off x="3009292" y="3842951"/>
            <a:ext cx="4946953" cy="175434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</a:defRPr>
            </a:lvl1pPr>
          </a:lstStyle>
          <a:p>
            <a:r>
              <a:t>Snow/Firn</a:t>
            </a:r>
          </a:p>
        </p:txBody>
      </p:sp>
      <p:sp>
        <p:nvSpPr>
          <p:cNvPr id="267" name="Rectangle"/>
          <p:cNvSpPr/>
          <p:nvPr/>
        </p:nvSpPr>
        <p:spPr>
          <a:xfrm>
            <a:off x="3195066" y="5179203"/>
            <a:ext cx="4503966" cy="254259"/>
          </a:xfrm>
          <a:prstGeom prst="rect">
            <a:avLst/>
          </a:prstGeom>
          <a:solidFill>
            <a:srgbClr val="ABC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68" name="Ocean"/>
          <p:cNvSpPr/>
          <p:nvPr/>
        </p:nvSpPr>
        <p:spPr>
          <a:xfrm>
            <a:off x="3079560" y="9425906"/>
            <a:ext cx="4575403" cy="2137532"/>
          </a:xfrm>
          <a:prstGeom prst="ellipse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Ocean</a:t>
            </a:r>
          </a:p>
        </p:txBody>
      </p:sp>
      <p:sp>
        <p:nvSpPr>
          <p:cNvPr id="269" name="Line"/>
          <p:cNvSpPr/>
          <p:nvPr/>
        </p:nvSpPr>
        <p:spPr>
          <a:xfrm flipH="1">
            <a:off x="3922237" y="5428415"/>
            <a:ext cx="1" cy="4538384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0" name="Line"/>
          <p:cNvSpPr/>
          <p:nvPr/>
        </p:nvSpPr>
        <p:spPr>
          <a:xfrm>
            <a:off x="4295356" y="3193768"/>
            <a:ext cx="1" cy="1514534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271" name="Connection Line"/>
          <p:cNvCxnSpPr>
            <a:cxnSpLocks/>
          </p:cNvCxnSpPr>
          <p:nvPr/>
        </p:nvCxnSpPr>
        <p:spPr>
          <a:xfrm flipV="1">
            <a:off x="7184705" y="6858000"/>
            <a:ext cx="2232879" cy="3636672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272" name="3"/>
          <p:cNvSpPr/>
          <p:nvPr/>
        </p:nvSpPr>
        <p:spPr>
          <a:xfrm>
            <a:off x="9145296" y="6498525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273" name="1"/>
          <p:cNvSpPr/>
          <p:nvPr/>
        </p:nvSpPr>
        <p:spPr>
          <a:xfrm>
            <a:off x="3290238" y="3591561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274" name="2"/>
          <p:cNvSpPr/>
          <p:nvPr/>
        </p:nvSpPr>
        <p:spPr>
          <a:xfrm>
            <a:off x="2935020" y="8747769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275" name="Fixed"/>
          <p:cNvSpPr txBox="1"/>
          <p:nvPr/>
        </p:nvSpPr>
        <p:spPr>
          <a:xfrm>
            <a:off x="4990960" y="5066302"/>
            <a:ext cx="75260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Fixed</a:t>
            </a:r>
          </a:p>
        </p:txBody>
      </p:sp>
      <p:sp>
        <p:nvSpPr>
          <p:cNvPr id="276" name="Observed Ice Sheet"/>
          <p:cNvSpPr/>
          <p:nvPr/>
        </p:nvSpPr>
        <p:spPr>
          <a:xfrm>
            <a:off x="2045830" y="6156203"/>
            <a:ext cx="6802439" cy="22453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Observed Ice Sheet</a:t>
            </a:r>
          </a:p>
        </p:txBody>
      </p:sp>
      <p:sp>
        <p:nvSpPr>
          <p:cNvPr id="277" name="4"/>
          <p:cNvSpPr/>
          <p:nvPr/>
        </p:nvSpPr>
        <p:spPr>
          <a:xfrm>
            <a:off x="6154113" y="8747769"/>
            <a:ext cx="718950" cy="718950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278" name="Runoff"/>
          <p:cNvSpPr txBox="1"/>
          <p:nvPr/>
        </p:nvSpPr>
        <p:spPr>
          <a:xfrm>
            <a:off x="9146461" y="6012270"/>
            <a:ext cx="89408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Runoff</a:t>
            </a:r>
          </a:p>
        </p:txBody>
      </p:sp>
      <p:sp>
        <p:nvSpPr>
          <p:cNvPr id="279" name="FW Anomaly"/>
          <p:cNvSpPr txBox="1"/>
          <p:nvPr/>
        </p:nvSpPr>
        <p:spPr>
          <a:xfrm>
            <a:off x="4537182" y="8867214"/>
            <a:ext cx="1620775" cy="480061"/>
          </a:xfrm>
          <a:prstGeom prst="rect">
            <a:avLst/>
          </a:prstGeom>
          <a:solidFill>
            <a:srgbClr val="F6C3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FW Anomaly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2012568" y="6130803"/>
            <a:ext cx="6053819" cy="2275180"/>
          </a:xfrm>
          <a:prstGeom prst="roundRect">
            <a:avLst>
              <a:gd name="adj" fmla="val 16157"/>
            </a:avLst>
          </a:prstGeom>
          <a:solidFill>
            <a:srgbClr val="408EBB">
              <a:alpha val="239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81" name="Line"/>
          <p:cNvSpPr/>
          <p:nvPr/>
        </p:nvSpPr>
        <p:spPr>
          <a:xfrm flipV="1">
            <a:off x="7783873" y="7604728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2" name="5"/>
          <p:cNvSpPr/>
          <p:nvPr/>
        </p:nvSpPr>
        <p:spPr>
          <a:xfrm>
            <a:off x="7753456" y="6717871"/>
            <a:ext cx="718950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283" name="5"/>
          <p:cNvSpPr/>
          <p:nvPr/>
        </p:nvSpPr>
        <p:spPr>
          <a:xfrm>
            <a:off x="5308593" y="12587651"/>
            <a:ext cx="718949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284" name="+"/>
          <p:cNvSpPr txBox="1"/>
          <p:nvPr/>
        </p:nvSpPr>
        <p:spPr>
          <a:xfrm>
            <a:off x="4867962" y="12608916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85" name="=0"/>
          <p:cNvSpPr txBox="1"/>
          <p:nvPr/>
        </p:nvSpPr>
        <p:spPr>
          <a:xfrm>
            <a:off x="6044148" y="12608916"/>
            <a:ext cx="751410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286" name="=0"/>
          <p:cNvSpPr txBox="1"/>
          <p:nvPr/>
        </p:nvSpPr>
        <p:spPr>
          <a:xfrm>
            <a:off x="18748353" y="11823703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287" name="5"/>
          <p:cNvSpPr/>
          <p:nvPr/>
        </p:nvSpPr>
        <p:spPr>
          <a:xfrm>
            <a:off x="14001511" y="12713437"/>
            <a:ext cx="718949" cy="718950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288" name="Implicit FW flux…"/>
          <p:cNvSpPr txBox="1"/>
          <p:nvPr/>
        </p:nvSpPr>
        <p:spPr>
          <a:xfrm>
            <a:off x="893832" y="8753090"/>
            <a:ext cx="1983487" cy="82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000"/>
            </a:pPr>
            <a:r>
              <a:t>Implicit FW flux</a:t>
            </a:r>
          </a:p>
          <a:p>
            <a:pPr>
              <a:lnSpc>
                <a:spcPct val="10000"/>
              </a:lnSpc>
              <a:defRPr sz="2000"/>
            </a:pPr>
            <a:r>
              <a:t>(With/out delay)</a:t>
            </a:r>
          </a:p>
        </p:txBody>
      </p:sp>
      <p:sp>
        <p:nvSpPr>
          <p:cNvPr id="289" name="4"/>
          <p:cNvSpPr/>
          <p:nvPr/>
        </p:nvSpPr>
        <p:spPr>
          <a:xfrm>
            <a:off x="17142966" y="12713437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290" name="6"/>
          <p:cNvSpPr/>
          <p:nvPr/>
        </p:nvSpPr>
        <p:spPr>
          <a:xfrm>
            <a:off x="18230831" y="12713437"/>
            <a:ext cx="718949" cy="718950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291" name="+"/>
          <p:cNvSpPr txBox="1"/>
          <p:nvPr/>
        </p:nvSpPr>
        <p:spPr>
          <a:xfrm>
            <a:off x="17826057" y="12720263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292" name="=?"/>
          <p:cNvSpPr txBox="1"/>
          <p:nvPr/>
        </p:nvSpPr>
        <p:spPr>
          <a:xfrm>
            <a:off x="19154681" y="12720263"/>
            <a:ext cx="751410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=?</a:t>
            </a:r>
          </a:p>
        </p:txBody>
      </p:sp>
      <p:sp>
        <p:nvSpPr>
          <p:cNvPr id="293" name="Line"/>
          <p:cNvSpPr/>
          <p:nvPr/>
        </p:nvSpPr>
        <p:spPr>
          <a:xfrm>
            <a:off x="18046372" y="8102447"/>
            <a:ext cx="1" cy="2197848"/>
          </a:xfrm>
          <a:prstGeom prst="line">
            <a:avLst/>
          </a:prstGeom>
          <a:ln w="88900">
            <a:solidFill>
              <a:schemeClr val="accent5">
                <a:hueOff val="187634"/>
                <a:satOff val="22839"/>
                <a:lumOff val="2502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Line"/>
          <p:cNvSpPr/>
          <p:nvPr/>
        </p:nvSpPr>
        <p:spPr>
          <a:xfrm>
            <a:off x="6772901" y="7786694"/>
            <a:ext cx="1" cy="2275180"/>
          </a:xfrm>
          <a:prstGeom prst="line">
            <a:avLst/>
          </a:prstGeom>
          <a:ln w="88900">
            <a:solidFill>
              <a:schemeClr val="accent5">
                <a:hueOff val="187634"/>
                <a:satOff val="22839"/>
                <a:lumOff val="2502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Precip/subl."/>
          <p:cNvSpPr txBox="1"/>
          <p:nvPr/>
        </p:nvSpPr>
        <p:spPr>
          <a:xfrm>
            <a:off x="1724417" y="3711005"/>
            <a:ext cx="14549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Precip/subl.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ion Line">
            <a:extLst>
              <a:ext uri="{FF2B5EF4-FFF2-40B4-BE49-F238E27FC236}">
                <a16:creationId xmlns:a16="http://schemas.microsoft.com/office/drawing/2014/main" id="{20453B0F-2522-29EB-00F4-C70861822AAC}"/>
              </a:ext>
            </a:extLst>
          </p:cNvPr>
          <p:cNvCxnSpPr>
            <a:cxnSpLocks/>
          </p:cNvCxnSpPr>
          <p:nvPr/>
        </p:nvCxnSpPr>
        <p:spPr>
          <a:xfrm flipH="1" flipV="1">
            <a:off x="8276513" y="4945610"/>
            <a:ext cx="1849892" cy="1921418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cxnSp>
        <p:nvCxnSpPr>
          <p:cNvPr id="4" name="Connection Line">
            <a:extLst>
              <a:ext uri="{FF2B5EF4-FFF2-40B4-BE49-F238E27FC236}">
                <a16:creationId xmlns:a16="http://schemas.microsoft.com/office/drawing/2014/main" id="{135C4FFD-F14E-D243-F318-CF786F6CD19C}"/>
              </a:ext>
            </a:extLst>
          </p:cNvPr>
          <p:cNvCxnSpPr>
            <a:cxnSpLocks/>
          </p:cNvCxnSpPr>
          <p:nvPr/>
        </p:nvCxnSpPr>
        <p:spPr>
          <a:xfrm flipH="1" flipV="1">
            <a:off x="19372694" y="5260780"/>
            <a:ext cx="1849892" cy="1921418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297" name="Snow/Firn"/>
          <p:cNvSpPr/>
          <p:nvPr/>
        </p:nvSpPr>
        <p:spPr>
          <a:xfrm>
            <a:off x="14553299" y="4295387"/>
            <a:ext cx="4946953" cy="175434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</a:defRPr>
            </a:lvl1pPr>
          </a:lstStyle>
          <a:p>
            <a:r>
              <a:t>Snow/Firn</a:t>
            </a:r>
          </a:p>
        </p:txBody>
      </p:sp>
      <p:sp>
        <p:nvSpPr>
          <p:cNvPr id="298" name="Ocean"/>
          <p:cNvSpPr/>
          <p:nvPr/>
        </p:nvSpPr>
        <p:spPr>
          <a:xfrm>
            <a:off x="15428357" y="9481825"/>
            <a:ext cx="4575403" cy="2137532"/>
          </a:xfrm>
          <a:prstGeom prst="ellipse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Ocean</a:t>
            </a:r>
          </a:p>
        </p:txBody>
      </p:sp>
      <p:sp>
        <p:nvSpPr>
          <p:cNvPr id="299" name="Line"/>
          <p:cNvSpPr/>
          <p:nvPr/>
        </p:nvSpPr>
        <p:spPr>
          <a:xfrm>
            <a:off x="16102455" y="5930837"/>
            <a:ext cx="1" cy="4154832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0" name="Rounded Rectangle"/>
          <p:cNvSpPr/>
          <p:nvPr/>
        </p:nvSpPr>
        <p:spPr>
          <a:xfrm>
            <a:off x="13572039" y="6598164"/>
            <a:ext cx="6802439" cy="22453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/>
            </a:pPr>
            <a:endParaRPr/>
          </a:p>
        </p:txBody>
      </p:sp>
      <p:sp>
        <p:nvSpPr>
          <p:cNvPr id="301" name="Rounded Rectangle"/>
          <p:cNvSpPr/>
          <p:nvPr/>
        </p:nvSpPr>
        <p:spPr>
          <a:xfrm>
            <a:off x="13566260" y="6583240"/>
            <a:ext cx="6053818" cy="2275180"/>
          </a:xfrm>
          <a:prstGeom prst="roundRect">
            <a:avLst>
              <a:gd name="adj" fmla="val 16157"/>
            </a:avLst>
          </a:prstGeom>
          <a:solidFill>
            <a:srgbClr val="408EBB">
              <a:alpha val="239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2" name="Proposed FW Approach - Scenarios"/>
          <p:cNvSpPr txBox="1"/>
          <p:nvPr/>
        </p:nvSpPr>
        <p:spPr>
          <a:xfrm>
            <a:off x="7146170" y="201656"/>
            <a:ext cx="10604501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Proposed FW Approach - Scenarios </a:t>
            </a:r>
          </a:p>
        </p:txBody>
      </p:sp>
      <p:sp>
        <p:nvSpPr>
          <p:cNvPr id="303" name="Mass balance model (Type-2)"/>
          <p:cNvSpPr txBox="1"/>
          <p:nvPr/>
        </p:nvSpPr>
        <p:spPr>
          <a:xfrm>
            <a:off x="2398681" y="1423069"/>
            <a:ext cx="7564223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Mass balance model (Type-2)</a:t>
            </a:r>
          </a:p>
        </p:txBody>
      </p:sp>
      <p:sp>
        <p:nvSpPr>
          <p:cNvPr id="304" name="Atm"/>
          <p:cNvSpPr/>
          <p:nvPr/>
        </p:nvSpPr>
        <p:spPr>
          <a:xfrm>
            <a:off x="15356385" y="2548833"/>
            <a:ext cx="3340781" cy="1270001"/>
          </a:xfrm>
          <a:prstGeom prst="ellipse">
            <a:avLst/>
          </a:prstGeom>
          <a:solidFill>
            <a:srgbClr val="C4E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Atm</a:t>
            </a:r>
          </a:p>
        </p:txBody>
      </p:sp>
      <p:sp>
        <p:nvSpPr>
          <p:cNvPr id="305" name="Fixed FW fluxes (Type-1)"/>
          <p:cNvSpPr txBox="1"/>
          <p:nvPr/>
        </p:nvSpPr>
        <p:spPr>
          <a:xfrm>
            <a:off x="14502930" y="1406031"/>
            <a:ext cx="6353862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Fixed FW fluxes (Type-1)</a:t>
            </a:r>
          </a:p>
        </p:txBody>
      </p:sp>
      <p:sp>
        <p:nvSpPr>
          <p:cNvPr id="306" name="Line"/>
          <p:cNvSpPr/>
          <p:nvPr/>
        </p:nvSpPr>
        <p:spPr>
          <a:xfrm>
            <a:off x="16301401" y="3428499"/>
            <a:ext cx="1" cy="1514534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7" name="1"/>
          <p:cNvSpPr/>
          <p:nvPr/>
        </p:nvSpPr>
        <p:spPr>
          <a:xfrm>
            <a:off x="15323055" y="3699790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308" name="2"/>
          <p:cNvSpPr/>
          <p:nvPr/>
        </p:nvSpPr>
        <p:spPr>
          <a:xfrm>
            <a:off x="15076532" y="9101025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cxnSp>
        <p:nvCxnSpPr>
          <p:cNvPr id="309" name="Connection Line"/>
          <p:cNvCxnSpPr>
            <a:cxnSpLocks/>
          </p:cNvCxnSpPr>
          <p:nvPr/>
        </p:nvCxnSpPr>
        <p:spPr>
          <a:xfrm flipV="1">
            <a:off x="19500252" y="7125725"/>
            <a:ext cx="1722334" cy="3066283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310" name="3"/>
          <p:cNvSpPr/>
          <p:nvPr/>
        </p:nvSpPr>
        <p:spPr>
          <a:xfrm>
            <a:off x="20824759" y="6715010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311" name="Rectangle"/>
          <p:cNvSpPr/>
          <p:nvPr/>
        </p:nvSpPr>
        <p:spPr>
          <a:xfrm>
            <a:off x="14739075" y="5558821"/>
            <a:ext cx="4503966" cy="254258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2" name="Rectangle"/>
          <p:cNvSpPr/>
          <p:nvPr/>
        </p:nvSpPr>
        <p:spPr>
          <a:xfrm>
            <a:off x="14739075" y="5558821"/>
            <a:ext cx="3708186" cy="254258"/>
          </a:xfrm>
          <a:prstGeom prst="rect">
            <a:avLst/>
          </a:prstGeom>
          <a:solidFill>
            <a:srgbClr val="ABC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3" name="Evolving Reservoir"/>
          <p:cNvSpPr txBox="1"/>
          <p:nvPr/>
        </p:nvSpPr>
        <p:spPr>
          <a:xfrm>
            <a:off x="15845752" y="5445919"/>
            <a:ext cx="22550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Evolving Reservoir</a:t>
            </a:r>
          </a:p>
        </p:txBody>
      </p:sp>
      <p:sp>
        <p:nvSpPr>
          <p:cNvPr id="314" name="6"/>
          <p:cNvSpPr/>
          <p:nvPr/>
        </p:nvSpPr>
        <p:spPr>
          <a:xfrm>
            <a:off x="18020185" y="9101025"/>
            <a:ext cx="718949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315" name="FW"/>
          <p:cNvSpPr txBox="1"/>
          <p:nvPr/>
        </p:nvSpPr>
        <p:spPr>
          <a:xfrm>
            <a:off x="17382799" y="9220469"/>
            <a:ext cx="531877" cy="480061"/>
          </a:xfrm>
          <a:prstGeom prst="rect">
            <a:avLst/>
          </a:prstGeom>
          <a:solidFill>
            <a:srgbClr val="F6C3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FW</a:t>
            </a:r>
          </a:p>
        </p:txBody>
      </p:sp>
      <p:sp>
        <p:nvSpPr>
          <p:cNvPr id="316" name="Snow/Firn"/>
          <p:cNvSpPr/>
          <p:nvPr/>
        </p:nvSpPr>
        <p:spPr>
          <a:xfrm>
            <a:off x="3508399" y="4059758"/>
            <a:ext cx="4946954" cy="1754339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</a:defRPr>
            </a:lvl1pPr>
          </a:lstStyle>
          <a:p>
            <a:r>
              <a:t>Snow/Firn</a:t>
            </a:r>
          </a:p>
        </p:txBody>
      </p:sp>
      <p:sp>
        <p:nvSpPr>
          <p:cNvPr id="317" name="Ocean"/>
          <p:cNvSpPr/>
          <p:nvPr/>
        </p:nvSpPr>
        <p:spPr>
          <a:xfrm>
            <a:off x="3694175" y="9324050"/>
            <a:ext cx="4575403" cy="2137532"/>
          </a:xfrm>
          <a:prstGeom prst="ellipse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Ocean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4518107" y="5705559"/>
            <a:ext cx="1" cy="4154832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9" name="Rounded Rectangle"/>
          <p:cNvSpPr/>
          <p:nvPr/>
        </p:nvSpPr>
        <p:spPr>
          <a:xfrm>
            <a:off x="2544938" y="6385393"/>
            <a:ext cx="6802438" cy="224533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20" name="Rounded Rectangle"/>
          <p:cNvSpPr/>
          <p:nvPr/>
        </p:nvSpPr>
        <p:spPr>
          <a:xfrm>
            <a:off x="2511676" y="6347610"/>
            <a:ext cx="6053818" cy="2275180"/>
          </a:xfrm>
          <a:prstGeom prst="roundRect">
            <a:avLst>
              <a:gd name="adj" fmla="val 16157"/>
            </a:avLst>
          </a:prstGeom>
          <a:solidFill>
            <a:srgbClr val="408EBB">
              <a:alpha val="239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21" name="Atm"/>
          <p:cNvSpPr/>
          <p:nvPr/>
        </p:nvSpPr>
        <p:spPr>
          <a:xfrm>
            <a:off x="4311486" y="2522453"/>
            <a:ext cx="3340781" cy="1270001"/>
          </a:xfrm>
          <a:prstGeom prst="ellipse">
            <a:avLst/>
          </a:prstGeom>
          <a:solidFill>
            <a:srgbClr val="C4E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Atm</a:t>
            </a:r>
          </a:p>
        </p:txBody>
      </p:sp>
      <p:sp>
        <p:nvSpPr>
          <p:cNvPr id="322" name="Rectangle"/>
          <p:cNvSpPr/>
          <p:nvPr/>
        </p:nvSpPr>
        <p:spPr>
          <a:xfrm>
            <a:off x="3694174" y="5396010"/>
            <a:ext cx="4503966" cy="254258"/>
          </a:xfrm>
          <a:prstGeom prst="rect">
            <a:avLst/>
          </a:prstGeom>
          <a:solidFill>
            <a:srgbClr val="ABC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4794464" y="3410575"/>
            <a:ext cx="1" cy="1514534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324" name="Connection Line"/>
          <p:cNvCxnSpPr>
            <a:cxnSpLocks/>
          </p:cNvCxnSpPr>
          <p:nvPr/>
        </p:nvCxnSpPr>
        <p:spPr>
          <a:xfrm flipV="1">
            <a:off x="7652267" y="6867028"/>
            <a:ext cx="2474138" cy="3324980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325" name="3"/>
          <p:cNvSpPr/>
          <p:nvPr/>
        </p:nvSpPr>
        <p:spPr>
          <a:xfrm>
            <a:off x="9786915" y="6498525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326" name="1"/>
          <p:cNvSpPr/>
          <p:nvPr/>
        </p:nvSpPr>
        <p:spPr>
          <a:xfrm>
            <a:off x="3783891" y="3701886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327" name="2"/>
          <p:cNvSpPr/>
          <p:nvPr/>
        </p:nvSpPr>
        <p:spPr>
          <a:xfrm>
            <a:off x="3434128" y="8964576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328" name="Fixed"/>
          <p:cNvSpPr txBox="1"/>
          <p:nvPr/>
        </p:nvSpPr>
        <p:spPr>
          <a:xfrm>
            <a:off x="5490068" y="5283108"/>
            <a:ext cx="75260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Fixed</a:t>
            </a:r>
          </a:p>
        </p:txBody>
      </p:sp>
      <p:sp>
        <p:nvSpPr>
          <p:cNvPr id="329" name="Modeled Ice Sheet"/>
          <p:cNvSpPr/>
          <p:nvPr/>
        </p:nvSpPr>
        <p:spPr>
          <a:xfrm>
            <a:off x="2544938" y="6373010"/>
            <a:ext cx="6802438" cy="2245331"/>
          </a:xfrm>
          <a:prstGeom prst="roundRect">
            <a:avLst>
              <a:gd name="adj" fmla="val 15000"/>
            </a:avLst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Modeled Ice Sheet</a:t>
            </a:r>
          </a:p>
        </p:txBody>
      </p:sp>
      <p:sp>
        <p:nvSpPr>
          <p:cNvPr id="330" name="4"/>
          <p:cNvSpPr/>
          <p:nvPr/>
        </p:nvSpPr>
        <p:spPr>
          <a:xfrm>
            <a:off x="6425280" y="8783752"/>
            <a:ext cx="718950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331" name="Runoff"/>
          <p:cNvSpPr txBox="1"/>
          <p:nvPr/>
        </p:nvSpPr>
        <p:spPr>
          <a:xfrm>
            <a:off x="9699349" y="5956654"/>
            <a:ext cx="89408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Runoff</a:t>
            </a:r>
          </a:p>
        </p:txBody>
      </p:sp>
      <p:sp>
        <p:nvSpPr>
          <p:cNvPr id="332" name="FW"/>
          <p:cNvSpPr txBox="1"/>
          <p:nvPr/>
        </p:nvSpPr>
        <p:spPr>
          <a:xfrm>
            <a:off x="5715938" y="8881188"/>
            <a:ext cx="531877" cy="480061"/>
          </a:xfrm>
          <a:prstGeom prst="rect">
            <a:avLst/>
          </a:prstGeom>
          <a:solidFill>
            <a:srgbClr val="F6C3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FW</a:t>
            </a:r>
          </a:p>
        </p:txBody>
      </p:sp>
      <p:sp>
        <p:nvSpPr>
          <p:cNvPr id="333" name="5"/>
          <p:cNvSpPr/>
          <p:nvPr/>
        </p:nvSpPr>
        <p:spPr>
          <a:xfrm>
            <a:off x="8182358" y="7125725"/>
            <a:ext cx="718950" cy="718950"/>
          </a:xfrm>
          <a:prstGeom prst="ellipse">
            <a:avLst/>
          </a:prstGeom>
          <a:solidFill>
            <a:srgbClr val="F7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334" name="CMIP6 scenarios"/>
          <p:cNvSpPr/>
          <p:nvPr/>
        </p:nvSpPr>
        <p:spPr>
          <a:xfrm>
            <a:off x="395806" y="4651629"/>
            <a:ext cx="2593827" cy="2062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t>CMIP6 scenarios</a:t>
            </a:r>
          </a:p>
        </p:txBody>
      </p:sp>
      <p:sp>
        <p:nvSpPr>
          <p:cNvPr id="335" name="4"/>
          <p:cNvSpPr/>
          <p:nvPr/>
        </p:nvSpPr>
        <p:spPr>
          <a:xfrm>
            <a:off x="2025664" y="12621354"/>
            <a:ext cx="718949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336" name="2"/>
          <p:cNvSpPr/>
          <p:nvPr/>
        </p:nvSpPr>
        <p:spPr>
          <a:xfrm>
            <a:off x="2761496" y="11820249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337" name="1"/>
          <p:cNvSpPr/>
          <p:nvPr/>
        </p:nvSpPr>
        <p:spPr>
          <a:xfrm>
            <a:off x="1608820" y="11820249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338" name="3"/>
          <p:cNvSpPr/>
          <p:nvPr/>
        </p:nvSpPr>
        <p:spPr>
          <a:xfrm>
            <a:off x="3914173" y="11820249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339" name="+"/>
          <p:cNvSpPr txBox="1"/>
          <p:nvPr/>
        </p:nvSpPr>
        <p:spPr>
          <a:xfrm>
            <a:off x="3487607" y="11820563"/>
            <a:ext cx="201362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40" name="+"/>
          <p:cNvSpPr txBox="1"/>
          <p:nvPr/>
        </p:nvSpPr>
        <p:spPr>
          <a:xfrm>
            <a:off x="2334930" y="11820563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41" name="=0"/>
          <p:cNvSpPr txBox="1"/>
          <p:nvPr/>
        </p:nvSpPr>
        <p:spPr>
          <a:xfrm>
            <a:off x="4633121" y="11815073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342" name="5"/>
          <p:cNvSpPr/>
          <p:nvPr/>
        </p:nvSpPr>
        <p:spPr>
          <a:xfrm>
            <a:off x="3164277" y="12631987"/>
            <a:ext cx="718949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343" name="+"/>
          <p:cNvSpPr txBox="1"/>
          <p:nvPr/>
        </p:nvSpPr>
        <p:spPr>
          <a:xfrm>
            <a:off x="2723646" y="12653252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44" name="=0"/>
          <p:cNvSpPr txBox="1"/>
          <p:nvPr/>
        </p:nvSpPr>
        <p:spPr>
          <a:xfrm>
            <a:off x="3899832" y="12653252"/>
            <a:ext cx="751410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345" name="2"/>
          <p:cNvSpPr/>
          <p:nvPr/>
        </p:nvSpPr>
        <p:spPr>
          <a:xfrm>
            <a:off x="16136585" y="11817661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346" name="1"/>
          <p:cNvSpPr/>
          <p:nvPr/>
        </p:nvSpPr>
        <p:spPr>
          <a:xfrm>
            <a:off x="14983424" y="11817661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347" name="3"/>
          <p:cNvSpPr/>
          <p:nvPr/>
        </p:nvSpPr>
        <p:spPr>
          <a:xfrm>
            <a:off x="17289262" y="11817661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348" name="+"/>
          <p:cNvSpPr txBox="1"/>
          <p:nvPr/>
        </p:nvSpPr>
        <p:spPr>
          <a:xfrm>
            <a:off x="15683960" y="11817976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49" name="+"/>
          <p:cNvSpPr txBox="1"/>
          <p:nvPr/>
        </p:nvSpPr>
        <p:spPr>
          <a:xfrm>
            <a:off x="16862696" y="11817976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50" name="4"/>
          <p:cNvSpPr/>
          <p:nvPr/>
        </p:nvSpPr>
        <p:spPr>
          <a:xfrm>
            <a:off x="18467998" y="11817661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351" name="+"/>
          <p:cNvSpPr txBox="1"/>
          <p:nvPr/>
        </p:nvSpPr>
        <p:spPr>
          <a:xfrm>
            <a:off x="18041432" y="11817976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52" name="=0"/>
          <p:cNvSpPr txBox="1"/>
          <p:nvPr/>
        </p:nvSpPr>
        <p:spPr>
          <a:xfrm>
            <a:off x="16223102" y="12611478"/>
            <a:ext cx="751410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353" name="+"/>
          <p:cNvSpPr txBox="1"/>
          <p:nvPr/>
        </p:nvSpPr>
        <p:spPr>
          <a:xfrm>
            <a:off x="15091652" y="12611163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54" name="6"/>
          <p:cNvSpPr/>
          <p:nvPr/>
        </p:nvSpPr>
        <p:spPr>
          <a:xfrm>
            <a:off x="15520288" y="12611163"/>
            <a:ext cx="718949" cy="718950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355" name="=0"/>
          <p:cNvSpPr txBox="1"/>
          <p:nvPr/>
        </p:nvSpPr>
        <p:spPr>
          <a:xfrm>
            <a:off x="19220167" y="11815421"/>
            <a:ext cx="751410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356" name="5"/>
          <p:cNvSpPr/>
          <p:nvPr/>
        </p:nvSpPr>
        <p:spPr>
          <a:xfrm>
            <a:off x="14390547" y="12611478"/>
            <a:ext cx="718950" cy="718949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357" name="4"/>
          <p:cNvSpPr/>
          <p:nvPr/>
        </p:nvSpPr>
        <p:spPr>
          <a:xfrm>
            <a:off x="18113959" y="4729617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358" name="Line"/>
          <p:cNvSpPr/>
          <p:nvPr/>
        </p:nvSpPr>
        <p:spPr>
          <a:xfrm flipV="1">
            <a:off x="18145647" y="5671300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Modeled Ice Sheet"/>
          <p:cNvSpPr/>
          <p:nvPr/>
        </p:nvSpPr>
        <p:spPr>
          <a:xfrm>
            <a:off x="13572039" y="6605648"/>
            <a:ext cx="6802439" cy="2245331"/>
          </a:xfrm>
          <a:prstGeom prst="roundRect">
            <a:avLst>
              <a:gd name="adj" fmla="val 15000"/>
            </a:avLst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Modeled Ice Sheet</a:t>
            </a:r>
          </a:p>
        </p:txBody>
      </p:sp>
      <p:sp>
        <p:nvSpPr>
          <p:cNvPr id="360" name="5"/>
          <p:cNvSpPr/>
          <p:nvPr/>
        </p:nvSpPr>
        <p:spPr>
          <a:xfrm>
            <a:off x="19236397" y="7361355"/>
            <a:ext cx="718950" cy="718949"/>
          </a:xfrm>
          <a:prstGeom prst="ellipse">
            <a:avLst/>
          </a:prstGeom>
          <a:solidFill>
            <a:srgbClr val="F7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361" name="Line"/>
          <p:cNvSpPr/>
          <p:nvPr/>
        </p:nvSpPr>
        <p:spPr>
          <a:xfrm flipV="1">
            <a:off x="19268085" y="8217956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2" name="Line"/>
          <p:cNvSpPr/>
          <p:nvPr/>
        </p:nvSpPr>
        <p:spPr>
          <a:xfrm flipV="1">
            <a:off x="8214045" y="7947368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3" name="4"/>
          <p:cNvSpPr/>
          <p:nvPr/>
        </p:nvSpPr>
        <p:spPr>
          <a:xfrm>
            <a:off x="7304537" y="12412457"/>
            <a:ext cx="718950" cy="718950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364" name="2"/>
          <p:cNvSpPr/>
          <p:nvPr/>
        </p:nvSpPr>
        <p:spPr>
          <a:xfrm>
            <a:off x="6058035" y="12380875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365" name="+"/>
          <p:cNvSpPr txBox="1"/>
          <p:nvPr/>
        </p:nvSpPr>
        <p:spPr>
          <a:xfrm>
            <a:off x="6820445" y="12412772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66" name="=?"/>
          <p:cNvSpPr txBox="1"/>
          <p:nvPr/>
        </p:nvSpPr>
        <p:spPr>
          <a:xfrm>
            <a:off x="8098409" y="12412772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=?</a:t>
            </a:r>
          </a:p>
        </p:txBody>
      </p:sp>
      <p:sp>
        <p:nvSpPr>
          <p:cNvPr id="367" name="6"/>
          <p:cNvSpPr/>
          <p:nvPr/>
        </p:nvSpPr>
        <p:spPr>
          <a:xfrm>
            <a:off x="22148455" y="12565744"/>
            <a:ext cx="718950" cy="718950"/>
          </a:xfrm>
          <a:prstGeom prst="ellipse">
            <a:avLst/>
          </a:prstGeom>
          <a:solidFill>
            <a:srgbClr val="FD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368" name="2"/>
          <p:cNvSpPr/>
          <p:nvPr/>
        </p:nvSpPr>
        <p:spPr>
          <a:xfrm>
            <a:off x="20901955" y="12565744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369" name="+"/>
          <p:cNvSpPr txBox="1"/>
          <p:nvPr/>
        </p:nvSpPr>
        <p:spPr>
          <a:xfrm>
            <a:off x="21632902" y="12592483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70" name="=?"/>
          <p:cNvSpPr txBox="1"/>
          <p:nvPr/>
        </p:nvSpPr>
        <p:spPr>
          <a:xfrm>
            <a:off x="22909707" y="12581850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=?</a:t>
            </a:r>
          </a:p>
        </p:txBody>
      </p:sp>
      <p:sp>
        <p:nvSpPr>
          <p:cNvPr id="371" name="Runoff"/>
          <p:cNvSpPr txBox="1"/>
          <p:nvPr/>
        </p:nvSpPr>
        <p:spPr>
          <a:xfrm>
            <a:off x="20814388" y="6230933"/>
            <a:ext cx="89408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Runoff</a:t>
            </a:r>
          </a:p>
        </p:txBody>
      </p:sp>
      <p:sp>
        <p:nvSpPr>
          <p:cNvPr id="372" name="Implicit FW flux…"/>
          <p:cNvSpPr txBox="1"/>
          <p:nvPr/>
        </p:nvSpPr>
        <p:spPr>
          <a:xfrm>
            <a:off x="1296177" y="8964575"/>
            <a:ext cx="1983487" cy="82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000"/>
            </a:pPr>
            <a:r>
              <a:t>Implicit FW flux</a:t>
            </a:r>
          </a:p>
          <a:p>
            <a:pPr>
              <a:lnSpc>
                <a:spcPct val="10000"/>
              </a:lnSpc>
              <a:defRPr sz="2000"/>
            </a:pPr>
            <a:r>
              <a:t>(With/out delay)</a:t>
            </a:r>
          </a:p>
        </p:txBody>
      </p:sp>
      <p:sp>
        <p:nvSpPr>
          <p:cNvPr id="373" name="Fixed pre-ind.…"/>
          <p:cNvSpPr txBox="1"/>
          <p:nvPr/>
        </p:nvSpPr>
        <p:spPr>
          <a:xfrm>
            <a:off x="13100245" y="9101024"/>
            <a:ext cx="1721867" cy="82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000"/>
            </a:pPr>
            <a:r>
              <a:t>Fixed pre-ind.</a:t>
            </a:r>
          </a:p>
          <a:p>
            <a:pPr>
              <a:lnSpc>
                <a:spcPct val="10000"/>
              </a:lnSpc>
              <a:defRPr sz="2000"/>
            </a:pPr>
            <a:r>
              <a:t>FW fluxes</a:t>
            </a:r>
          </a:p>
        </p:txBody>
      </p:sp>
      <p:sp>
        <p:nvSpPr>
          <p:cNvPr id="374" name="CMIP6 scenarios"/>
          <p:cNvSpPr/>
          <p:nvPr/>
        </p:nvSpPr>
        <p:spPr>
          <a:xfrm>
            <a:off x="11695770" y="4651629"/>
            <a:ext cx="2593827" cy="2062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t>CMIP6 scenarios</a:t>
            </a:r>
          </a:p>
        </p:txBody>
      </p:sp>
      <p:sp>
        <p:nvSpPr>
          <p:cNvPr id="375" name="Line"/>
          <p:cNvSpPr/>
          <p:nvPr/>
        </p:nvSpPr>
        <p:spPr>
          <a:xfrm>
            <a:off x="7284000" y="8279620"/>
            <a:ext cx="1" cy="1727213"/>
          </a:xfrm>
          <a:prstGeom prst="line">
            <a:avLst/>
          </a:prstGeom>
          <a:ln w="88900">
            <a:solidFill>
              <a:schemeClr val="accent5">
                <a:hueOff val="187634"/>
                <a:satOff val="22839"/>
                <a:lumOff val="2502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6" name="Line"/>
          <p:cNvSpPr/>
          <p:nvPr/>
        </p:nvSpPr>
        <p:spPr>
          <a:xfrm>
            <a:off x="18866914" y="8464796"/>
            <a:ext cx="1" cy="1727212"/>
          </a:xfrm>
          <a:prstGeom prst="line">
            <a:avLst/>
          </a:prstGeom>
          <a:ln w="88900">
            <a:solidFill>
              <a:schemeClr val="accent5">
                <a:hueOff val="187634"/>
                <a:satOff val="22839"/>
                <a:lumOff val="2502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7" name="4"/>
          <p:cNvSpPr/>
          <p:nvPr/>
        </p:nvSpPr>
        <p:spPr>
          <a:xfrm>
            <a:off x="20901955" y="11748283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378" name="5"/>
          <p:cNvSpPr/>
          <p:nvPr/>
        </p:nvSpPr>
        <p:spPr>
          <a:xfrm>
            <a:off x="22132146" y="11748283"/>
            <a:ext cx="718950" cy="718950"/>
          </a:xfrm>
          <a:prstGeom prst="ellipse">
            <a:avLst/>
          </a:prstGeom>
          <a:solidFill>
            <a:srgbClr val="F784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379" name="+"/>
          <p:cNvSpPr txBox="1"/>
          <p:nvPr/>
        </p:nvSpPr>
        <p:spPr>
          <a:xfrm>
            <a:off x="21632902" y="11748598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380" name="=?"/>
          <p:cNvSpPr txBox="1"/>
          <p:nvPr/>
        </p:nvSpPr>
        <p:spPr>
          <a:xfrm>
            <a:off x="22909707" y="11748598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=?</a:t>
            </a:r>
          </a:p>
        </p:txBody>
      </p:sp>
      <p:sp>
        <p:nvSpPr>
          <p:cNvPr id="381" name="Line"/>
          <p:cNvSpPr/>
          <p:nvPr/>
        </p:nvSpPr>
        <p:spPr>
          <a:xfrm flipV="1">
            <a:off x="13691710" y="4874941"/>
            <a:ext cx="1100967" cy="680936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2" name="Line"/>
          <p:cNvSpPr/>
          <p:nvPr/>
        </p:nvSpPr>
        <p:spPr>
          <a:xfrm>
            <a:off x="13426947" y="6124404"/>
            <a:ext cx="862651" cy="862650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3" name="Line"/>
          <p:cNvSpPr/>
          <p:nvPr/>
        </p:nvSpPr>
        <p:spPr>
          <a:xfrm>
            <a:off x="2126983" y="6055354"/>
            <a:ext cx="862650" cy="862650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2244542" y="5152131"/>
            <a:ext cx="1517877" cy="456140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CMIP7"/>
          <p:cNvSpPr/>
          <p:nvPr/>
        </p:nvSpPr>
        <p:spPr>
          <a:xfrm>
            <a:off x="17679100" y="2185681"/>
            <a:ext cx="1588667" cy="118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t>CMIP7</a:t>
            </a:r>
          </a:p>
        </p:txBody>
      </p:sp>
      <p:sp>
        <p:nvSpPr>
          <p:cNvPr id="386" name="CMIP7"/>
          <p:cNvSpPr/>
          <p:nvPr/>
        </p:nvSpPr>
        <p:spPr>
          <a:xfrm>
            <a:off x="19105005" y="10392816"/>
            <a:ext cx="1588667" cy="1186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t>CMIP7</a:t>
            </a:r>
          </a:p>
        </p:txBody>
      </p:sp>
      <p:sp>
        <p:nvSpPr>
          <p:cNvPr id="387" name="CMIP7"/>
          <p:cNvSpPr/>
          <p:nvPr/>
        </p:nvSpPr>
        <p:spPr>
          <a:xfrm>
            <a:off x="7443063" y="10091008"/>
            <a:ext cx="1588667" cy="1186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t>CMIP7</a:t>
            </a:r>
          </a:p>
        </p:txBody>
      </p:sp>
      <p:sp>
        <p:nvSpPr>
          <p:cNvPr id="388" name="CMIP7"/>
          <p:cNvSpPr/>
          <p:nvPr/>
        </p:nvSpPr>
        <p:spPr>
          <a:xfrm>
            <a:off x="6865368" y="2327731"/>
            <a:ext cx="1588667" cy="1186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t>CMIP7</a:t>
            </a:r>
          </a:p>
        </p:txBody>
      </p:sp>
      <p:sp>
        <p:nvSpPr>
          <p:cNvPr id="389" name="?"/>
          <p:cNvSpPr txBox="1"/>
          <p:nvPr/>
        </p:nvSpPr>
        <p:spPr>
          <a:xfrm>
            <a:off x="14017964" y="5837525"/>
            <a:ext cx="42507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?</a:t>
            </a:r>
          </a:p>
        </p:txBody>
      </p:sp>
      <p:sp>
        <p:nvSpPr>
          <p:cNvPr id="390" name="?"/>
          <p:cNvSpPr txBox="1"/>
          <p:nvPr/>
        </p:nvSpPr>
        <p:spPr>
          <a:xfrm>
            <a:off x="2908432" y="5629291"/>
            <a:ext cx="42507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?</a:t>
            </a:r>
          </a:p>
        </p:txBody>
      </p:sp>
      <p:sp>
        <p:nvSpPr>
          <p:cNvPr id="391" name="Precip/subl."/>
          <p:cNvSpPr txBox="1"/>
          <p:nvPr/>
        </p:nvSpPr>
        <p:spPr>
          <a:xfrm>
            <a:off x="2269628" y="3819234"/>
            <a:ext cx="14549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Precip/subl.</a:t>
            </a:r>
          </a:p>
        </p:txBody>
      </p:sp>
      <p:sp>
        <p:nvSpPr>
          <p:cNvPr id="392" name="Precip/subl."/>
          <p:cNvSpPr txBox="1"/>
          <p:nvPr/>
        </p:nvSpPr>
        <p:spPr>
          <a:xfrm>
            <a:off x="13786448" y="3895588"/>
            <a:ext cx="14549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Precip/subl.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ion Line">
            <a:extLst>
              <a:ext uri="{FF2B5EF4-FFF2-40B4-BE49-F238E27FC236}">
                <a16:creationId xmlns:a16="http://schemas.microsoft.com/office/drawing/2014/main" id="{0770E88C-BEC5-3E60-7237-6431357EF2B4}"/>
              </a:ext>
            </a:extLst>
          </p:cNvPr>
          <p:cNvCxnSpPr>
            <a:cxnSpLocks/>
            <a:endCxn id="394" idx="3"/>
          </p:cNvCxnSpPr>
          <p:nvPr/>
        </p:nvCxnSpPr>
        <p:spPr>
          <a:xfrm flipH="1" flipV="1">
            <a:off x="19955493" y="4103136"/>
            <a:ext cx="1879893" cy="2575510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cxnSp>
        <p:nvCxnSpPr>
          <p:cNvPr id="4" name="Connection Line">
            <a:extLst>
              <a:ext uri="{FF2B5EF4-FFF2-40B4-BE49-F238E27FC236}">
                <a16:creationId xmlns:a16="http://schemas.microsoft.com/office/drawing/2014/main" id="{8548060E-D682-DC80-4DDB-CE182ADC1D60}"/>
              </a:ext>
            </a:extLst>
          </p:cNvPr>
          <p:cNvCxnSpPr>
            <a:cxnSpLocks/>
          </p:cNvCxnSpPr>
          <p:nvPr/>
        </p:nvCxnSpPr>
        <p:spPr>
          <a:xfrm flipH="1" flipV="1">
            <a:off x="7353581" y="4358061"/>
            <a:ext cx="2194445" cy="2480664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394" name="Snow/Firn"/>
          <p:cNvSpPr/>
          <p:nvPr/>
        </p:nvSpPr>
        <p:spPr>
          <a:xfrm>
            <a:off x="15008539" y="3225966"/>
            <a:ext cx="4946954" cy="1754339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</a:defRPr>
            </a:lvl1pPr>
          </a:lstStyle>
          <a:p>
            <a:r>
              <a:t>Snow/Firn</a:t>
            </a:r>
          </a:p>
        </p:txBody>
      </p:sp>
      <p:sp>
        <p:nvSpPr>
          <p:cNvPr id="395" name="Rectangle"/>
          <p:cNvSpPr/>
          <p:nvPr/>
        </p:nvSpPr>
        <p:spPr>
          <a:xfrm>
            <a:off x="15194315" y="4489399"/>
            <a:ext cx="4503966" cy="254259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96" name="Rectangle"/>
          <p:cNvSpPr/>
          <p:nvPr/>
        </p:nvSpPr>
        <p:spPr>
          <a:xfrm>
            <a:off x="15194315" y="4489399"/>
            <a:ext cx="3708187" cy="254259"/>
          </a:xfrm>
          <a:prstGeom prst="rect">
            <a:avLst/>
          </a:prstGeom>
          <a:solidFill>
            <a:srgbClr val="ABC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97" name="Evolving Reservoir"/>
          <p:cNvSpPr txBox="1"/>
          <p:nvPr/>
        </p:nvSpPr>
        <p:spPr>
          <a:xfrm>
            <a:off x="16300992" y="4376498"/>
            <a:ext cx="22550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Evolving Reservoir</a:t>
            </a:r>
          </a:p>
        </p:txBody>
      </p:sp>
      <p:sp>
        <p:nvSpPr>
          <p:cNvPr id="398" name="2"/>
          <p:cNvSpPr/>
          <p:nvPr/>
        </p:nvSpPr>
        <p:spPr>
          <a:xfrm>
            <a:off x="18588863" y="3661997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399" name="Coupled model"/>
          <p:cNvSpPr txBox="1"/>
          <p:nvPr/>
        </p:nvSpPr>
        <p:spPr>
          <a:xfrm>
            <a:off x="9344309" y="289549"/>
            <a:ext cx="4741546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Coupled model </a:t>
            </a:r>
          </a:p>
        </p:txBody>
      </p:sp>
      <p:sp>
        <p:nvSpPr>
          <p:cNvPr id="400" name="2"/>
          <p:cNvSpPr/>
          <p:nvPr/>
        </p:nvSpPr>
        <p:spPr>
          <a:xfrm>
            <a:off x="4298141" y="11177047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401" name="1"/>
          <p:cNvSpPr/>
          <p:nvPr/>
        </p:nvSpPr>
        <p:spPr>
          <a:xfrm>
            <a:off x="3145464" y="11177047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402" name="3"/>
          <p:cNvSpPr/>
          <p:nvPr/>
        </p:nvSpPr>
        <p:spPr>
          <a:xfrm>
            <a:off x="5450818" y="11177047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403" name="+"/>
          <p:cNvSpPr txBox="1"/>
          <p:nvPr/>
        </p:nvSpPr>
        <p:spPr>
          <a:xfrm>
            <a:off x="5024252" y="11177362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04" name="+"/>
          <p:cNvSpPr txBox="1"/>
          <p:nvPr/>
        </p:nvSpPr>
        <p:spPr>
          <a:xfrm>
            <a:off x="3871575" y="11177362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05" name="=0"/>
          <p:cNvSpPr txBox="1"/>
          <p:nvPr/>
        </p:nvSpPr>
        <p:spPr>
          <a:xfrm>
            <a:off x="6181761" y="11177362"/>
            <a:ext cx="751410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406" name="4"/>
          <p:cNvSpPr/>
          <p:nvPr/>
        </p:nvSpPr>
        <p:spPr>
          <a:xfrm>
            <a:off x="3575193" y="12112733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407" name="2"/>
          <p:cNvSpPr/>
          <p:nvPr/>
        </p:nvSpPr>
        <p:spPr>
          <a:xfrm>
            <a:off x="2422516" y="12112733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408" name="5"/>
          <p:cNvSpPr/>
          <p:nvPr/>
        </p:nvSpPr>
        <p:spPr>
          <a:xfrm>
            <a:off x="4727870" y="12112733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409" name="+"/>
          <p:cNvSpPr txBox="1"/>
          <p:nvPr/>
        </p:nvSpPr>
        <p:spPr>
          <a:xfrm>
            <a:off x="4301304" y="12113048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10" name="+"/>
          <p:cNvSpPr txBox="1"/>
          <p:nvPr/>
        </p:nvSpPr>
        <p:spPr>
          <a:xfrm>
            <a:off x="3148627" y="12113048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11" name="=0"/>
          <p:cNvSpPr txBox="1"/>
          <p:nvPr/>
        </p:nvSpPr>
        <p:spPr>
          <a:xfrm>
            <a:off x="6602172" y="12113048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412" name="6"/>
          <p:cNvSpPr/>
          <p:nvPr/>
        </p:nvSpPr>
        <p:spPr>
          <a:xfrm>
            <a:off x="5879382" y="12112733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413" name="+"/>
          <p:cNvSpPr txBox="1"/>
          <p:nvPr/>
        </p:nvSpPr>
        <p:spPr>
          <a:xfrm>
            <a:off x="5452816" y="12113048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14" name="Ocean"/>
          <p:cNvSpPr/>
          <p:nvPr/>
        </p:nvSpPr>
        <p:spPr>
          <a:xfrm>
            <a:off x="2600347" y="8711222"/>
            <a:ext cx="4575403" cy="2137532"/>
          </a:xfrm>
          <a:prstGeom prst="ellipse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Ocean</a:t>
            </a:r>
          </a:p>
        </p:txBody>
      </p:sp>
      <p:sp>
        <p:nvSpPr>
          <p:cNvPr id="415" name="Atm"/>
          <p:cNvSpPr/>
          <p:nvPr/>
        </p:nvSpPr>
        <p:spPr>
          <a:xfrm>
            <a:off x="3315667" y="1776697"/>
            <a:ext cx="3340781" cy="1270001"/>
          </a:xfrm>
          <a:prstGeom prst="ellipse">
            <a:avLst/>
          </a:prstGeom>
          <a:solidFill>
            <a:srgbClr val="C4E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Atm</a:t>
            </a:r>
          </a:p>
        </p:txBody>
      </p:sp>
      <p:sp>
        <p:nvSpPr>
          <p:cNvPr id="416" name="Snow/Firn"/>
          <p:cNvSpPr/>
          <p:nvPr/>
        </p:nvSpPr>
        <p:spPr>
          <a:xfrm>
            <a:off x="2626276" y="3357903"/>
            <a:ext cx="4946953" cy="175434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</a:defRPr>
            </a:lvl1pPr>
          </a:lstStyle>
          <a:p>
            <a:r>
              <a:t>Snow/Firn</a:t>
            </a:r>
          </a:p>
        </p:txBody>
      </p:sp>
      <p:sp>
        <p:nvSpPr>
          <p:cNvPr id="417" name="Interactive Ice Sheet"/>
          <p:cNvSpPr/>
          <p:nvPr/>
        </p:nvSpPr>
        <p:spPr>
          <a:xfrm>
            <a:off x="1717886" y="5603667"/>
            <a:ext cx="6802439" cy="22453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Interactive Ice Sheet</a:t>
            </a:r>
          </a:p>
        </p:txBody>
      </p:sp>
      <p:sp>
        <p:nvSpPr>
          <p:cNvPr id="418" name="Line"/>
          <p:cNvSpPr/>
          <p:nvPr/>
        </p:nvSpPr>
        <p:spPr>
          <a:xfrm>
            <a:off x="4379217" y="2623868"/>
            <a:ext cx="1" cy="1270001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419" name="Connection Line"/>
          <p:cNvCxnSpPr>
            <a:cxnSpLocks/>
          </p:cNvCxnSpPr>
          <p:nvPr/>
        </p:nvCxnSpPr>
        <p:spPr>
          <a:xfrm flipV="1">
            <a:off x="6716905" y="6838725"/>
            <a:ext cx="2742787" cy="2985004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420" name="3"/>
          <p:cNvSpPr/>
          <p:nvPr/>
        </p:nvSpPr>
        <p:spPr>
          <a:xfrm>
            <a:off x="9099232" y="6366858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421" name="1"/>
          <p:cNvSpPr/>
          <p:nvPr/>
        </p:nvSpPr>
        <p:spPr>
          <a:xfrm>
            <a:off x="3374099" y="2777127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422" name="5"/>
          <p:cNvSpPr/>
          <p:nvPr/>
        </p:nvSpPr>
        <p:spPr>
          <a:xfrm>
            <a:off x="3014624" y="8052780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423" name="Iceberg flux"/>
          <p:cNvSpPr txBox="1"/>
          <p:nvPr/>
        </p:nvSpPr>
        <p:spPr>
          <a:xfrm>
            <a:off x="1404412" y="8172224"/>
            <a:ext cx="145440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Iceberg flux</a:t>
            </a:r>
          </a:p>
        </p:txBody>
      </p:sp>
      <p:sp>
        <p:nvSpPr>
          <p:cNvPr id="424" name="Runoff"/>
          <p:cNvSpPr txBox="1"/>
          <p:nvPr/>
        </p:nvSpPr>
        <p:spPr>
          <a:xfrm>
            <a:off x="9334628" y="5805184"/>
            <a:ext cx="89408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Runoff</a:t>
            </a:r>
          </a:p>
        </p:txBody>
      </p:sp>
      <p:sp>
        <p:nvSpPr>
          <p:cNvPr id="425" name="Rounded Rectangle"/>
          <p:cNvSpPr/>
          <p:nvPr/>
        </p:nvSpPr>
        <p:spPr>
          <a:xfrm>
            <a:off x="1690028" y="5599218"/>
            <a:ext cx="6053819" cy="2275180"/>
          </a:xfrm>
          <a:prstGeom prst="roundRect">
            <a:avLst>
              <a:gd name="adj" fmla="val 16157"/>
            </a:avLst>
          </a:prstGeom>
          <a:solidFill>
            <a:srgbClr val="408EBB">
              <a:alpha val="239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>
            <a:off x="4227619" y="4912528"/>
            <a:ext cx="1" cy="1149166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7" name="2"/>
          <p:cNvSpPr/>
          <p:nvPr/>
        </p:nvSpPr>
        <p:spPr>
          <a:xfrm>
            <a:off x="4528574" y="5040129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428" name="Firn transfer"/>
          <p:cNvSpPr txBox="1"/>
          <p:nvPr/>
        </p:nvSpPr>
        <p:spPr>
          <a:xfrm>
            <a:off x="5373217" y="5159574"/>
            <a:ext cx="154889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Firn transfer</a:t>
            </a:r>
          </a:p>
        </p:txBody>
      </p:sp>
      <p:sp>
        <p:nvSpPr>
          <p:cNvPr id="429" name="6"/>
          <p:cNvSpPr/>
          <p:nvPr/>
        </p:nvSpPr>
        <p:spPr>
          <a:xfrm>
            <a:off x="5139176" y="7933335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430" name="Basal melt"/>
          <p:cNvSpPr txBox="1"/>
          <p:nvPr/>
        </p:nvSpPr>
        <p:spPr>
          <a:xfrm>
            <a:off x="6038266" y="7971295"/>
            <a:ext cx="130149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Basal melt</a:t>
            </a:r>
          </a:p>
        </p:txBody>
      </p:sp>
      <p:sp>
        <p:nvSpPr>
          <p:cNvPr id="431" name="Rectangle"/>
          <p:cNvSpPr/>
          <p:nvPr/>
        </p:nvSpPr>
        <p:spPr>
          <a:xfrm>
            <a:off x="2867122" y="4608939"/>
            <a:ext cx="4503966" cy="254258"/>
          </a:xfrm>
          <a:prstGeom prst="rect">
            <a:avLst/>
          </a:prstGeom>
          <a:solidFill>
            <a:srgbClr val="ABC8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32" name="Fixed"/>
          <p:cNvSpPr txBox="1"/>
          <p:nvPr/>
        </p:nvSpPr>
        <p:spPr>
          <a:xfrm>
            <a:off x="4663016" y="4496037"/>
            <a:ext cx="75260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Fixed</a:t>
            </a:r>
          </a:p>
        </p:txBody>
      </p:sp>
      <p:sp>
        <p:nvSpPr>
          <p:cNvPr id="433" name="4"/>
          <p:cNvSpPr/>
          <p:nvPr/>
        </p:nvSpPr>
        <p:spPr>
          <a:xfrm>
            <a:off x="7414290" y="6182294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434" name="Line"/>
          <p:cNvSpPr/>
          <p:nvPr/>
        </p:nvSpPr>
        <p:spPr>
          <a:xfrm flipV="1">
            <a:off x="7445978" y="7189496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5" name="Ocean"/>
          <p:cNvSpPr/>
          <p:nvPr/>
        </p:nvSpPr>
        <p:spPr>
          <a:xfrm>
            <a:off x="15096306" y="8711222"/>
            <a:ext cx="4575403" cy="2137532"/>
          </a:xfrm>
          <a:prstGeom prst="ellipse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Ocean</a:t>
            </a:r>
          </a:p>
        </p:txBody>
      </p:sp>
      <p:sp>
        <p:nvSpPr>
          <p:cNvPr id="436" name="Atm"/>
          <p:cNvSpPr/>
          <p:nvPr/>
        </p:nvSpPr>
        <p:spPr>
          <a:xfrm>
            <a:off x="15811625" y="1776697"/>
            <a:ext cx="3340781" cy="1270001"/>
          </a:xfrm>
          <a:prstGeom prst="ellipse">
            <a:avLst/>
          </a:prstGeom>
          <a:solidFill>
            <a:srgbClr val="C4E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Atm</a:t>
            </a:r>
          </a:p>
        </p:txBody>
      </p:sp>
      <p:sp>
        <p:nvSpPr>
          <p:cNvPr id="437" name="Interactive Ice Sheet"/>
          <p:cNvSpPr/>
          <p:nvPr/>
        </p:nvSpPr>
        <p:spPr>
          <a:xfrm>
            <a:off x="14213845" y="5603667"/>
            <a:ext cx="6802439" cy="22453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/>
            </a:lvl1pPr>
          </a:lstStyle>
          <a:p>
            <a:r>
              <a:t>Interactive Ice Sheet</a:t>
            </a:r>
          </a:p>
        </p:txBody>
      </p:sp>
      <p:sp>
        <p:nvSpPr>
          <p:cNvPr id="438" name="Line"/>
          <p:cNvSpPr/>
          <p:nvPr/>
        </p:nvSpPr>
        <p:spPr>
          <a:xfrm>
            <a:off x="16875176" y="2744703"/>
            <a:ext cx="1" cy="1149165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439" name="Connection Line"/>
          <p:cNvCxnSpPr>
            <a:cxnSpLocks/>
          </p:cNvCxnSpPr>
          <p:nvPr/>
        </p:nvCxnSpPr>
        <p:spPr>
          <a:xfrm flipV="1">
            <a:off x="19077458" y="6705490"/>
            <a:ext cx="2760810" cy="2885077"/>
          </a:xfrm>
          <a:prstGeom prst="straightConnector1">
            <a:avLst/>
          </a:prstGeom>
          <a:ln w="76200">
            <a:solidFill>
              <a:srgbClr val="2FD8DD"/>
            </a:solidFill>
            <a:miter lim="400000"/>
            <a:headEnd type="triangle"/>
          </a:ln>
        </p:spPr>
      </p:cxnSp>
      <p:sp>
        <p:nvSpPr>
          <p:cNvPr id="440" name="3"/>
          <p:cNvSpPr/>
          <p:nvPr/>
        </p:nvSpPr>
        <p:spPr>
          <a:xfrm>
            <a:off x="21475912" y="6366858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441" name="1"/>
          <p:cNvSpPr/>
          <p:nvPr/>
        </p:nvSpPr>
        <p:spPr>
          <a:xfrm>
            <a:off x="15870057" y="2777127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442" name="6"/>
          <p:cNvSpPr/>
          <p:nvPr/>
        </p:nvSpPr>
        <p:spPr>
          <a:xfrm>
            <a:off x="15510583" y="8052780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443" name="Iceberg flux"/>
          <p:cNvSpPr txBox="1"/>
          <p:nvPr/>
        </p:nvSpPr>
        <p:spPr>
          <a:xfrm>
            <a:off x="13900370" y="8172224"/>
            <a:ext cx="145440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Iceberg flux</a:t>
            </a:r>
          </a:p>
        </p:txBody>
      </p:sp>
      <p:sp>
        <p:nvSpPr>
          <p:cNvPr id="444" name="Runoff"/>
          <p:cNvSpPr txBox="1"/>
          <p:nvPr/>
        </p:nvSpPr>
        <p:spPr>
          <a:xfrm>
            <a:off x="21677228" y="5924463"/>
            <a:ext cx="894081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Runoff</a:t>
            </a:r>
          </a:p>
        </p:txBody>
      </p:sp>
      <p:sp>
        <p:nvSpPr>
          <p:cNvPr id="445" name="Rounded Rectangle"/>
          <p:cNvSpPr/>
          <p:nvPr/>
        </p:nvSpPr>
        <p:spPr>
          <a:xfrm>
            <a:off x="14185986" y="5599218"/>
            <a:ext cx="6053819" cy="2275180"/>
          </a:xfrm>
          <a:prstGeom prst="roundRect">
            <a:avLst>
              <a:gd name="adj" fmla="val 16157"/>
            </a:avLst>
          </a:prstGeom>
          <a:solidFill>
            <a:srgbClr val="408EBB">
              <a:alpha val="239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46" name="Line"/>
          <p:cNvSpPr/>
          <p:nvPr/>
        </p:nvSpPr>
        <p:spPr>
          <a:xfrm>
            <a:off x="16875176" y="4852110"/>
            <a:ext cx="1" cy="1270001"/>
          </a:xfrm>
          <a:prstGeom prst="line">
            <a:avLst/>
          </a:prstGeom>
          <a:ln w="88900">
            <a:solidFill>
              <a:srgbClr val="2FD8D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7" name="4"/>
          <p:cNvSpPr/>
          <p:nvPr/>
        </p:nvSpPr>
        <p:spPr>
          <a:xfrm>
            <a:off x="17024532" y="5040129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448" name="Firn transfer"/>
          <p:cNvSpPr txBox="1"/>
          <p:nvPr/>
        </p:nvSpPr>
        <p:spPr>
          <a:xfrm>
            <a:off x="17869175" y="5159574"/>
            <a:ext cx="154889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Firn transfer</a:t>
            </a:r>
          </a:p>
        </p:txBody>
      </p:sp>
      <p:sp>
        <p:nvSpPr>
          <p:cNvPr id="449" name="7"/>
          <p:cNvSpPr/>
          <p:nvPr/>
        </p:nvSpPr>
        <p:spPr>
          <a:xfrm>
            <a:off x="17635134" y="7933335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7</a:t>
            </a:r>
          </a:p>
        </p:txBody>
      </p:sp>
      <p:sp>
        <p:nvSpPr>
          <p:cNvPr id="450" name="Basal melt"/>
          <p:cNvSpPr txBox="1"/>
          <p:nvPr/>
        </p:nvSpPr>
        <p:spPr>
          <a:xfrm>
            <a:off x="18534225" y="7971295"/>
            <a:ext cx="1301497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Basal melt</a:t>
            </a:r>
          </a:p>
        </p:txBody>
      </p:sp>
      <p:sp>
        <p:nvSpPr>
          <p:cNvPr id="451" name="5"/>
          <p:cNvSpPr/>
          <p:nvPr/>
        </p:nvSpPr>
        <p:spPr>
          <a:xfrm>
            <a:off x="19910249" y="6182294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452" name="Line"/>
          <p:cNvSpPr/>
          <p:nvPr/>
        </p:nvSpPr>
        <p:spPr>
          <a:xfrm flipV="1">
            <a:off x="19941937" y="7189496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3" name="Line"/>
          <p:cNvSpPr/>
          <p:nvPr/>
        </p:nvSpPr>
        <p:spPr>
          <a:xfrm flipV="1">
            <a:off x="18620551" y="4616528"/>
            <a:ext cx="6555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4" name="2"/>
          <p:cNvSpPr/>
          <p:nvPr/>
        </p:nvSpPr>
        <p:spPr>
          <a:xfrm>
            <a:off x="16110985" y="11304140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2</a:t>
            </a:r>
          </a:p>
        </p:txBody>
      </p:sp>
      <p:sp>
        <p:nvSpPr>
          <p:cNvPr id="455" name="1"/>
          <p:cNvSpPr/>
          <p:nvPr/>
        </p:nvSpPr>
        <p:spPr>
          <a:xfrm>
            <a:off x="14958308" y="11304140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1</a:t>
            </a:r>
          </a:p>
        </p:txBody>
      </p:sp>
      <p:sp>
        <p:nvSpPr>
          <p:cNvPr id="456" name="3"/>
          <p:cNvSpPr/>
          <p:nvPr/>
        </p:nvSpPr>
        <p:spPr>
          <a:xfrm>
            <a:off x="17263662" y="11304140"/>
            <a:ext cx="718950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3</a:t>
            </a:r>
          </a:p>
        </p:txBody>
      </p:sp>
      <p:sp>
        <p:nvSpPr>
          <p:cNvPr id="457" name="+"/>
          <p:cNvSpPr txBox="1"/>
          <p:nvPr/>
        </p:nvSpPr>
        <p:spPr>
          <a:xfrm>
            <a:off x="16837094" y="11304454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58" name="+"/>
          <p:cNvSpPr txBox="1"/>
          <p:nvPr/>
        </p:nvSpPr>
        <p:spPr>
          <a:xfrm>
            <a:off x="15684417" y="11304454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59" name="=0"/>
          <p:cNvSpPr txBox="1"/>
          <p:nvPr/>
        </p:nvSpPr>
        <p:spPr>
          <a:xfrm>
            <a:off x="19147282" y="11304454"/>
            <a:ext cx="751409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460" name="5"/>
          <p:cNvSpPr/>
          <p:nvPr/>
        </p:nvSpPr>
        <p:spPr>
          <a:xfrm>
            <a:off x="16110985" y="12112733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5</a:t>
            </a:r>
          </a:p>
        </p:txBody>
      </p:sp>
      <p:sp>
        <p:nvSpPr>
          <p:cNvPr id="461" name="4"/>
          <p:cNvSpPr/>
          <p:nvPr/>
        </p:nvSpPr>
        <p:spPr>
          <a:xfrm>
            <a:off x="14958307" y="12112733"/>
            <a:ext cx="718949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462" name="6"/>
          <p:cNvSpPr/>
          <p:nvPr/>
        </p:nvSpPr>
        <p:spPr>
          <a:xfrm>
            <a:off x="17263662" y="12112733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6</a:t>
            </a:r>
          </a:p>
        </p:txBody>
      </p:sp>
      <p:sp>
        <p:nvSpPr>
          <p:cNvPr id="463" name="+"/>
          <p:cNvSpPr txBox="1"/>
          <p:nvPr/>
        </p:nvSpPr>
        <p:spPr>
          <a:xfrm>
            <a:off x="16837094" y="12113047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64" name="+"/>
          <p:cNvSpPr txBox="1"/>
          <p:nvPr/>
        </p:nvSpPr>
        <p:spPr>
          <a:xfrm>
            <a:off x="15684417" y="12113047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65" name="=0"/>
          <p:cNvSpPr txBox="1"/>
          <p:nvPr/>
        </p:nvSpPr>
        <p:spPr>
          <a:xfrm>
            <a:off x="19137963" y="12113049"/>
            <a:ext cx="751410" cy="7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=0</a:t>
            </a:r>
          </a:p>
        </p:txBody>
      </p:sp>
      <p:sp>
        <p:nvSpPr>
          <p:cNvPr id="466" name="7"/>
          <p:cNvSpPr/>
          <p:nvPr/>
        </p:nvSpPr>
        <p:spPr>
          <a:xfrm>
            <a:off x="18415173" y="12112733"/>
            <a:ext cx="718950" cy="718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7</a:t>
            </a:r>
          </a:p>
        </p:txBody>
      </p:sp>
      <p:sp>
        <p:nvSpPr>
          <p:cNvPr id="467" name="+"/>
          <p:cNvSpPr txBox="1"/>
          <p:nvPr/>
        </p:nvSpPr>
        <p:spPr>
          <a:xfrm>
            <a:off x="17988607" y="12113047"/>
            <a:ext cx="440631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68" name="4"/>
          <p:cNvSpPr/>
          <p:nvPr/>
        </p:nvSpPr>
        <p:spPr>
          <a:xfrm>
            <a:off x="18418756" y="11304140"/>
            <a:ext cx="718949" cy="71894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4</a:t>
            </a:r>
          </a:p>
        </p:txBody>
      </p:sp>
      <p:sp>
        <p:nvSpPr>
          <p:cNvPr id="469" name="+"/>
          <p:cNvSpPr txBox="1"/>
          <p:nvPr/>
        </p:nvSpPr>
        <p:spPr>
          <a:xfrm>
            <a:off x="17992188" y="11304453"/>
            <a:ext cx="440632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+</a:t>
            </a:r>
          </a:p>
        </p:txBody>
      </p:sp>
      <p:sp>
        <p:nvSpPr>
          <p:cNvPr id="470" name="Line"/>
          <p:cNvSpPr/>
          <p:nvPr/>
        </p:nvSpPr>
        <p:spPr>
          <a:xfrm>
            <a:off x="17384006" y="7454058"/>
            <a:ext cx="1" cy="1514534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1" name="Line"/>
          <p:cNvSpPr/>
          <p:nvPr/>
        </p:nvSpPr>
        <p:spPr>
          <a:xfrm>
            <a:off x="16359621" y="7454057"/>
            <a:ext cx="1" cy="1754340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2" name="Line"/>
          <p:cNvSpPr/>
          <p:nvPr/>
        </p:nvSpPr>
        <p:spPr>
          <a:xfrm>
            <a:off x="4888048" y="7454058"/>
            <a:ext cx="1" cy="1514534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3" name="Line"/>
          <p:cNvSpPr/>
          <p:nvPr/>
        </p:nvSpPr>
        <p:spPr>
          <a:xfrm>
            <a:off x="3863663" y="7454057"/>
            <a:ext cx="1" cy="1754340"/>
          </a:xfrm>
          <a:prstGeom prst="line">
            <a:avLst/>
          </a:prstGeom>
          <a:ln w="88900">
            <a:solidFill>
              <a:srgbClr val="2FD8D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4" name="Precip/subl."/>
          <p:cNvSpPr txBox="1"/>
          <p:nvPr/>
        </p:nvSpPr>
        <p:spPr>
          <a:xfrm>
            <a:off x="1808277" y="2896571"/>
            <a:ext cx="14549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Precip/subl.</a:t>
            </a:r>
          </a:p>
        </p:txBody>
      </p:sp>
      <p:sp>
        <p:nvSpPr>
          <p:cNvPr id="475" name="Precip/subl."/>
          <p:cNvSpPr txBox="1"/>
          <p:nvPr/>
        </p:nvSpPr>
        <p:spPr>
          <a:xfrm>
            <a:off x="14304235" y="2896571"/>
            <a:ext cx="1454913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Precip/subl.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396</Words>
  <Application>Microsoft Macintosh PowerPoint</Application>
  <PresentationFormat>Custom</PresentationFormat>
  <Paragraphs>242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23_ClassicWhite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Ringeisen, Damien (GISS-6110)[TRUSTEES OF COLUMBIA UNIVERSITY]</cp:lastModifiedBy>
  <cp:revision>2</cp:revision>
  <dcterms:modified xsi:type="dcterms:W3CDTF">2024-02-23T17:02:51Z</dcterms:modified>
</cp:coreProperties>
</file>