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e, Steve" initials="PS" lastIdx="2" clrIdx="0">
    <p:extLst>
      <p:ext uri="{19B8F6BF-5375-455C-9EA6-DF929625EA0E}">
        <p15:presenceInfo xmlns:p15="http://schemas.microsoft.com/office/powerpoint/2012/main" userId="Pye, Stev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10:19:40.334" idx="1">
    <p:pos x="4848" y="3558"/>
    <p:text>Perhaps focus on Africa, as perhaps may take time to get APERC data sorted?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1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8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0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4745-B344-46CC-8672-56B66B3179E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25EA-0E2D-4CBE-814B-AE94D7134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67" y="195581"/>
            <a:ext cx="604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CCG Starter Kit Protocol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5206" y="906087"/>
            <a:ext cx="7938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document sets out the process of generating  Data-in-Brief (</a:t>
            </a:r>
            <a:r>
              <a:rPr lang="en-GB" dirty="0" err="1" smtClean="0"/>
              <a:t>DiB</a:t>
            </a:r>
            <a:r>
              <a:rPr lang="en-GB" dirty="0" smtClean="0"/>
              <a:t>) articles, and the timescales of the production process. </a:t>
            </a:r>
          </a:p>
          <a:p>
            <a:endParaRPr lang="en-GB" dirty="0"/>
          </a:p>
          <a:p>
            <a:r>
              <a:rPr lang="en-GB" dirty="0" smtClean="0"/>
              <a:t>It should provides a protocol for the team generating the </a:t>
            </a:r>
            <a:r>
              <a:rPr lang="en-GB" dirty="0" err="1" smtClean="0"/>
              <a:t>DiB</a:t>
            </a:r>
            <a:r>
              <a:rPr lang="en-GB" dirty="0" smtClean="0"/>
              <a:t> articles, to ensure that the steps for generating the articles are clearly set out, and that all of the necessary checks are followed. </a:t>
            </a:r>
          </a:p>
          <a:p>
            <a:endParaRPr lang="en-GB" dirty="0"/>
          </a:p>
          <a:p>
            <a:r>
              <a:rPr lang="en-GB" dirty="0" smtClean="0"/>
              <a:t>This is crucial given the large number of papers foreseen, and the large team involved in generating these.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3810000" cy="68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249383"/>
            <a:ext cx="604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Process for </a:t>
            </a:r>
            <a:r>
              <a:rPr lang="en-GB" sz="2400" b="1" dirty="0" err="1" smtClean="0"/>
              <a:t>DiB</a:t>
            </a:r>
            <a:r>
              <a:rPr lang="en-GB" sz="2400" b="1" dirty="0" smtClean="0"/>
              <a:t> production</a:t>
            </a:r>
            <a:endParaRPr lang="en-GB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739772" y="2251236"/>
            <a:ext cx="1533397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1. Country allocation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773" y="3275158"/>
            <a:ext cx="153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Check country allocation, and timing of production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47215" y="2251236"/>
            <a:ext cx="1448555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2. Data preparation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7627" y="3228244"/>
            <a:ext cx="158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Populate standard data preparation template (containing default data)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 scripts to automate process as far as possible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76451" y="2251236"/>
            <a:ext cx="1448555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3. Model running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6451" y="3275157"/>
            <a:ext cx="1593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model data template for use in model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Run model via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clickSAND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Check model results using standard approach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36101" y="2251236"/>
            <a:ext cx="1448555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4. </a:t>
            </a:r>
            <a:r>
              <a:rPr lang="en-GB" dirty="0" err="1" smtClean="0">
                <a:solidFill>
                  <a:schemeClr val="tx1"/>
                </a:solidFill>
              </a:rPr>
              <a:t>DiB</a:t>
            </a:r>
            <a:r>
              <a:rPr lang="en-GB" dirty="0" smtClean="0">
                <a:solidFill>
                  <a:schemeClr val="tx1"/>
                </a:solidFill>
              </a:rPr>
              <a:t> generation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6101" y="3275157"/>
            <a:ext cx="1587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Data-in-Brief article using template / scripts</a:t>
            </a:r>
          </a:p>
          <a:p>
            <a:pPr algn="ctr"/>
            <a:endParaRPr lang="en-GB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Check data using standard approach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Add additional text as required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3" idx="3"/>
            <a:endCxn id="10" idx="1"/>
          </p:cNvCxnSpPr>
          <p:nvPr/>
        </p:nvCxnSpPr>
        <p:spPr>
          <a:xfrm>
            <a:off x="2273169" y="2646091"/>
            <a:ext cx="674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1"/>
          </p:cNvCxnSpPr>
          <p:nvPr/>
        </p:nvCxnSpPr>
        <p:spPr>
          <a:xfrm>
            <a:off x="4395770" y="2646091"/>
            <a:ext cx="7806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4" idx="1"/>
          </p:cNvCxnSpPr>
          <p:nvPr/>
        </p:nvCxnSpPr>
        <p:spPr>
          <a:xfrm>
            <a:off x="6625006" y="2646091"/>
            <a:ext cx="711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28" idx="1"/>
          </p:cNvCxnSpPr>
          <p:nvPr/>
        </p:nvCxnSpPr>
        <p:spPr>
          <a:xfrm flipV="1">
            <a:off x="8784656" y="2646090"/>
            <a:ext cx="67115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455812" y="2251235"/>
            <a:ext cx="1961487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5. Editorial review &amp; submission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49585" y="3275157"/>
            <a:ext cx="158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Submit for editorial review, and submission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006" y="906087"/>
            <a:ext cx="1143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sequential process steps (1-5) of </a:t>
            </a:r>
            <a:r>
              <a:rPr lang="en-GB" dirty="0" err="1" smtClean="0"/>
              <a:t>DiB</a:t>
            </a:r>
            <a:r>
              <a:rPr lang="en-GB" dirty="0" smtClean="0"/>
              <a:t> production are shown below, with the main tasks listed below each. Each step is explained in detail in the subsequent slides.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47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49383"/>
            <a:ext cx="69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Process for </a:t>
            </a:r>
            <a:r>
              <a:rPr lang="en-GB" sz="2400" b="1" dirty="0" err="1" smtClean="0"/>
              <a:t>DiB</a:t>
            </a:r>
            <a:r>
              <a:rPr lang="en-GB" sz="2400" b="1" dirty="0" smtClean="0"/>
              <a:t> production – central team checklist</a:t>
            </a:r>
            <a:endParaRPr lang="en-GB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9380" y="1225635"/>
            <a:ext cx="77008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Country allocation: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Determine full list of 80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Prioritisation of countries to start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Allocation of countries to individual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b="1" dirty="0" smtClean="0"/>
              <a:t>Data preparation: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Determine whether other data sources will be used – and cut-off dates for including new data</a:t>
            </a:r>
          </a:p>
          <a:p>
            <a:endParaRPr lang="en-GB" sz="1400" dirty="0" smtClean="0"/>
          </a:p>
          <a:p>
            <a:r>
              <a:rPr lang="en-GB" sz="1400" b="1" dirty="0" smtClean="0"/>
              <a:t>Model running: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Decide whether this step is going to be centralised or done by individual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Finalise what scenarios to run given time constraints – just electricity generation for reference case?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r>
              <a:rPr lang="en-GB" sz="1400" b="1" dirty="0" err="1" smtClean="0"/>
              <a:t>DiB</a:t>
            </a:r>
            <a:r>
              <a:rPr lang="en-GB" sz="1400" b="1" dirty="0" smtClean="0"/>
              <a:t> generation: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Make sure </a:t>
            </a:r>
            <a:r>
              <a:rPr lang="en-GB" sz="1400" dirty="0" err="1" smtClean="0"/>
              <a:t>DiB</a:t>
            </a:r>
            <a:r>
              <a:rPr lang="en-GB" sz="1400" dirty="0" smtClean="0"/>
              <a:t> is finalised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r>
              <a:rPr lang="en-GB" sz="1400" b="1" dirty="0" smtClean="0"/>
              <a:t>Editorial review: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Who will take this position?</a:t>
            </a:r>
            <a:endParaRPr lang="en-GB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45440" y="822960"/>
            <a:ext cx="685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[We can lose this slide; these were just issues I thought off and wanted to capture]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5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49383"/>
            <a:ext cx="69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1. Country allocation</a:t>
            </a:r>
            <a:endParaRPr lang="en-GB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85426"/>
              </p:ext>
            </p:extLst>
          </p:nvPr>
        </p:nvGraphicFramePr>
        <p:xfrm>
          <a:off x="453272" y="1862843"/>
          <a:ext cx="96762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270">
                  <a:extLst>
                    <a:ext uri="{9D8B030D-6E8A-4147-A177-3AD203B41FA5}">
                      <a16:colId xmlns:a16="http://schemas.microsoft.com/office/drawing/2014/main" val="73419910"/>
                    </a:ext>
                  </a:extLst>
                </a:gridCol>
                <a:gridCol w="3954178">
                  <a:extLst>
                    <a:ext uri="{9D8B030D-6E8A-4147-A177-3AD203B41FA5}">
                      <a16:colId xmlns:a16="http://schemas.microsoft.com/office/drawing/2014/main" val="2573806651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23098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Team member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Phase 1 countries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Phase 2 countries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5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1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8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6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0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5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339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272" y="5600358"/>
            <a:ext cx="800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Phase 1: Higher priority countries, to be undertaken between </a:t>
            </a:r>
            <a:r>
              <a:rPr lang="en-GB" b="1" dirty="0" smtClean="0"/>
              <a:t>1</a:t>
            </a:r>
            <a:r>
              <a:rPr lang="en-GB" b="1" baseline="30000" dirty="0" smtClean="0"/>
              <a:t>st</a:t>
            </a:r>
            <a:r>
              <a:rPr lang="en-GB" b="1" dirty="0" smtClean="0"/>
              <a:t>-12</a:t>
            </a:r>
            <a:r>
              <a:rPr lang="en-GB" b="1" baseline="30000" dirty="0" smtClean="0"/>
              <a:t>th</a:t>
            </a:r>
            <a:r>
              <a:rPr lang="en-GB" b="1" dirty="0" smtClean="0"/>
              <a:t> March</a:t>
            </a:r>
            <a:r>
              <a:rPr lang="en-GB" dirty="0" smtClean="0"/>
              <a:t>. </a:t>
            </a:r>
            <a:endParaRPr lang="en-GB" b="1" dirty="0" smtClean="0"/>
          </a:p>
          <a:p>
            <a:r>
              <a:rPr lang="en-GB" dirty="0" smtClean="0"/>
              <a:t>Phase 2: Remaining countries, to be undertaken between </a:t>
            </a:r>
            <a:r>
              <a:rPr lang="en-GB" b="1" dirty="0" smtClean="0"/>
              <a:t>15</a:t>
            </a:r>
            <a:r>
              <a:rPr lang="en-GB" b="1" baseline="30000" dirty="0" smtClean="0"/>
              <a:t>th</a:t>
            </a:r>
            <a:r>
              <a:rPr lang="en-GB" b="1" dirty="0" smtClean="0"/>
              <a:t>-26</a:t>
            </a:r>
            <a:r>
              <a:rPr lang="en-GB" b="1" baseline="30000" dirty="0" smtClean="0"/>
              <a:t>th</a:t>
            </a:r>
            <a:r>
              <a:rPr lang="en-GB" b="1" dirty="0" smtClean="0"/>
              <a:t> March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3272" y="796824"/>
            <a:ext cx="1022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Allocation of countries to different teams members shown here. </a:t>
            </a:r>
            <a:r>
              <a:rPr lang="en-GB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[Need to determine who goes in this table – and allocate countries accordingly]</a:t>
            </a:r>
            <a:endParaRPr lang="en-GB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49383"/>
            <a:ext cx="69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2. Data preparation</a:t>
            </a:r>
            <a:endParaRPr lang="en-GB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11718"/>
              </p:ext>
            </p:extLst>
          </p:nvPr>
        </p:nvGraphicFramePr>
        <p:xfrm>
          <a:off x="709236" y="2317503"/>
          <a:ext cx="10034964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0564">
                  <a:extLst>
                    <a:ext uri="{9D8B030D-6E8A-4147-A177-3AD203B41FA5}">
                      <a16:colId xmlns:a16="http://schemas.microsoft.com/office/drawing/2014/main" val="73419910"/>
                    </a:ext>
                  </a:extLst>
                </a:gridCol>
                <a:gridCol w="7264400">
                  <a:extLst>
                    <a:ext uri="{9D8B030D-6E8A-4147-A177-3AD203B41FA5}">
                      <a16:colId xmlns:a16="http://schemas.microsoft.com/office/drawing/2014/main" val="257380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Process steps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Description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5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400" dirty="0" smtClean="0"/>
                        <a:t>1. Pick up template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This can be</a:t>
                      </a:r>
                      <a:r>
                        <a:rPr lang="en-GB" sz="1400" baseline="0" dirty="0" smtClean="0"/>
                        <a:t> found 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baseline="0" dirty="0" smtClean="0"/>
                        <a:t>. An example of a completed template for reference can be found 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baseline="0" dirty="0" smtClean="0"/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Review template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[Not sure what this step</a:t>
                      </a: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</a:rPr>
                        <a:t> is – perhaps some orientation of the template?]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1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Run scripts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[Description of which scripts, what they will do, and their location]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8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Data</a:t>
                      </a:r>
                      <a:r>
                        <a:rPr lang="en-GB" sz="1400" baseline="0" dirty="0" smtClean="0"/>
                        <a:t> checks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[Probably need to list set of checks for researchers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 to undertake]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6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Submit finished template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Once completed, please post template 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dirty="0" smtClean="0"/>
                        <a:t> using</a:t>
                      </a:r>
                      <a:r>
                        <a:rPr lang="en-GB" sz="1400" baseline="0" dirty="0" smtClean="0"/>
                        <a:t> standard file naming [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………..</a:t>
                      </a:r>
                      <a:r>
                        <a:rPr lang="en-GB" sz="1400" baseline="0" dirty="0" smtClean="0"/>
                        <a:t>]. This template is now available for checking. [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Do we want some way of informing central team?</a:t>
                      </a:r>
                      <a:r>
                        <a:rPr lang="en-GB" sz="1400" baseline="0" dirty="0" smtClean="0"/>
                        <a:t>]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0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5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3394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580" y="867944"/>
            <a:ext cx="10228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part of the process prepares the country dataset, both for running the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Osemosys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model and for input into the Data-in-Brief (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article. A standard template has been provided, which already contains many of the default assumptions that are used for all countries. 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steps for data preparation are provided below.</a:t>
            </a:r>
          </a:p>
        </p:txBody>
      </p:sp>
    </p:spTree>
    <p:extLst>
      <p:ext uri="{BB962C8B-B14F-4D97-AF65-F5344CB8AC3E}">
        <p14:creationId xmlns:p14="http://schemas.microsoft.com/office/powerpoint/2010/main" val="144587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49383"/>
            <a:ext cx="69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</a:t>
            </a:r>
            <a:r>
              <a:rPr lang="en-GB" sz="2400" b="1" dirty="0" smtClean="0"/>
              <a:t>. Model running</a:t>
            </a:r>
            <a:endParaRPr lang="en-GB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7667"/>
              </p:ext>
            </p:extLst>
          </p:nvPr>
        </p:nvGraphicFramePr>
        <p:xfrm>
          <a:off x="709236" y="2317503"/>
          <a:ext cx="9958764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904">
                  <a:extLst>
                    <a:ext uri="{9D8B030D-6E8A-4147-A177-3AD203B41FA5}">
                      <a16:colId xmlns:a16="http://schemas.microsoft.com/office/drawing/2014/main" val="73419910"/>
                    </a:ext>
                  </a:extLst>
                </a:gridCol>
                <a:gridCol w="6890860">
                  <a:extLst>
                    <a:ext uri="{9D8B030D-6E8A-4147-A177-3AD203B41FA5}">
                      <a16:colId xmlns:a16="http://schemas.microsoft.com/office/drawing/2014/main" val="257380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Process steps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Description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5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400" dirty="0" smtClean="0"/>
                        <a:t>1. Model set-up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Model files can be found 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dirty="0" smtClean="0"/>
                        <a:t>. 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The following steps are needed to set up the model……..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 smtClean="0">
                          <a:solidFill>
                            <a:srgbClr val="C00000"/>
                          </a:solidFill>
                        </a:rPr>
                        <a:t>Xxxx</a:t>
                      </a:r>
                      <a:endParaRPr lang="en-GB" sz="14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 smtClean="0">
                          <a:solidFill>
                            <a:srgbClr val="C00000"/>
                          </a:solidFill>
                        </a:rPr>
                        <a:t>xxxx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Generate model data file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1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Run model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8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Check outputs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Specific checks required include…….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 [This is going to be the trickiest part, and could be an argument for maintaining central control e.g. </a:t>
                      </a:r>
                      <a:r>
                        <a:rPr lang="en-GB" sz="1400" dirty="0" err="1" smtClean="0">
                          <a:solidFill>
                            <a:srgbClr val="C00000"/>
                          </a:solidFill>
                        </a:rPr>
                        <a:t>Ioannis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 checking all Africa countries? Or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 this central checking function could be step 6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]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6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Post model files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Once completed, please post template 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dirty="0" smtClean="0"/>
                        <a:t> using</a:t>
                      </a:r>
                      <a:r>
                        <a:rPr lang="en-GB" sz="1400" baseline="0" dirty="0" smtClean="0"/>
                        <a:t> standard file naming [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………..</a:t>
                      </a:r>
                      <a:r>
                        <a:rPr lang="en-GB" sz="1400" baseline="0" dirty="0" smtClean="0"/>
                        <a:t>]. These files are now available for further checking by the central team.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0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5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3394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580" y="867944"/>
            <a:ext cx="10228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step of the process involves running the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Osemosys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country. All countries use a standard structure (RES) but which takes country-specific data, based on the data preparation file. The main results from the modelling that will be published in the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article are the electricity generation profiles for </a:t>
            </a:r>
            <a:r>
              <a:rPr lang="en-GB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scenario(s).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steps for running the model are provided below.</a:t>
            </a:r>
          </a:p>
        </p:txBody>
      </p:sp>
    </p:spTree>
    <p:extLst>
      <p:ext uri="{BB962C8B-B14F-4D97-AF65-F5344CB8AC3E}">
        <p14:creationId xmlns:p14="http://schemas.microsoft.com/office/powerpoint/2010/main" val="174516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49383"/>
            <a:ext cx="69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4. </a:t>
            </a:r>
            <a:r>
              <a:rPr lang="en-GB" sz="2400" b="1" dirty="0" err="1" smtClean="0"/>
              <a:t>DiB</a:t>
            </a:r>
            <a:r>
              <a:rPr lang="en-GB" sz="2400" b="1" dirty="0" smtClean="0"/>
              <a:t> generation</a:t>
            </a:r>
            <a:endParaRPr lang="en-GB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9436"/>
              </p:ext>
            </p:extLst>
          </p:nvPr>
        </p:nvGraphicFramePr>
        <p:xfrm>
          <a:off x="709236" y="2317503"/>
          <a:ext cx="9844464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0564">
                  <a:extLst>
                    <a:ext uri="{9D8B030D-6E8A-4147-A177-3AD203B41FA5}">
                      <a16:colId xmlns:a16="http://schemas.microsoft.com/office/drawing/2014/main" val="73419910"/>
                    </a:ext>
                  </a:extLst>
                </a:gridCol>
                <a:gridCol w="7073900">
                  <a:extLst>
                    <a:ext uri="{9D8B030D-6E8A-4147-A177-3AD203B41FA5}">
                      <a16:colId xmlns:a16="http://schemas.microsoft.com/office/drawing/2014/main" val="257380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Process steps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Description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5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400" dirty="0" smtClean="0"/>
                        <a:t>1.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dirty="0" smtClean="0"/>
                        <a:t> template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Standard template can be found 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dirty="0" smtClean="0"/>
                        <a:t>. </a:t>
                      </a:r>
                      <a:r>
                        <a:rPr lang="en-GB" sz="1400" baseline="0" dirty="0" smtClean="0"/>
                        <a:t>An example of a completed </a:t>
                      </a:r>
                      <a:r>
                        <a:rPr lang="en-GB" sz="1400" baseline="0" dirty="0" err="1" smtClean="0"/>
                        <a:t>DiB</a:t>
                      </a:r>
                      <a:r>
                        <a:rPr lang="en-GB" sz="1400" baseline="0" dirty="0" smtClean="0"/>
                        <a:t> for reference can be found 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baseline="0" dirty="0" smtClean="0"/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Update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dirty="0" smtClean="0"/>
                        <a:t> template using scripts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This step</a:t>
                      </a:r>
                      <a:r>
                        <a:rPr lang="en-GB" sz="1400" baseline="0" dirty="0" smtClean="0"/>
                        <a:t> populate </a:t>
                      </a:r>
                      <a:r>
                        <a:rPr lang="en-GB" sz="1400" baseline="0" dirty="0" err="1" smtClean="0"/>
                        <a:t>DiBs</a:t>
                      </a:r>
                      <a:r>
                        <a:rPr lang="en-GB" sz="1400" baseline="0" dirty="0" smtClean="0"/>
                        <a:t> based on information in the data preparation XLS, and selected model results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1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Additional updates to </a:t>
                      </a:r>
                      <a:r>
                        <a:rPr lang="en-GB" sz="1400" dirty="0" err="1" smtClean="0"/>
                        <a:t>DiB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[What additional inputs are required to complete the </a:t>
                      </a:r>
                      <a:r>
                        <a:rPr lang="en-GB" sz="1400" dirty="0" err="1" smtClean="0">
                          <a:solidFill>
                            <a:srgbClr val="C00000"/>
                          </a:solidFill>
                        </a:rPr>
                        <a:t>DiB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?]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8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dirty="0" smtClean="0"/>
                        <a:t> checks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[Steps described for checking process]</a:t>
                      </a:r>
                      <a:endParaRPr lang="en-GB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6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Post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baseline="0" dirty="0" smtClean="0"/>
                        <a:t> for editorial checks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Once completed, please post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smtClean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en-GB" sz="1400" dirty="0" smtClean="0"/>
                        <a:t> using</a:t>
                      </a:r>
                      <a:r>
                        <a:rPr lang="en-GB" sz="1400" baseline="0" dirty="0" smtClean="0"/>
                        <a:t> standard file naming [</a:t>
                      </a:r>
                      <a:r>
                        <a:rPr lang="en-GB" sz="1400" baseline="0" dirty="0" smtClean="0">
                          <a:solidFill>
                            <a:srgbClr val="C00000"/>
                          </a:solidFill>
                        </a:rPr>
                        <a:t>………..</a:t>
                      </a:r>
                      <a:r>
                        <a:rPr lang="en-GB" sz="1400" baseline="0" dirty="0" smtClean="0"/>
                        <a:t>]. These are now available for further checking by the editorial team. </a:t>
                      </a: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0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5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3394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580" y="867944"/>
            <a:ext cx="10228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key output of this task is a Data-in-Brief article that includes the main data tables that can be used to develop a starter model, plus some illustrative results from running the model.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majority of the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is automated but there are a number of elements that require manual input. The process steps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72577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49383"/>
            <a:ext cx="69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5. Editorial review &amp; submission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27619"/>
              </p:ext>
            </p:extLst>
          </p:nvPr>
        </p:nvGraphicFramePr>
        <p:xfrm>
          <a:off x="709236" y="2317503"/>
          <a:ext cx="984446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0564">
                  <a:extLst>
                    <a:ext uri="{9D8B030D-6E8A-4147-A177-3AD203B41FA5}">
                      <a16:colId xmlns:a16="http://schemas.microsoft.com/office/drawing/2014/main" val="73419910"/>
                    </a:ext>
                  </a:extLst>
                </a:gridCol>
                <a:gridCol w="7073900">
                  <a:extLst>
                    <a:ext uri="{9D8B030D-6E8A-4147-A177-3AD203B41FA5}">
                      <a16:colId xmlns:a16="http://schemas.microsoft.com/office/drawing/2014/main" val="257380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Process steps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Description</a:t>
                      </a:r>
                      <a:endParaRPr lang="en-GB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5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400" dirty="0" smtClean="0"/>
                        <a:t>1.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dirty="0" smtClean="0"/>
                        <a:t> review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Editorial review of </a:t>
                      </a:r>
                      <a:r>
                        <a:rPr lang="en-GB" sz="1400" dirty="0" err="1" smtClean="0"/>
                        <a:t>DiB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 Iteration with author team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Iteration</a:t>
                      </a:r>
                      <a:r>
                        <a:rPr lang="en-GB" sz="1400" baseline="0" dirty="0" smtClean="0"/>
                        <a:t> in case </a:t>
                      </a:r>
                      <a:r>
                        <a:rPr lang="en-GB" sz="1400" baseline="0" dirty="0" err="1" smtClean="0"/>
                        <a:t>DiB</a:t>
                      </a:r>
                      <a:r>
                        <a:rPr lang="en-GB" sz="1400" baseline="0" dirty="0" smtClean="0"/>
                        <a:t> needs to go back to author team for additional input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1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3.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dirty="0" smtClean="0"/>
                        <a:t> finalisation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Finalisation of </a:t>
                      </a:r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DiB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, following iteration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8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 </a:t>
                      </a:r>
                      <a:r>
                        <a:rPr lang="en-GB" sz="1400" dirty="0" err="1" smtClean="0"/>
                        <a:t>DiB</a:t>
                      </a:r>
                      <a:r>
                        <a:rPr lang="en-GB" sz="1400" dirty="0" smtClean="0"/>
                        <a:t> submission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Submission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GB" sz="1400" baseline="0" dirty="0" err="1" smtClean="0">
                          <a:solidFill>
                            <a:schemeClr val="tx1"/>
                          </a:solidFill>
                        </a:rPr>
                        <a:t>DiB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6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0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5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3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3394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580" y="867944"/>
            <a:ext cx="10228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key purpose of this step is to ensure that the Data-in-Brief articles meet the required standard for publication, and once approved, are submitted.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5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249383"/>
            <a:ext cx="604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Role of team members</a:t>
            </a:r>
            <a:endParaRPr lang="en-GB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133472" y="2251236"/>
            <a:ext cx="1533397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1. Country allocation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40915" y="2251236"/>
            <a:ext cx="1448555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2. Data preparation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70151" y="2251236"/>
            <a:ext cx="1448555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3. Model running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29801" y="2251236"/>
            <a:ext cx="1448555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4. </a:t>
            </a:r>
            <a:r>
              <a:rPr lang="en-GB" dirty="0" err="1" smtClean="0">
                <a:solidFill>
                  <a:schemeClr val="tx1"/>
                </a:solidFill>
              </a:rPr>
              <a:t>DiB</a:t>
            </a:r>
            <a:r>
              <a:rPr lang="en-GB" dirty="0" smtClean="0">
                <a:solidFill>
                  <a:schemeClr val="tx1"/>
                </a:solidFill>
              </a:rPr>
              <a:t> generation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3" idx="3"/>
            <a:endCxn id="10" idx="1"/>
          </p:cNvCxnSpPr>
          <p:nvPr/>
        </p:nvCxnSpPr>
        <p:spPr>
          <a:xfrm>
            <a:off x="2666869" y="2646091"/>
            <a:ext cx="674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1"/>
          </p:cNvCxnSpPr>
          <p:nvPr/>
        </p:nvCxnSpPr>
        <p:spPr>
          <a:xfrm>
            <a:off x="4789470" y="2646091"/>
            <a:ext cx="7806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4" idx="1"/>
          </p:cNvCxnSpPr>
          <p:nvPr/>
        </p:nvCxnSpPr>
        <p:spPr>
          <a:xfrm>
            <a:off x="7018706" y="2646091"/>
            <a:ext cx="711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28" idx="1"/>
          </p:cNvCxnSpPr>
          <p:nvPr/>
        </p:nvCxnSpPr>
        <p:spPr>
          <a:xfrm flipV="1">
            <a:off x="9178356" y="2646090"/>
            <a:ext cx="67115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849512" y="2251235"/>
            <a:ext cx="1961487" cy="789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5. Editorial review &amp; submission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3472" y="1397000"/>
            <a:ext cx="153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</a:rPr>
              <a:t>Central team</a:t>
            </a:r>
            <a:endParaRPr lang="en-GB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3409" y="1397000"/>
            <a:ext cx="153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</a:rPr>
              <a:t>DiB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</a:rPr>
              <a:t> team</a:t>
            </a:r>
            <a:endParaRPr lang="en-GB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1900171" y="1704777"/>
            <a:ext cx="0" cy="54645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10" idx="0"/>
          </p:cNvCxnSpPr>
          <p:nvPr/>
        </p:nvCxnSpPr>
        <p:spPr>
          <a:xfrm flipH="1">
            <a:off x="4065193" y="1704777"/>
            <a:ext cx="2224915" cy="54645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2" idx="0"/>
          </p:cNvCxnSpPr>
          <p:nvPr/>
        </p:nvCxnSpPr>
        <p:spPr>
          <a:xfrm>
            <a:off x="6290108" y="1704777"/>
            <a:ext cx="4321" cy="54645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14" idx="0"/>
          </p:cNvCxnSpPr>
          <p:nvPr/>
        </p:nvCxnSpPr>
        <p:spPr>
          <a:xfrm>
            <a:off x="6290108" y="1704777"/>
            <a:ext cx="2163971" cy="54645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61572" y="1405018"/>
            <a:ext cx="153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</a:rPr>
              <a:t>Central team</a:t>
            </a:r>
            <a:endParaRPr lang="en-GB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28" idx="0"/>
          </p:cNvCxnSpPr>
          <p:nvPr/>
        </p:nvCxnSpPr>
        <p:spPr>
          <a:xfrm>
            <a:off x="10828271" y="1712795"/>
            <a:ext cx="1985" cy="53844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3629" y="3663964"/>
            <a:ext cx="153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Compile list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300" y="3600464"/>
            <a:ext cx="949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</a:rPr>
              <a:t>Required inputs for process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17973" y="3600464"/>
            <a:ext cx="1646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Scripts to automate data pipeline: source to XLS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67043" y="3600464"/>
            <a:ext cx="1646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Process of model set-up / results generation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014" y="3600464"/>
            <a:ext cx="1646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Scripts to automate data / results to </a:t>
            </a:r>
            <a:r>
              <a:rPr lang="en-GB" sz="1400" dirty="0" err="1" smtClean="0">
                <a:solidFill>
                  <a:srgbClr val="C00000"/>
                </a:solidFill>
              </a:rPr>
              <a:t>DiB</a:t>
            </a:r>
            <a:r>
              <a:rPr lang="en-GB" sz="1400" dirty="0" smtClean="0">
                <a:solidFill>
                  <a:srgbClr val="C00000"/>
                </a:solidFill>
              </a:rPr>
              <a:t> template process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7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3F727AA7180443A862CD9A25741398" ma:contentTypeVersion="11" ma:contentTypeDescription="Create a new document." ma:contentTypeScope="" ma:versionID="d19b92d82b426d695f06acc762367a3f">
  <xsd:schema xmlns:xsd="http://www.w3.org/2001/XMLSchema" xmlns:xs="http://www.w3.org/2001/XMLSchema" xmlns:p="http://schemas.microsoft.com/office/2006/metadata/properties" xmlns:ns2="35b8b66e-5759-43c1-a138-f967a8bf5a20" xmlns:ns3="0b696a8a-ab1a-459b-a09e-44df7cbe9330" targetNamespace="http://schemas.microsoft.com/office/2006/metadata/properties" ma:root="true" ma:fieldsID="1e5187221619c7d4ef917dd22e8709b4" ns2:_="" ns3:_="">
    <xsd:import namespace="35b8b66e-5759-43c1-a138-f967a8bf5a20"/>
    <xsd:import namespace="0b696a8a-ab1a-459b-a09e-44df7cbe933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8b66e-5759-43c1-a138-f967a8bf5a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96a8a-ab1a-459b-a09e-44df7cbe9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9E896A-A148-4DA2-8D71-79F39DAF414C}"/>
</file>

<file path=customXml/itemProps2.xml><?xml version="1.0" encoding="utf-8"?>
<ds:datastoreItem xmlns:ds="http://schemas.openxmlformats.org/officeDocument/2006/customXml" ds:itemID="{AD134C00-2EF1-431D-8AE6-BEEDC97DBF82}"/>
</file>

<file path=customXml/itemProps3.xml><?xml version="1.0" encoding="utf-8"?>
<ds:datastoreItem xmlns:ds="http://schemas.openxmlformats.org/officeDocument/2006/customXml" ds:itemID="{517C1013-3771-4268-9FC8-9E60800441D5}"/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1112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Pye, Steve</dc:creator>
  <cp:lastModifiedBy>Pye, Steve</cp:lastModifiedBy>
  <cp:revision>27</cp:revision>
  <dcterms:created xsi:type="dcterms:W3CDTF">2021-02-22T09:32:48Z</dcterms:created>
  <dcterms:modified xsi:type="dcterms:W3CDTF">2021-02-22T18:50:47Z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0x010100633F727AA7180443A862CD9A25741398</vt:lpwstr>
  </property>
</Properties>
</file>