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5992"/>
    <a:srgbClr val="3F9AAF"/>
    <a:srgbClr val="4473A9"/>
    <a:srgbClr val="DC843C"/>
    <a:srgbClr val="1954A6"/>
    <a:srgbClr val="FFFFFF"/>
    <a:srgbClr val="DEE4EE"/>
    <a:srgbClr val="3B6ABF"/>
    <a:srgbClr val="B0BFD8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6405" autoAdjust="0"/>
  </p:normalViewPr>
  <p:slideViewPr>
    <p:cSldViewPr snapToGrid="0">
      <p:cViewPr varScale="1">
        <p:scale>
          <a:sx n="131" d="100"/>
          <a:sy n="131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notesMaster" Target="notesMasters/notesMaster1.xml" /><Relationship Id="rId20" Type="http://schemas.openxmlformats.org/officeDocument/2006/relationships/presProps" Target="presProps.xml" /><Relationship Id="rId19" Type="http://schemas.openxmlformats.org/officeDocument/2006/relationships/commentAuthors" Target="commentAuthor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A1728-CCC6-4FFD-AB4E-CF9E18E50C8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E99D3-575E-4B33-AEE3-580024E0F6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59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system-level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crucial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scenarios,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implementation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policy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projection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forecast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scenarios,</a:t>
            </a:r>
            <a:r>
              <a:rPr/>
              <a:t> </a:t>
            </a:r>
            <a:r>
              <a:rPr/>
              <a:t>simulate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“</a:t>
            </a:r>
            <a:r>
              <a:rPr/>
              <a:t>what</a:t>
            </a:r>
            <a:r>
              <a:rPr/>
              <a:t> </a:t>
            </a:r>
            <a:r>
              <a:rPr/>
              <a:t>if?</a:t>
            </a:r>
            <a:r>
              <a:rPr/>
              <a:t>”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inform</a:t>
            </a:r>
            <a:r>
              <a:rPr/>
              <a:t> </a:t>
            </a:r>
            <a:r>
              <a:rPr/>
              <a:t>policy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evidence.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characteristics:</a:t>
            </a:r>
          </a:p>
          <a:p>
            <a:pPr lvl="0" marL="0" indent="0">
              <a:buNone/>
            </a:pPr>
          </a:p>
          <a:p>
            <a:pPr lvl="1"/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simplified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aggregated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analysis;</a:t>
            </a:r>
          </a:p>
          <a:p>
            <a:pPr lvl="0" marL="0" indent="0">
              <a:buNone/>
            </a:pPr>
          </a:p>
          <a:p>
            <a:pPr lvl="1"/>
            <a:r>
              <a:rPr/>
              <a:t>Covers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configuration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paths;</a:t>
            </a:r>
          </a:p>
          <a:p>
            <a:pPr lvl="0" marL="0" indent="0">
              <a:buNone/>
            </a:pPr>
          </a:p>
          <a:p>
            <a:pPr lvl="1"/>
            <a:r>
              <a:rPr/>
              <a:t>Shows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supply</a:t>
            </a:r>
            <a:r>
              <a:rPr/>
              <a:t> </a:t>
            </a:r>
            <a:r>
              <a:rPr/>
              <a:t>chains,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demand;</a:t>
            </a:r>
          </a:p>
          <a:p>
            <a:pPr lvl="0" marL="0" indent="0">
              <a:buNone/>
            </a:pPr>
          </a:p>
          <a:p>
            <a:pPr lvl="1"/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simplification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analysed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availability;</a:t>
            </a:r>
          </a:p>
          <a:p>
            <a:pPr lvl="0" marL="0" indent="0">
              <a:buNone/>
            </a:pPr>
          </a:p>
          <a:p>
            <a:pPr lvl="1"/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reality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policy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addressed.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levels,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commodities,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oil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solar</a:t>
            </a:r>
            <a:r>
              <a:rPr/>
              <a:t> </a:t>
            </a:r>
            <a:r>
              <a:rPr/>
              <a:t>energy,</a:t>
            </a:r>
            <a:r>
              <a:rPr/>
              <a:t> </a:t>
            </a:r>
            <a:r>
              <a:rPr/>
              <a:t>progressing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commodities,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electricity</a:t>
            </a:r>
            <a:r>
              <a:rPr/>
              <a:t> </a:t>
            </a:r>
            <a:r>
              <a:rPr/>
              <a:t>generated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plants,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demands,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electricity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transmitted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distributed,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services,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heating.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carriers/commodities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technologies.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carriers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energy,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oil,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commodity,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electricity,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commodity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commodities.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conversions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carriers,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service.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include:</a:t>
            </a:r>
          </a:p>
          <a:p>
            <a:pPr lvl="0" marL="0" indent="0">
              <a:buNone/>
            </a:pPr>
          </a:p>
          <a:p>
            <a:pPr lvl="1"/>
            <a:r>
              <a:rPr/>
              <a:t>Extraction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importation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commodities,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coal</a:t>
            </a:r>
            <a:r>
              <a:rPr/>
              <a:t> </a:t>
            </a:r>
            <a:r>
              <a:rPr/>
              <a:t>mines,</a:t>
            </a:r>
            <a:r>
              <a:rPr/>
              <a:t> </a:t>
            </a:r>
            <a:r>
              <a:rPr/>
              <a:t>oil</a:t>
            </a:r>
            <a:r>
              <a:rPr/>
              <a:t> </a:t>
            </a:r>
            <a:r>
              <a:rPr/>
              <a:t>rigs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Liquified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facilities</a:t>
            </a:r>
          </a:p>
          <a:p>
            <a:pPr lvl="0" marL="0" indent="0">
              <a:buNone/>
            </a:pPr>
          </a:p>
          <a:p>
            <a:pPr lvl="1"/>
            <a:r>
              <a:rPr/>
              <a:t>Power</a:t>
            </a:r>
            <a:r>
              <a:rPr/>
              <a:t> </a:t>
            </a:r>
            <a:r>
              <a:rPr/>
              <a:t>plants,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commodities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electricity,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oil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plant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oil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generate</a:t>
            </a:r>
            <a:r>
              <a:rPr/>
              <a:t> </a:t>
            </a:r>
            <a:r>
              <a:rPr/>
              <a:t>electricity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wind</a:t>
            </a:r>
            <a:r>
              <a:rPr/>
              <a:t> </a:t>
            </a:r>
            <a:r>
              <a:rPr/>
              <a:t>farm</a:t>
            </a:r>
            <a:r>
              <a:rPr/>
              <a:t> </a:t>
            </a:r>
            <a:r>
              <a:rPr/>
              <a:t>generates</a:t>
            </a:r>
            <a:r>
              <a:rPr/>
              <a:t> </a:t>
            </a:r>
            <a:r>
              <a:rPr/>
              <a:t>electricity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carried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wind</a:t>
            </a:r>
          </a:p>
          <a:p>
            <a:pPr lvl="0" marL="0" indent="0">
              <a:buNone/>
            </a:pPr>
          </a:p>
          <a:p>
            <a:pPr lvl="1"/>
            <a:r>
              <a:rPr/>
              <a:t>Electricity</a:t>
            </a:r>
            <a:r>
              <a:rPr/>
              <a:t> </a:t>
            </a:r>
            <a:r>
              <a:rPr/>
              <a:t>transmission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technologies</a:t>
            </a:r>
          </a:p>
          <a:p>
            <a:pPr lvl="0" marL="0" indent="0">
              <a:buNone/>
            </a:pPr>
          </a:p>
          <a:p>
            <a:pPr lvl="1"/>
            <a:r>
              <a:rPr/>
              <a:t>Appliances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electricity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commodities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service,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stoves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electricity,</a:t>
            </a:r>
            <a:r>
              <a:rPr/>
              <a:t> </a:t>
            </a:r>
            <a:r>
              <a:rPr/>
              <a:t>biomass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oil</a:t>
            </a:r>
            <a:r>
              <a:rPr/>
              <a:t> </a:t>
            </a:r>
            <a:r>
              <a:rPr/>
              <a:t>products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cooking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carriers/commodities,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boxes,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carriers.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forms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simplified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real-life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links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commodities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demands.</a:t>
            </a:r>
            <a:r>
              <a:rPr/>
              <a:t> </a:t>
            </a:r>
            <a:r>
              <a:rPr/>
              <a:t>Colours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commodities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linked,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chain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commodities,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biomass</a:t>
            </a:r>
            <a:r>
              <a:rPr/>
              <a:t> </a:t>
            </a:r>
            <a:r>
              <a:rPr/>
              <a:t>production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biomass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commodity,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converted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electricity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biomass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plant.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modelling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demands,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commodities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modelling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demands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future,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exist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day,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scenarios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comprehensive.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outlined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lecture.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developed,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</a:t>
            </a:r>
            <a:r>
              <a:rPr/>
              <a:t> </a:t>
            </a:r>
            <a:r>
              <a:rPr/>
              <a:t>guides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modelling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particularly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shown,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commodities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demands.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slide,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country’s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situation,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RES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flows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flows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energy-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combined,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traced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stages</a:t>
            </a:r>
            <a:r>
              <a:rPr/>
              <a:t> </a:t>
            </a:r>
            <a:r>
              <a:rPr/>
              <a:t>(see</a:t>
            </a:r>
            <a:r>
              <a:rPr/>
              <a:t> </a:t>
            </a:r>
            <a:r>
              <a:rPr/>
              <a:t>figure).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stream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flow.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transfers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processes,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Irishman</a:t>
            </a:r>
            <a:r>
              <a:rPr/>
              <a:t> </a:t>
            </a:r>
            <a:r>
              <a:rPr/>
              <a:t>Matthew</a:t>
            </a:r>
            <a:r>
              <a:rPr/>
              <a:t> </a:t>
            </a:r>
            <a:r>
              <a:rPr/>
              <a:t>H.</a:t>
            </a:r>
            <a:r>
              <a:rPr/>
              <a:t> </a:t>
            </a:r>
            <a:r>
              <a:rPr/>
              <a:t>P.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Sankey,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efficiency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steam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1898.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International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Agency</a:t>
            </a:r>
            <a:r>
              <a:rPr/>
              <a:t> </a:t>
            </a:r>
            <a:r>
              <a:rPr/>
              <a:t>(IEA)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balance.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institutions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international</a:t>
            </a:r>
            <a:r>
              <a:rPr/>
              <a:t> </a:t>
            </a:r>
            <a:r>
              <a:rPr/>
              <a:t>organizations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(i.e. The</a:t>
            </a:r>
            <a:r>
              <a:rPr/>
              <a:t> </a:t>
            </a:r>
            <a:r>
              <a:rPr/>
              <a:t>Eurostat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European</a:t>
            </a:r>
            <a:r>
              <a:rPr/>
              <a:t> </a:t>
            </a:r>
            <a:r>
              <a:rPr/>
              <a:t>Union).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reproduces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balances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visualized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streams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imports;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side,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flows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export,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losses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consumption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sectors</a:t>
            </a:r>
            <a:r>
              <a:rPr/>
              <a:t> </a:t>
            </a:r>
            <a:r>
              <a:rPr/>
              <a:t>(industry,</a:t>
            </a:r>
            <a:r>
              <a:rPr/>
              <a:t> </a:t>
            </a:r>
            <a:r>
              <a:rPr/>
              <a:t>transport,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non-energy</a:t>
            </a:r>
            <a:r>
              <a:rPr/>
              <a:t> </a:t>
            </a:r>
            <a:r>
              <a:rPr/>
              <a:t>use)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IEA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consumption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sectors.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Consumption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(RES)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gather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freely</a:t>
            </a:r>
            <a:r>
              <a:rPr/>
              <a:t> </a:t>
            </a:r>
            <a:r>
              <a:rPr/>
              <a:t>available:</a:t>
            </a:r>
          </a:p>
          <a:p>
            <a:pPr lvl="0" marL="0" indent="0">
              <a:buNone/>
            </a:pPr>
          </a:p>
          <a:p>
            <a:pPr lvl="1"/>
            <a:r>
              <a:rPr/>
              <a:t>Select</a:t>
            </a:r>
            <a:r>
              <a:rPr/>
              <a:t> </a:t>
            </a:r>
            <a:r>
              <a:rPr/>
              <a:t>subject: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Consumption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Active</a:t>
            </a:r>
            <a:r>
              <a:rPr/>
              <a:t> </a:t>
            </a:r>
            <a:r>
              <a:rPr/>
              <a:t>country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year: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country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represented</a:t>
            </a:r>
          </a:p>
          <a:p>
            <a:pPr lvl="0" marL="0" indent="0">
              <a:buNone/>
            </a:pPr>
          </a:p>
          <a:p>
            <a:pPr lvl="1"/>
            <a:r>
              <a:rPr/>
              <a:t>Select</a:t>
            </a:r>
            <a:r>
              <a:rPr/>
              <a:t> </a:t>
            </a:r>
            <a:r>
              <a:rPr/>
              <a:t>unit: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tonnes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oil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Petajoules</a:t>
            </a:r>
          </a:p>
          <a:p>
            <a:pPr lvl="0" marL="0" indent="0">
              <a:buNone/>
            </a:pPr>
          </a:p>
          <a:p>
            <a:pPr lvl="1"/>
            <a:r>
              <a:rPr/>
              <a:t>Select</a:t>
            </a:r>
            <a:r>
              <a:rPr/>
              <a:t> </a:t>
            </a:r>
            <a:r>
              <a:rPr/>
              <a:t>country/region: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visualise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125</a:t>
            </a:r>
            <a:r>
              <a:rPr/>
              <a:t> </a:t>
            </a:r>
            <a:r>
              <a:rPr/>
              <a:t>countries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regions</a:t>
            </a:r>
          </a:p>
          <a:p>
            <a:pPr lvl="0" marL="0" indent="0">
              <a:buNone/>
            </a:pPr>
          </a:p>
          <a:p>
            <a:pPr lvl="1"/>
            <a:r>
              <a:rPr/>
              <a:t>Animation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years.</a:t>
            </a:r>
          </a:p>
          <a:p>
            <a:pPr lvl="0" marL="0" indent="0">
              <a:buNone/>
            </a:pPr>
          </a:p>
          <a:p>
            <a:pPr lvl="1"/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flows: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clicking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trends</a:t>
            </a:r>
          </a:p>
          <a:p>
            <a:pPr lvl="0" marL="0" indent="0">
              <a:buNone/>
            </a:pPr>
          </a:p>
          <a:p>
            <a:pPr lvl="1"/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hubs: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particularly</a:t>
            </a:r>
            <a:r>
              <a:rPr/>
              <a:t> </a:t>
            </a:r>
            <a:r>
              <a:rPr/>
              <a:t>valuable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supply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sector.</a:t>
            </a:r>
            <a:r>
              <a:rPr/>
              <a:t> </a:t>
            </a:r>
            <a:r>
              <a:rPr/>
              <a:t>(i.e. Final</a:t>
            </a:r>
            <a:r>
              <a:rPr/>
              <a:t> </a:t>
            </a:r>
            <a:r>
              <a:rPr/>
              <a:t>consumption</a:t>
            </a:r>
            <a:r>
              <a:rPr/>
              <a:t> </a:t>
            </a:r>
            <a:r>
              <a:rPr/>
              <a:t>-&gt;</a:t>
            </a:r>
            <a:r>
              <a:rPr/>
              <a:t> </a:t>
            </a:r>
            <a:r>
              <a:rPr/>
              <a:t>transport</a:t>
            </a:r>
            <a:r>
              <a:rPr/>
              <a:t> </a:t>
            </a:r>
            <a:r>
              <a:rPr/>
              <a:t>-&gt;</a:t>
            </a:r>
            <a:r>
              <a:rPr/>
              <a:t> </a:t>
            </a:r>
            <a:r>
              <a:rPr/>
              <a:t>road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2018</a:t>
            </a:r>
            <a:r>
              <a:rPr/>
              <a:t> </a:t>
            </a:r>
            <a:r>
              <a:rPr/>
              <a:t>93%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road</a:t>
            </a:r>
            <a:r>
              <a:rPr/>
              <a:t> </a:t>
            </a:r>
            <a:r>
              <a:rPr/>
              <a:t>demand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addressed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Oil</a:t>
            </a:r>
            <a:r>
              <a:rPr/>
              <a:t> </a:t>
            </a:r>
            <a:r>
              <a:rPr/>
              <a:t>products,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gas,</a:t>
            </a:r>
            <a:r>
              <a:rPr/>
              <a:t> </a:t>
            </a:r>
            <a:r>
              <a:rPr/>
              <a:t>Biofuels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waste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Electricity.</a:t>
            </a:r>
          </a:p>
          <a:p>
            <a:pPr lvl="0" marL="0" indent="0">
              <a:buNone/>
            </a:pPr>
          </a:p>
          <a:p>
            <a:pPr lvl="1"/>
            <a:r>
              <a:rPr/>
              <a:t>Toggle</a:t>
            </a:r>
            <a:r>
              <a:rPr/>
              <a:t> </a:t>
            </a:r>
            <a:r>
              <a:rPr/>
              <a:t>colour</a:t>
            </a:r>
            <a:r>
              <a:rPr/>
              <a:t> </a:t>
            </a:r>
            <a:r>
              <a:rPr/>
              <a:t>legend</a:t>
            </a:r>
          </a:p>
          <a:p>
            <a:pPr lvl="0" marL="0" indent="0">
              <a:buNone/>
            </a:pPr>
          </a:p>
          <a:p>
            <a:pPr lvl="1"/>
            <a:r>
              <a:rPr/>
              <a:t>Move</a:t>
            </a:r>
            <a:r>
              <a:rPr/>
              <a:t> </a:t>
            </a:r>
            <a:r>
              <a:rPr/>
              <a:t>hubs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display</a:t>
            </a:r>
          </a:p>
          <a:p>
            <a:pPr lvl="0" marL="0" indent="0">
              <a:buNone/>
            </a:pPr>
          </a:p>
          <a:p>
            <a:pPr lvl="1"/>
            <a:r>
              <a:rPr/>
              <a:t>Access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definitions</a:t>
            </a:r>
          </a:p>
          <a:p>
            <a:pPr lvl="0" marL="0" indent="0">
              <a:buNone/>
            </a:pPr>
          </a:p>
          <a:p>
            <a:pPr lvl="1"/>
            <a:r>
              <a:rPr/>
              <a:t>Print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</a:t>
            </a:r>
          </a:p>
          <a:p>
            <a:pPr lvl="0" marL="0" indent="0">
              <a:buNone/>
            </a:pPr>
          </a:p>
          <a:p>
            <a:pPr lvl="1"/>
            <a:r>
              <a:rPr/>
              <a:t>Hover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</a:t>
            </a:r>
          </a:p>
          <a:p>
            <a:pPr lvl="0" marL="0" indent="0">
              <a:buNone/>
            </a:pPr>
          </a:p>
          <a:p>
            <a:pPr lvl="1"/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US"/>
              <a:t>15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29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3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907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171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036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5" name="Grupp 28"/>
          <p:cNvGrpSpPr/>
          <p:nvPr userDrawn="1"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 userDrawn="1"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 userDrawn="1"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 userDrawn="1"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 userDrawn="1"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 userDrawn="1"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 userDrawn="1"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 userDrawn="1"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5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154618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0817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72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01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295756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161202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44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7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63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Lecture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Secondary</a:t>
            </a:r>
            <a:r>
              <a:rPr/>
              <a:t> </a:t>
            </a:r>
            <a:r>
              <a:rPr/>
              <a:t>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Key secondary energy carriers include:</a:t>
            </a:r>
          </a:p>
          <a:p>
            <a:pPr lvl="1"/>
            <a:r>
              <a:rPr/>
              <a:t>Diesel</a:t>
            </a:r>
          </a:p>
          <a:p>
            <a:pPr lvl="1"/>
            <a:r>
              <a:rPr/>
              <a:t>Kerosene</a:t>
            </a:r>
          </a:p>
          <a:p>
            <a:pPr lvl="1"/>
            <a:r>
              <a:rPr/>
              <a:t>Electricity</a:t>
            </a:r>
          </a:p>
          <a:p>
            <a:pPr lvl="1"/>
            <a:r>
              <a:rPr/>
              <a:t>Biofuels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res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612900"/>
            <a:ext cx="6946900" cy="403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{: width=600}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Sankey</a:t>
            </a:r>
            <a:r>
              <a:rPr/>
              <a:t> </a:t>
            </a:r>
            <a:r>
              <a:rPr/>
              <a:t>Diagrams</a:t>
            </a:r>
            <a:r>
              <a:rPr/>
              <a:t> </a:t>
            </a:r>
            <a:r>
              <a:rPr/>
              <a:t>Visualise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Flows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Sankey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Understand the overall structure of an energy system</a:t>
            </a:r>
          </a:p>
          <a:p>
            <a:pPr lvl="1"/>
            <a:r>
              <a:rPr/>
              <a:t>Explain the difference between a Sankey diagram and a reference energy system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Lecture</a:t>
            </a:r>
            <a:r>
              <a:rPr/>
              <a:t> </a:t>
            </a:r>
            <a:r>
              <a:rPr/>
              <a:t>Content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 energy system is a system that “comprises all components related to the production, conversion, delivery, and use of energy” as defined in the IPCC Fifth Assessment Report.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term Reference Energy System (RES) describes an energy system created by the user for modelling exercises.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Levels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Primary</a:t>
            </a:r>
            <a:r>
              <a:rPr/>
              <a:t> </a:t>
            </a:r>
            <a:r>
              <a:rPr/>
              <a:t>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Key primary energy carriers include:</a:t>
            </a:r>
          </a:p>
          <a:p>
            <a:pPr lvl="1"/>
            <a:r>
              <a:rPr/>
              <a:t>Crude oil</a:t>
            </a:r>
          </a:p>
          <a:p>
            <a:pPr lvl="1"/>
            <a:r>
              <a:rPr/>
              <a:t>Natural gas</a:t>
            </a:r>
          </a:p>
          <a:p>
            <a:pPr lvl="1"/>
            <a:r>
              <a:rPr/>
              <a:t>Coal</a:t>
            </a:r>
          </a:p>
          <a:p>
            <a:pPr lvl="1"/>
            <a:r>
              <a:rPr/>
              <a:t>Water</a:t>
            </a:r>
          </a:p>
          <a:p>
            <a:pPr lvl="1"/>
            <a:r>
              <a:rPr/>
              <a:t>Wind</a:t>
            </a:r>
          </a:p>
          <a:p>
            <a:pPr lvl="1"/>
            <a:r>
              <a:rPr/>
              <a:t>Sunlight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6155ECF0-B508-7047-B4A7-97D652430022}" vid="{5115554D-5D20-F741-B112-24F3F9E64A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1 - What is an energy system?</dc:title>
  <dc:creator/>
  <cp:keywords/>
  <dcterms:created xsi:type="dcterms:W3CDTF">2021-01-26T09:37:26Z</dcterms:created>
  <dcterms:modified xsi:type="dcterms:W3CDTF">2021-01-26T09:37:26Z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urse">
    <vt:lpwstr>test_course</vt:lpwstr>
  </property>
  <property fmtid="{D5CDD505-2E9C-101B-9397-08002B2CF9AE}" pid="3" name="type">
    <vt:lpwstr>mini-lecture</vt:lpwstr>
  </property>
</Properties>
</file>