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5992"/>
    <a:srgbClr val="3F9AAF"/>
    <a:srgbClr val="4473A9"/>
    <a:srgbClr val="DC843C"/>
    <a:srgbClr val="1954A6"/>
    <a:srgbClr val="FFFFFF"/>
    <a:srgbClr val="DEE4EE"/>
    <a:srgbClr val="3B6ABF"/>
    <a:srgbClr val="B0BFD8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6405" autoAdjust="0"/>
  </p:normalViewPr>
  <p:slideViewPr>
    <p:cSldViewPr snapToGrid="0">
      <p:cViewPr varScale="1">
        <p:scale>
          <a:sx n="131" d="100"/>
          <a:sy n="131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notesMaster" Target="notesMasters/notesMaster1.xml" /><Relationship Id="rId22" Type="http://schemas.openxmlformats.org/officeDocument/2006/relationships/presProps" Target="presProps.xml" /><Relationship Id="rId21" Type="http://schemas.openxmlformats.org/officeDocument/2006/relationships/commentAuthors" Target="commentAuthors.xml" /><Relationship Id="rId1" Type="http://schemas.openxmlformats.org/officeDocument/2006/relationships/slideMaster" Target="slideMasters/slide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Relationship Id="rId23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A1728-CCC6-4FFD-AB4E-CF9E18E50C8E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E99D3-575E-4B33-AEE3-580024E0F6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559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Material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kit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primarily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images.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editing.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attribute</a:t>
            </a:r>
            <a:r>
              <a:rPr/>
              <a:t> </a:t>
            </a:r>
            <a:r>
              <a:rPr/>
              <a:t>changes,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extend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material.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Images,</a:t>
            </a:r>
            <a:r>
              <a:rPr/>
              <a:t> </a:t>
            </a:r>
            <a:r>
              <a:rPr/>
              <a:t>graphics,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diagrams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encouraged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pleasant</a:t>
            </a:r>
            <a:r>
              <a:rPr/>
              <a:t> </a:t>
            </a:r>
            <a:r>
              <a:rPr/>
              <a:t>break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stimulus.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update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generated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proprietary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recreating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updating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software.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media,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video,</a:t>
            </a:r>
            <a:r>
              <a:rPr/>
              <a:t> </a:t>
            </a:r>
            <a:r>
              <a:rPr/>
              <a:t>slides,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graphs,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supported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kit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links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external</a:t>
            </a:r>
            <a:r>
              <a:rPr/>
              <a:t> </a:t>
            </a:r>
            <a:r>
              <a:rPr/>
              <a:t>sites.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hosted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YouTube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linked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kit.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mini-lecture,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powerful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technology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“</a:t>
            </a:r>
            <a:r>
              <a:rPr/>
              <a:t>Markdown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simply</a:t>
            </a:r>
            <a:r>
              <a:rPr/>
              <a:t> </a:t>
            </a:r>
            <a:r>
              <a:rPr/>
              <a:t>formatted</a:t>
            </a:r>
            <a:r>
              <a:rPr/>
              <a:t> </a:t>
            </a:r>
            <a:r>
              <a:rPr/>
              <a:t>text,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websites,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embed</a:t>
            </a:r>
            <a:r>
              <a:rPr/>
              <a:t> </a:t>
            </a:r>
            <a:r>
              <a:rPr/>
              <a:t>images.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markup</a:t>
            </a:r>
            <a:r>
              <a:rPr/>
              <a:t> </a:t>
            </a:r>
            <a:r>
              <a:rPr/>
              <a:t>language</a:t>
            </a:r>
            <a:r>
              <a:rPr/>
              <a:t>”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perform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type,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buttons,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margins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text-wrapping.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automatically</a:t>
            </a:r>
            <a:r>
              <a:rPr/>
              <a:t> </a:t>
            </a:r>
            <a:r>
              <a:rPr/>
              <a:t>understood</a:t>
            </a:r>
            <a:r>
              <a:rPr/>
              <a:t> </a:t>
            </a:r>
            <a:r>
              <a:rPr/>
              <a:t>(parsed)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websites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converted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(hypertext</a:t>
            </a:r>
            <a:r>
              <a:rPr/>
              <a:t> </a:t>
            </a:r>
            <a:r>
              <a:rPr/>
              <a:t>markup</a:t>
            </a:r>
            <a:r>
              <a:rPr/>
              <a:t> </a:t>
            </a:r>
            <a:r>
              <a:rPr/>
              <a:t>language),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By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markdown,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render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understood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addition,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styling,</a:t>
            </a:r>
            <a:r>
              <a:rPr/>
              <a:t> </a:t>
            </a:r>
            <a:r>
              <a:rPr/>
              <a:t>spacing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layout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handled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web-developer</a:t>
            </a:r>
            <a:r>
              <a:rPr/>
              <a:t> </a:t>
            </a:r>
            <a:r>
              <a:rPr/>
              <a:t>allowing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US"/>
              <a:t>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s-B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29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53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907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9171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036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5" name="Grupp 28"/>
          <p:cNvGrpSpPr/>
          <p:nvPr userDrawn="1"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 userDrawn="1"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 userDrawn="1"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 userDrawn="1"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 userDrawn="1"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 userDrawn="1"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 userDrawn="1"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 userDrawn="1"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5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154618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0817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72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01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295756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161202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44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7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63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ommonmark.org/" TargetMode="External" /><Relationship Id="rId3" Type="http://schemas.openxmlformats.org/officeDocument/2006/relationships/hyperlink" Target="../tutorial.md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1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.org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Lecture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online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Bullet</a:t>
            </a:r>
            <a:r>
              <a:rPr/>
              <a:t> </a:t>
            </a: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Bullet lists can be made with asterix: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* a
* bullet
* list</a:t>
            </a:r>
          </a:p>
          <a:p>
            <a:pPr lvl="0" marL="0" indent="0">
              <a:buNone/>
            </a:pPr>
            <a:r>
              <a:rPr/>
              <a:t>or hyphens: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- a
- bullet
- list</a:t>
            </a:r>
          </a:p>
          <a:p>
            <a:pPr lvl="0" marL="0" indent="0">
              <a:buNone/>
            </a:pPr>
            <a:r>
              <a:rPr/>
              <a:t>which render as:</a:t>
            </a:r>
          </a:p>
          <a:p>
            <a:pPr lvl="1"/>
            <a:r>
              <a:rPr/>
              <a:t>a</a:t>
            </a:r>
          </a:p>
          <a:p>
            <a:pPr lvl="1"/>
            <a:r>
              <a:rPr/>
              <a:t>bullet</a:t>
            </a:r>
          </a:p>
          <a:p>
            <a:pPr lvl="1"/>
            <a:r>
              <a:rPr/>
              <a:t>list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Numbered</a:t>
            </a:r>
            <a:r>
              <a:rPr/>
              <a:t> </a:t>
            </a: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numbered list like so: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1. a
2. numbered
3. list</a:t>
            </a:r>
          </a:p>
          <a:p>
            <a:pPr lvl="0" marL="0" indent="0">
              <a:buNone/>
            </a:pPr>
            <a:r>
              <a:rPr/>
              <a:t>or like so: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1) a
2) numbered
3) list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these render as:</a:t>
            </a:r>
          </a:p>
          <a:p>
            <a:pPr lvl="1">
              <a:buAutoNum type="arabicPeriod"/>
            </a:pPr>
            <a:r>
              <a:rPr/>
              <a:t>a</a:t>
            </a:r>
          </a:p>
          <a:p>
            <a:pPr lvl="1">
              <a:buAutoNum type="arabicPeriod"/>
            </a:pPr>
            <a:r>
              <a:rPr/>
              <a:t>numbered</a:t>
            </a:r>
          </a:p>
          <a:p>
            <a:pPr lvl="1">
              <a:buAutoNum type="arabicPeriod"/>
            </a:pPr>
            <a:r>
              <a:rPr/>
              <a:t>list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Horizontal</a:t>
            </a:r>
            <a:r>
              <a:rPr/>
              <a:t> </a:t>
            </a:r>
            <a:r>
              <a:rPr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use a horizontal rule to break up text: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---</a:t>
            </a:r>
          </a:p>
          <a:p>
            <a:pPr lvl="0" marL="0" indent="0">
              <a:buNone/>
            </a:pPr>
            <a:r>
              <a:rPr/>
              <a:t>which looks like this: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 can be useful to format code or data using code blocks. These are formatted using “back ticks” which look like so: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`a piece of code`</a:t>
            </a:r>
          </a:p>
          <a:p>
            <a:pPr lvl="0" marL="0" indent="0">
              <a:buNone/>
            </a:pPr>
            <a:r>
              <a:rPr/>
              <a:t>Use triple back ticks around a block of code.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pPr lvl="0" marL="0" indent="0">
              <a:buNone/>
            </a:pPr>
            <a:r>
              <a:rPr/>
              <a:t>Edit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 this section, we will learn how to edit a Markdown document using the Github website.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 this module, we learnt Markdown syntax. We then used the Github website to edit a Markdown document, and publish it online.</a:t>
            </a:r>
          </a:p>
          <a:p>
            <a:pPr lvl="0" marL="0" indent="0">
              <a:buNone/>
            </a:pPr>
            <a:r>
              <a:rPr/>
              <a:t>For more information about Markdown, check out the </a:t>
            </a:r>
            <a:r>
              <a:rPr>
                <a:hlinkClick r:id="rId2"/>
              </a:rPr>
              <a:t>Commonmark website</a:t>
            </a:r>
            <a:r>
              <a:rPr/>
              <a:t> and complete the </a:t>
            </a:r>
            <a:r>
              <a:rPr>
                <a:hlinkClick r:id="rId3"/>
              </a:rPr>
              <a:t>tutorial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rationale for the emphasis on text and images</a:t>
            </a:r>
          </a:p>
          <a:p>
            <a:pPr lvl="1"/>
            <a:r>
              <a:rPr/>
              <a:t>Use basic Markdown syntax to format text, embed an image and link to other pages</a:t>
            </a:r>
          </a:p>
          <a:p>
            <a:pPr lvl="1"/>
            <a:r>
              <a:rPr/>
              <a:t>Edit a Markdown document using the Github website and view your text rendered as a web page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Lecture</a:t>
            </a:r>
            <a:r>
              <a:rPr/>
              <a:t> </a:t>
            </a:r>
            <a:r>
              <a:rPr/>
              <a:t>Content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Syntax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Bold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italics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 </a:t>
            </a:r>
            <a:r>
              <a:rPr sz="1800">
                <a:latin typeface="Courier"/>
              </a:rPr>
              <a:t>*Italic*</a:t>
            </a:r>
            <a:r>
              <a:rPr/>
              <a:t> or </a:t>
            </a:r>
            <a:r>
              <a:rPr sz="1800">
                <a:latin typeface="Courier"/>
              </a:rPr>
              <a:t>_Italic_</a:t>
            </a:r>
            <a:r>
              <a:rPr/>
              <a:t> to get </a:t>
            </a:r>
            <a:r>
              <a:rPr i="1"/>
              <a:t>Italic</a:t>
            </a:r>
          </a:p>
          <a:p>
            <a:pPr lvl="0" marL="0" indent="0">
              <a:buNone/>
            </a:pPr>
            <a:r>
              <a:rPr/>
              <a:t>Type </a:t>
            </a:r>
            <a:r>
              <a:rPr sz="1800">
                <a:latin typeface="Courier"/>
              </a:rPr>
              <a:t>**Bold**</a:t>
            </a:r>
            <a:r>
              <a:rPr/>
              <a:t> or </a:t>
            </a:r>
            <a:r>
              <a:rPr sz="1800">
                <a:latin typeface="Courier"/>
              </a:rPr>
              <a:t>__Bold__</a:t>
            </a:r>
            <a:r>
              <a:rPr/>
              <a:t> to get </a:t>
            </a:r>
            <a:r>
              <a:rPr b="1"/>
              <a:t>Bold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Blockquotes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 </a:t>
            </a:r>
            <a:r>
              <a:rPr sz="1800">
                <a:latin typeface="Courier"/>
              </a:rPr>
              <a:t>&gt; Blockquote</a:t>
            </a:r>
            <a:r>
              <a:rPr/>
              <a:t> to get:</a:t>
            </a:r>
          </a:p>
          <a:p>
            <a:pPr lvl="0" marL="1270000" indent="0">
              <a:buNone/>
            </a:pPr>
            <a:r>
              <a:rPr sz="2000"/>
              <a:t>Blockquote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Headings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 </a:t>
            </a:r>
            <a:r>
              <a:rPr sz="1800">
                <a:latin typeface="Courier"/>
              </a:rPr>
              <a:t># Heading 1</a:t>
            </a:r>
            <a:r>
              <a:rPr/>
              <a:t> to </a:t>
            </a:r>
            <a:r>
              <a:rPr sz="1800">
                <a:latin typeface="Courier"/>
              </a:rPr>
              <a:t>## Heading 2</a:t>
            </a:r>
            <a:r>
              <a:rPr/>
              <a:t>, </a:t>
            </a:r>
            <a:r>
              <a:rPr sz="1800">
                <a:latin typeface="Courier"/>
              </a:rPr>
              <a:t>### Heading 3</a:t>
            </a:r>
            <a:r>
              <a:rPr/>
              <a:t> etc.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 are two ways to format links: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[An inline link](http://a.com)</a:t>
            </a:r>
          </a:p>
          <a:p>
            <a:pPr lvl="0" marL="0" indent="0">
              <a:buNone/>
            </a:pPr>
            <a:r>
              <a:rPr/>
              <a:t>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[Link][1]
This is a good way to record references in a lesson
[1]: http://b.org</a:t>
            </a:r>
          </a:p>
          <a:p>
            <a:pPr lvl="0" marL="0" indent="0">
              <a:buNone/>
            </a:pPr>
            <a:r>
              <a:rPr/>
              <a:t>Both appear </a:t>
            </a:r>
            <a:r>
              <a:rPr>
                <a:hlinkClick r:id="rId2"/>
              </a:rPr>
              <a:t>like this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6155ECF0-B508-7047-B4A7-97D652430022}" vid="{5115554D-5D20-F741-B112-24F3F9E64A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2 - Creating online teaching material on Github</dc:title>
  <dc:creator/>
  <cp:keywords/>
  <dcterms:created xsi:type="dcterms:W3CDTF">2021-01-25T22:34:24Z</dcterms:created>
  <dcterms:modified xsi:type="dcterms:W3CDTF">2021-01-25T22:34:24Z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urse">
    <vt:lpwstr>test_course</vt:lpwstr>
  </property>
  <property fmtid="{D5CDD505-2E9C-101B-9397-08002B2CF9AE}" pid="3" name="type">
    <vt:lpwstr>mini-lecture</vt:lpwstr>
  </property>
</Properties>
</file>