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presProps" Target="presProps.xml" /><Relationship Id="rId16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CCG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course contains 20 hrs reading. Assuming a reading speed of 5 pages per hour, this equates to 100 pages. The material can include background material from relevant open-licensed text books and open-access journal articles.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Folder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standard folder structure is used to store the course material which follows the course structure we introduced above.</a:t>
            </a:r>
          </a:p>
          <a:p>
            <a:pPr lvl="0" marL="0" indent="0">
              <a:buNone/>
            </a:pPr>
            <a:r>
              <a:rPr/>
              <a:t>When creating your course, you’ll need to create files and folders with the exact names, and structure here to ensure that the material is published correctly.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├── LICENSE
├── README.md
├── block_1
│   ├── lecture_1.md
│   ├── lecture_2.md
│   ├── lecture_...
│   ├── absorption.md
│   └── quiz_1.md
├── block_2
│   ├── lecture_1.md
│   ├── lecture_2.md
│   ├── absorption.md
│   └── quiz_1.md
├── block_...
├── tutorials.md
└── exercises.md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course consists of 60 hours of study split across four types of study:</a:t>
            </a:r>
          </a:p>
          <a:p>
            <a:pPr lvl="1"/>
            <a:r>
              <a:rPr/>
              <a:t>20 lectures of one hour each, further broken down into 4 mini-lectures, multiple-choice exams and absorption time</a:t>
            </a:r>
          </a:p>
          <a:p>
            <a:pPr lvl="1"/>
            <a:r>
              <a:rPr/>
              <a:t>10 hours of exercises where the student solves typical problems with the tool</a:t>
            </a:r>
          </a:p>
          <a:p>
            <a:pPr lvl="1"/>
            <a:r>
              <a:rPr/>
              <a:t>10 hours of tutorials which lead the student through the goal of constructing a simple national model</a:t>
            </a:r>
          </a:p>
          <a:p>
            <a:pPr lvl="1"/>
            <a:r>
              <a:rPr/>
              <a:t>20 hours (or 100 pages) of reading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overall structure of a course</a:t>
            </a:r>
          </a:p>
          <a:p>
            <a:pPr lvl="1"/>
            <a:r>
              <a:rPr/>
              <a:t>Explain the difference between a lecture block, mini-lecture, exercise, tutorial and reading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course consists of 60 hours of study.</a:t>
            </a:r>
          </a:p>
          <a:p>
            <a:pPr lvl="0" marL="0" indent="0">
              <a:buNone/>
            </a:pPr>
            <a:r>
              <a:rPr/>
              <a:t>This time is split across four types of study:</a:t>
            </a:r>
          </a:p>
          <a:p>
            <a:pPr lvl="1"/>
            <a:r>
              <a:rPr/>
              <a:t>lectures - 20 hours</a:t>
            </a:r>
          </a:p>
          <a:p>
            <a:pPr lvl="1"/>
            <a:r>
              <a:rPr/>
              <a:t>exercises - 10 hours</a:t>
            </a:r>
          </a:p>
          <a:p>
            <a:pPr lvl="1"/>
            <a:r>
              <a:rPr/>
              <a:t>tutorials - 10 hours</a:t>
            </a:r>
          </a:p>
          <a:p>
            <a:pPr lvl="1"/>
            <a:r>
              <a:rPr/>
              <a:t>reading - 20 hours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course contains 20 lecture blocks of one hour.</a:t>
            </a:r>
          </a:p>
          <a:p>
            <a:pPr lvl="0" marL="0" indent="0">
              <a:buNone/>
            </a:pPr>
            <a:r>
              <a:rPr/>
              <a:t>Each hour-long block consists of:</a:t>
            </a:r>
          </a:p>
          <a:p>
            <a:pPr lvl="1"/>
            <a:r>
              <a:rPr/>
              <a:t>4 mini lectures (10 mins each) of around 2.5 pages of text and roughly equivalent to 5 slides of teaching material</a:t>
            </a:r>
          </a:p>
          <a:p>
            <a:pPr lvl="1"/>
            <a:r>
              <a:rPr/>
              <a:t>4 multiple choice exams (2 mins each)</a:t>
            </a:r>
          </a:p>
          <a:p>
            <a:pPr lvl="1"/>
            <a:r>
              <a:rPr/>
              <a:t>12 min absorption/reflection/writing exercise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Mini-lectures</a:t>
            </a:r>
          </a:p>
          <a:p>
            <a:pPr lvl="0" marL="0" indent="0">
              <a:buNone/>
            </a:pPr>
            <a:r>
              <a:rPr/>
              <a:t>In ten minutes, it is possible to introduce one or two concepts, motivate the importance of the concept, demonstrate the concepts with one or two examples, and conclude.</a:t>
            </a:r>
          </a:p>
          <a:p>
            <a:pPr lvl="0" marL="0" indent="0">
              <a:buNone/>
            </a:pPr>
            <a:r>
              <a:rPr/>
              <a:t>It is important not to try to fit in too much material. Instead focus on clear and precise definitions, good examples and strong motivations.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course contains 10 hours of practical work and exercises.</a:t>
            </a:r>
          </a:p>
          <a:p>
            <a:pPr lvl="1"/>
            <a:r>
              <a:rPr/>
              <a:t>an exercise consists of a set of questions to reconstruct typical examples in the software tool</a:t>
            </a:r>
          </a:p>
          <a:p>
            <a:pPr lvl="1"/>
            <a:r>
              <a:rPr/>
              <a:t>a quiz is used to grade the outputs of each exercise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course contains 10 hours of self-led tutorials</a:t>
            </a:r>
          </a:p>
          <a:p>
            <a:pPr lvl="1"/>
            <a:r>
              <a:rPr/>
              <a:t>These will be a set of questions, but with online help as needed to build elements of a simplified national model with stylised data (or real data if the participants have it).</a:t>
            </a:r>
          </a:p>
          <a:p>
            <a:pPr lvl="1"/>
            <a:r>
              <a:rPr/>
              <a:t>There will be a quiz to grade output. It will have to focus on insights from the tutorials, so as to avoid the need for personalised grading.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How to structure a CCG teaching kit</dc:title>
  <dc:creator/>
  <cp:keywords/>
  <dcterms:created xsi:type="dcterms:W3CDTF">2021-01-25T22:07:17Z</dcterms:created>
  <dcterms:modified xsi:type="dcterms:W3CDTF">2021-01-25T22:07:17Z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  <property fmtid="{D5CDD505-2E9C-101B-9397-08002B2CF9AE}" pid="3" name="type">
    <vt:lpwstr>mini-lecture</vt:lpwstr>
  </property>
</Properties>
</file>