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4"/>
  </p:handoutMasterIdLst>
  <p:sldIdLst>
    <p:sldId id="257" r:id="rId4"/>
    <p:sldId id="260" r:id="rId5"/>
    <p:sldId id="262" r:id="rId6"/>
    <p:sldId id="279" r:id="rId8"/>
    <p:sldId id="263" r:id="rId9"/>
    <p:sldId id="280" r:id="rId10"/>
    <p:sldId id="265" r:id="rId11"/>
    <p:sldId id="268" r:id="rId12"/>
    <p:sldId id="269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5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0" y="1880870"/>
            <a:ext cx="12192000" cy="3218815"/>
          </a:xfrm>
          <a:custGeom>
            <a:avLst/>
            <a:gdLst>
              <a:gd name="connsiteX0" fmla="*/ 0 w 19205"/>
              <a:gd name="connsiteY0" fmla="*/ 5042 h 5069"/>
              <a:gd name="connsiteX1" fmla="*/ 2204 w 19205"/>
              <a:gd name="connsiteY1" fmla="*/ 5044 h 5069"/>
              <a:gd name="connsiteX2" fmla="*/ 2204 w 19205"/>
              <a:gd name="connsiteY2" fmla="*/ 4474 h 5069"/>
              <a:gd name="connsiteX3" fmla="*/ 3010 w 19205"/>
              <a:gd name="connsiteY3" fmla="*/ 4470 h 5069"/>
              <a:gd name="connsiteX4" fmla="*/ 3014 w 19205"/>
              <a:gd name="connsiteY4" fmla="*/ 3374 h 5069"/>
              <a:gd name="connsiteX5" fmla="*/ 4234 w 19205"/>
              <a:gd name="connsiteY5" fmla="*/ 3374 h 5069"/>
              <a:gd name="connsiteX6" fmla="*/ 4234 w 19205"/>
              <a:gd name="connsiteY6" fmla="*/ 4294 h 5069"/>
              <a:gd name="connsiteX7" fmla="*/ 3914 w 19205"/>
              <a:gd name="connsiteY7" fmla="*/ 4294 h 5069"/>
              <a:gd name="connsiteX8" fmla="*/ 3914 w 19205"/>
              <a:gd name="connsiteY8" fmla="*/ 2524 h 5069"/>
              <a:gd name="connsiteX9" fmla="*/ 4274 w 19205"/>
              <a:gd name="connsiteY9" fmla="*/ 2524 h 5069"/>
              <a:gd name="connsiteX10" fmla="*/ 4278 w 19205"/>
              <a:gd name="connsiteY10" fmla="*/ 0 h 5069"/>
              <a:gd name="connsiteX11" fmla="*/ 5058 w 19205"/>
              <a:gd name="connsiteY11" fmla="*/ 480 h 5069"/>
              <a:gd name="connsiteX12" fmla="*/ 5044 w 19205"/>
              <a:gd name="connsiteY12" fmla="*/ 4864 h 5069"/>
              <a:gd name="connsiteX13" fmla="*/ 4701 w 19205"/>
              <a:gd name="connsiteY13" fmla="*/ 4863 h 5069"/>
              <a:gd name="connsiteX14" fmla="*/ 4701 w 19205"/>
              <a:gd name="connsiteY14" fmla="*/ 1968 h 5069"/>
              <a:gd name="connsiteX15" fmla="*/ 5663 w 19205"/>
              <a:gd name="connsiteY15" fmla="*/ 1965 h 5069"/>
              <a:gd name="connsiteX16" fmla="*/ 5662 w 19205"/>
              <a:gd name="connsiteY16" fmla="*/ 4024 h 5069"/>
              <a:gd name="connsiteX17" fmla="*/ 6454 w 19205"/>
              <a:gd name="connsiteY17" fmla="*/ 4024 h 5069"/>
              <a:gd name="connsiteX18" fmla="*/ 6457 w 19205"/>
              <a:gd name="connsiteY18" fmla="*/ 5069 h 5069"/>
              <a:gd name="connsiteX19" fmla="*/ 19205 w 19205"/>
              <a:gd name="connsiteY19" fmla="*/ 5069 h 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5" h="5069">
                <a:moveTo>
                  <a:pt x="0" y="5042"/>
                </a:moveTo>
                <a:lnTo>
                  <a:pt x="2204" y="5044"/>
                </a:lnTo>
                <a:lnTo>
                  <a:pt x="2204" y="4474"/>
                </a:lnTo>
                <a:lnTo>
                  <a:pt x="3010" y="4470"/>
                </a:lnTo>
                <a:lnTo>
                  <a:pt x="3014" y="3374"/>
                </a:lnTo>
                <a:lnTo>
                  <a:pt x="4234" y="3374"/>
                </a:lnTo>
                <a:lnTo>
                  <a:pt x="4234" y="4294"/>
                </a:lnTo>
                <a:lnTo>
                  <a:pt x="3914" y="4294"/>
                </a:lnTo>
                <a:lnTo>
                  <a:pt x="3914" y="2524"/>
                </a:lnTo>
                <a:lnTo>
                  <a:pt x="4274" y="2524"/>
                </a:lnTo>
                <a:lnTo>
                  <a:pt x="4278" y="0"/>
                </a:lnTo>
                <a:lnTo>
                  <a:pt x="5058" y="480"/>
                </a:lnTo>
                <a:lnTo>
                  <a:pt x="5044" y="4864"/>
                </a:lnTo>
                <a:lnTo>
                  <a:pt x="4701" y="4863"/>
                </a:lnTo>
                <a:lnTo>
                  <a:pt x="4701" y="1968"/>
                </a:lnTo>
                <a:lnTo>
                  <a:pt x="5663" y="1965"/>
                </a:lnTo>
                <a:lnTo>
                  <a:pt x="5662" y="4024"/>
                </a:lnTo>
                <a:lnTo>
                  <a:pt x="6454" y="4024"/>
                </a:lnTo>
                <a:lnTo>
                  <a:pt x="6457" y="5069"/>
                </a:lnTo>
                <a:lnTo>
                  <a:pt x="19205" y="50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96000" y="1476155"/>
            <a:ext cx="5936400" cy="2055445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5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96000" y="3888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8209504" y="5504400"/>
            <a:ext cx="25668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5853760" y="5504400"/>
            <a:ext cx="21636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 userDrawn="1">
            <p:custDataLst>
              <p:tags r:id="rId2"/>
            </p:custDataLst>
          </p:nvPr>
        </p:nvSpPr>
        <p:spPr>
          <a:xfrm>
            <a:off x="7534910" y="2957195"/>
            <a:ext cx="4657090" cy="3030855"/>
          </a:xfrm>
          <a:custGeom>
            <a:avLst/>
            <a:gdLst>
              <a:gd name="connsiteX0" fmla="*/ 0 w 7334"/>
              <a:gd name="connsiteY0" fmla="*/ 4754 h 4773"/>
              <a:gd name="connsiteX1" fmla="*/ 1297 w 7334"/>
              <a:gd name="connsiteY1" fmla="*/ 4754 h 4773"/>
              <a:gd name="connsiteX2" fmla="*/ 1297 w 7334"/>
              <a:gd name="connsiteY2" fmla="*/ 3267 h 4773"/>
              <a:gd name="connsiteX3" fmla="*/ 2032 w 7334"/>
              <a:gd name="connsiteY3" fmla="*/ 2990 h 4773"/>
              <a:gd name="connsiteX4" fmla="*/ 2028 w 7334"/>
              <a:gd name="connsiteY4" fmla="*/ 4767 h 4773"/>
              <a:gd name="connsiteX5" fmla="*/ 1736 w 7334"/>
              <a:gd name="connsiteY5" fmla="*/ 4769 h 4773"/>
              <a:gd name="connsiteX6" fmla="*/ 1736 w 7334"/>
              <a:gd name="connsiteY6" fmla="*/ 1950 h 4773"/>
              <a:gd name="connsiteX7" fmla="*/ 3109 w 7334"/>
              <a:gd name="connsiteY7" fmla="*/ 2275 h 4773"/>
              <a:gd name="connsiteX8" fmla="*/ 3109 w 7334"/>
              <a:gd name="connsiteY8" fmla="*/ 4773 h 4773"/>
              <a:gd name="connsiteX9" fmla="*/ 2594 w 7334"/>
              <a:gd name="connsiteY9" fmla="*/ 4773 h 4773"/>
              <a:gd name="connsiteX10" fmla="*/ 2604 w 7334"/>
              <a:gd name="connsiteY10" fmla="*/ 0 h 4773"/>
              <a:gd name="connsiteX11" fmla="*/ 3656 w 7334"/>
              <a:gd name="connsiteY11" fmla="*/ 7 h 4773"/>
              <a:gd name="connsiteX12" fmla="*/ 3653 w 7334"/>
              <a:gd name="connsiteY12" fmla="*/ 3834 h 4773"/>
              <a:gd name="connsiteX13" fmla="*/ 3404 w 7334"/>
              <a:gd name="connsiteY13" fmla="*/ 3837 h 4773"/>
              <a:gd name="connsiteX14" fmla="*/ 3404 w 7334"/>
              <a:gd name="connsiteY14" fmla="*/ 2979 h 4773"/>
              <a:gd name="connsiteX15" fmla="*/ 4594 w 7334"/>
              <a:gd name="connsiteY15" fmla="*/ 2978 h 4773"/>
              <a:gd name="connsiteX16" fmla="*/ 4593 w 7334"/>
              <a:gd name="connsiteY16" fmla="*/ 4339 h 4773"/>
              <a:gd name="connsiteX17" fmla="*/ 5122 w 7334"/>
              <a:gd name="connsiteY17" fmla="*/ 4338 h 4773"/>
              <a:gd name="connsiteX18" fmla="*/ 5120 w 7334"/>
              <a:gd name="connsiteY18" fmla="*/ 4771 h 4773"/>
              <a:gd name="connsiteX19" fmla="*/ 7334 w 7334"/>
              <a:gd name="connsiteY19" fmla="*/ 4769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34" h="4773">
                <a:moveTo>
                  <a:pt x="0" y="4754"/>
                </a:moveTo>
                <a:lnTo>
                  <a:pt x="1297" y="4754"/>
                </a:lnTo>
                <a:lnTo>
                  <a:pt x="1297" y="3267"/>
                </a:lnTo>
                <a:lnTo>
                  <a:pt x="2032" y="2990"/>
                </a:lnTo>
                <a:lnTo>
                  <a:pt x="2028" y="4767"/>
                </a:lnTo>
                <a:lnTo>
                  <a:pt x="1736" y="4769"/>
                </a:lnTo>
                <a:lnTo>
                  <a:pt x="1736" y="1950"/>
                </a:lnTo>
                <a:lnTo>
                  <a:pt x="3109" y="2275"/>
                </a:lnTo>
                <a:lnTo>
                  <a:pt x="3109" y="4773"/>
                </a:lnTo>
                <a:lnTo>
                  <a:pt x="2594" y="4773"/>
                </a:lnTo>
                <a:lnTo>
                  <a:pt x="2604" y="0"/>
                </a:lnTo>
                <a:lnTo>
                  <a:pt x="3656" y="7"/>
                </a:lnTo>
                <a:lnTo>
                  <a:pt x="3653" y="3834"/>
                </a:lnTo>
                <a:lnTo>
                  <a:pt x="3404" y="3837"/>
                </a:lnTo>
                <a:lnTo>
                  <a:pt x="3404" y="2979"/>
                </a:lnTo>
                <a:lnTo>
                  <a:pt x="4594" y="2978"/>
                </a:lnTo>
                <a:lnTo>
                  <a:pt x="4593" y="4339"/>
                </a:lnTo>
                <a:lnTo>
                  <a:pt x="5122" y="4338"/>
                </a:lnTo>
                <a:lnTo>
                  <a:pt x="5120" y="4771"/>
                </a:lnTo>
                <a:lnTo>
                  <a:pt x="7334" y="47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9528175" y="2393950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" name="椭圆 2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7488000" y="59148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0800" y="511200"/>
            <a:ext cx="2174400" cy="1404000"/>
          </a:xfrm>
        </p:spPr>
        <p:txBody>
          <a:bodyPr wrap="square" lIns="90000" tIns="46800" rIns="90000" bIns="46800" anchor="ctr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7"/>
          <p:cNvSpPr/>
          <p:nvPr>
            <p:custDataLst>
              <p:tags r:id="rId2"/>
            </p:custDataLst>
          </p:nvPr>
        </p:nvSpPr>
        <p:spPr>
          <a:xfrm>
            <a:off x="5881370" y="4941570"/>
            <a:ext cx="6301740" cy="1591310"/>
          </a:xfrm>
          <a:custGeom>
            <a:avLst/>
            <a:gdLst>
              <a:gd name="connsiteX0" fmla="*/ 2 w 9924"/>
              <a:gd name="connsiteY0" fmla="*/ 2235 h 2506"/>
              <a:gd name="connsiteX1" fmla="*/ 0 w 9924"/>
              <a:gd name="connsiteY1" fmla="*/ 230 h 2506"/>
              <a:gd name="connsiteX2" fmla="*/ 220 w 9924"/>
              <a:gd name="connsiteY2" fmla="*/ 0 h 2506"/>
              <a:gd name="connsiteX3" fmla="*/ 500 w 9924"/>
              <a:gd name="connsiteY3" fmla="*/ 0 h 2506"/>
              <a:gd name="connsiteX4" fmla="*/ 710 w 9924"/>
              <a:gd name="connsiteY4" fmla="*/ 220 h 2506"/>
              <a:gd name="connsiteX5" fmla="*/ 710 w 9924"/>
              <a:gd name="connsiteY5" fmla="*/ 2050 h 2506"/>
              <a:gd name="connsiteX6" fmla="*/ 500 w 9924"/>
              <a:gd name="connsiteY6" fmla="*/ 2050 h 2506"/>
              <a:gd name="connsiteX7" fmla="*/ 500 w 9924"/>
              <a:gd name="connsiteY7" fmla="*/ 980 h 2506"/>
              <a:gd name="connsiteX8" fmla="*/ 1153 w 9924"/>
              <a:gd name="connsiteY8" fmla="*/ 982 h 2506"/>
              <a:gd name="connsiteX9" fmla="*/ 1153 w 9924"/>
              <a:gd name="connsiteY9" fmla="*/ 1942 h 2506"/>
              <a:gd name="connsiteX10" fmla="*/ 1936 w 9924"/>
              <a:gd name="connsiteY10" fmla="*/ 1946 h 2506"/>
              <a:gd name="connsiteX11" fmla="*/ 1936 w 9924"/>
              <a:gd name="connsiteY11" fmla="*/ 2268 h 2506"/>
              <a:gd name="connsiteX12" fmla="*/ 2281 w 9924"/>
              <a:gd name="connsiteY12" fmla="*/ 2268 h 2506"/>
              <a:gd name="connsiteX13" fmla="*/ 2283 w 9924"/>
              <a:gd name="connsiteY13" fmla="*/ 2506 h 2506"/>
              <a:gd name="connsiteX14" fmla="*/ 9924 w 9924"/>
              <a:gd name="connsiteY14" fmla="*/ 2501 h 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24" h="2506">
                <a:moveTo>
                  <a:pt x="2" y="2235"/>
                </a:moveTo>
                <a:lnTo>
                  <a:pt x="0" y="230"/>
                </a:lnTo>
                <a:lnTo>
                  <a:pt x="220" y="0"/>
                </a:lnTo>
                <a:lnTo>
                  <a:pt x="500" y="0"/>
                </a:lnTo>
                <a:lnTo>
                  <a:pt x="710" y="220"/>
                </a:lnTo>
                <a:lnTo>
                  <a:pt x="710" y="2050"/>
                </a:lnTo>
                <a:lnTo>
                  <a:pt x="500" y="2050"/>
                </a:lnTo>
                <a:lnTo>
                  <a:pt x="500" y="980"/>
                </a:lnTo>
                <a:lnTo>
                  <a:pt x="1153" y="982"/>
                </a:lnTo>
                <a:lnTo>
                  <a:pt x="1153" y="1942"/>
                </a:lnTo>
                <a:lnTo>
                  <a:pt x="1936" y="1946"/>
                </a:lnTo>
                <a:lnTo>
                  <a:pt x="1936" y="2268"/>
                </a:lnTo>
                <a:lnTo>
                  <a:pt x="2281" y="2268"/>
                </a:lnTo>
                <a:lnTo>
                  <a:pt x="2283" y="2506"/>
                </a:lnTo>
                <a:lnTo>
                  <a:pt x="9924" y="250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 8"/>
          <p:cNvSpPr/>
          <p:nvPr>
            <p:custDataLst>
              <p:tags r:id="rId3"/>
            </p:custDataLst>
          </p:nvPr>
        </p:nvSpPr>
        <p:spPr>
          <a:xfrm>
            <a:off x="0" y="5236845"/>
            <a:ext cx="5894705" cy="1302385"/>
          </a:xfrm>
          <a:custGeom>
            <a:avLst/>
            <a:gdLst>
              <a:gd name="connsiteX0" fmla="*/ 9283 w 9283"/>
              <a:gd name="connsiteY0" fmla="*/ 1758 h 2051"/>
              <a:gd name="connsiteX1" fmla="*/ 9062 w 9283"/>
              <a:gd name="connsiteY1" fmla="*/ 1755 h 2051"/>
              <a:gd name="connsiteX2" fmla="*/ 9062 w 9283"/>
              <a:gd name="connsiteY2" fmla="*/ 0 h 2051"/>
              <a:gd name="connsiteX3" fmla="*/ 8410 w 9283"/>
              <a:gd name="connsiteY3" fmla="*/ 547 h 2051"/>
              <a:gd name="connsiteX4" fmla="*/ 8410 w 9283"/>
              <a:gd name="connsiteY4" fmla="*/ 2028 h 2051"/>
              <a:gd name="connsiteX5" fmla="*/ 8710 w 9283"/>
              <a:gd name="connsiteY5" fmla="*/ 2028 h 2051"/>
              <a:gd name="connsiteX6" fmla="*/ 8710 w 9283"/>
              <a:gd name="connsiteY6" fmla="*/ 1158 h 2051"/>
              <a:gd name="connsiteX7" fmla="*/ 7675 w 9283"/>
              <a:gd name="connsiteY7" fmla="*/ 906 h 2051"/>
              <a:gd name="connsiteX8" fmla="*/ 7674 w 9283"/>
              <a:gd name="connsiteY8" fmla="*/ 1785 h 2051"/>
              <a:gd name="connsiteX9" fmla="*/ 7084 w 9283"/>
              <a:gd name="connsiteY9" fmla="*/ 1785 h 2051"/>
              <a:gd name="connsiteX10" fmla="*/ 7086 w 9283"/>
              <a:gd name="connsiteY10" fmla="*/ 2051 h 2051"/>
              <a:gd name="connsiteX11" fmla="*/ 0 w 9283"/>
              <a:gd name="connsiteY11" fmla="*/ 2047 h 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3" h="2051">
                <a:moveTo>
                  <a:pt x="9283" y="1758"/>
                </a:moveTo>
                <a:lnTo>
                  <a:pt x="9062" y="1755"/>
                </a:lnTo>
                <a:lnTo>
                  <a:pt x="9062" y="0"/>
                </a:lnTo>
                <a:lnTo>
                  <a:pt x="8410" y="547"/>
                </a:lnTo>
                <a:lnTo>
                  <a:pt x="8410" y="2028"/>
                </a:lnTo>
                <a:lnTo>
                  <a:pt x="8710" y="2028"/>
                </a:lnTo>
                <a:lnTo>
                  <a:pt x="8710" y="1158"/>
                </a:lnTo>
                <a:lnTo>
                  <a:pt x="7675" y="906"/>
                </a:lnTo>
                <a:lnTo>
                  <a:pt x="7674" y="1785"/>
                </a:lnTo>
                <a:lnTo>
                  <a:pt x="7084" y="1785"/>
                </a:lnTo>
                <a:lnTo>
                  <a:pt x="7086" y="2051"/>
                </a:lnTo>
                <a:lnTo>
                  <a:pt x="0" y="2047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6106795" y="4594225"/>
            <a:ext cx="0" cy="347345"/>
          </a:xfrm>
          <a:prstGeom prst="line">
            <a:avLst/>
          </a:pr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2233477" y="3106297"/>
            <a:ext cx="7725045" cy="1159200"/>
          </a:xfrm>
        </p:spPr>
        <p:txBody>
          <a:bodyPr wrap="square" lIns="90000" tIns="46800" rIns="90000" bIns="46800" anchor="t">
            <a:normAutofit/>
          </a:bodyPr>
          <a:lstStyle>
            <a:lvl1pPr algn="ctr">
              <a:defRPr sz="5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3513000" y="1376507"/>
            <a:ext cx="5166000" cy="1602000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ctr">
              <a:buNone/>
              <a:defRPr sz="6000" b="1">
                <a:ln w="158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0" y="2167890"/>
            <a:ext cx="12191365" cy="3030855"/>
          </a:xfrm>
          <a:custGeom>
            <a:avLst/>
            <a:gdLst>
              <a:gd name="connsiteX0" fmla="*/ 0 w 19207"/>
              <a:gd name="connsiteY0" fmla="*/ 4755 h 4773"/>
              <a:gd name="connsiteX1" fmla="*/ 2772 w 19207"/>
              <a:gd name="connsiteY1" fmla="*/ 4754 h 4773"/>
              <a:gd name="connsiteX2" fmla="*/ 2772 w 19207"/>
              <a:gd name="connsiteY2" fmla="*/ 3267 h 4773"/>
              <a:gd name="connsiteX3" fmla="*/ 3507 w 19207"/>
              <a:gd name="connsiteY3" fmla="*/ 2990 h 4773"/>
              <a:gd name="connsiteX4" fmla="*/ 3503 w 19207"/>
              <a:gd name="connsiteY4" fmla="*/ 4767 h 4773"/>
              <a:gd name="connsiteX5" fmla="*/ 3211 w 19207"/>
              <a:gd name="connsiteY5" fmla="*/ 4769 h 4773"/>
              <a:gd name="connsiteX6" fmla="*/ 3211 w 19207"/>
              <a:gd name="connsiteY6" fmla="*/ 1950 h 4773"/>
              <a:gd name="connsiteX7" fmla="*/ 4584 w 19207"/>
              <a:gd name="connsiteY7" fmla="*/ 2275 h 4773"/>
              <a:gd name="connsiteX8" fmla="*/ 4584 w 19207"/>
              <a:gd name="connsiteY8" fmla="*/ 4773 h 4773"/>
              <a:gd name="connsiteX9" fmla="*/ 4069 w 19207"/>
              <a:gd name="connsiteY9" fmla="*/ 4773 h 4773"/>
              <a:gd name="connsiteX10" fmla="*/ 4079 w 19207"/>
              <a:gd name="connsiteY10" fmla="*/ 0 h 4773"/>
              <a:gd name="connsiteX11" fmla="*/ 5131 w 19207"/>
              <a:gd name="connsiteY11" fmla="*/ 7 h 4773"/>
              <a:gd name="connsiteX12" fmla="*/ 5128 w 19207"/>
              <a:gd name="connsiteY12" fmla="*/ 3834 h 4773"/>
              <a:gd name="connsiteX13" fmla="*/ 4879 w 19207"/>
              <a:gd name="connsiteY13" fmla="*/ 3837 h 4773"/>
              <a:gd name="connsiteX14" fmla="*/ 4879 w 19207"/>
              <a:gd name="connsiteY14" fmla="*/ 2979 h 4773"/>
              <a:gd name="connsiteX15" fmla="*/ 6069 w 19207"/>
              <a:gd name="connsiteY15" fmla="*/ 2978 h 4773"/>
              <a:gd name="connsiteX16" fmla="*/ 6068 w 19207"/>
              <a:gd name="connsiteY16" fmla="*/ 4339 h 4773"/>
              <a:gd name="connsiteX17" fmla="*/ 6597 w 19207"/>
              <a:gd name="connsiteY17" fmla="*/ 4338 h 4773"/>
              <a:gd name="connsiteX18" fmla="*/ 6595 w 19207"/>
              <a:gd name="connsiteY18" fmla="*/ 4771 h 4773"/>
              <a:gd name="connsiteX19" fmla="*/ 19207 w 19207"/>
              <a:gd name="connsiteY19" fmla="*/ 477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7" h="4773">
                <a:moveTo>
                  <a:pt x="0" y="4755"/>
                </a:moveTo>
                <a:lnTo>
                  <a:pt x="2772" y="4754"/>
                </a:lnTo>
                <a:lnTo>
                  <a:pt x="2772" y="3267"/>
                </a:lnTo>
                <a:lnTo>
                  <a:pt x="3507" y="2990"/>
                </a:lnTo>
                <a:lnTo>
                  <a:pt x="3503" y="4767"/>
                </a:lnTo>
                <a:lnTo>
                  <a:pt x="3211" y="4769"/>
                </a:lnTo>
                <a:lnTo>
                  <a:pt x="3211" y="1950"/>
                </a:lnTo>
                <a:lnTo>
                  <a:pt x="4584" y="2275"/>
                </a:lnTo>
                <a:lnTo>
                  <a:pt x="4584" y="4773"/>
                </a:lnTo>
                <a:lnTo>
                  <a:pt x="4069" y="4773"/>
                </a:lnTo>
                <a:lnTo>
                  <a:pt x="4079" y="0"/>
                </a:lnTo>
                <a:lnTo>
                  <a:pt x="5131" y="7"/>
                </a:lnTo>
                <a:lnTo>
                  <a:pt x="5128" y="3834"/>
                </a:lnTo>
                <a:lnTo>
                  <a:pt x="4879" y="3837"/>
                </a:lnTo>
                <a:lnTo>
                  <a:pt x="4879" y="2979"/>
                </a:lnTo>
                <a:lnTo>
                  <a:pt x="6069" y="2978"/>
                </a:lnTo>
                <a:lnTo>
                  <a:pt x="6068" y="4339"/>
                </a:lnTo>
                <a:lnTo>
                  <a:pt x="6597" y="4338"/>
                </a:lnTo>
                <a:lnTo>
                  <a:pt x="6595" y="4771"/>
                </a:lnTo>
                <a:lnTo>
                  <a:pt x="19207" y="477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2926715" y="1604645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896000" y="1692000"/>
            <a:ext cx="5936400" cy="18252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896000" y="3816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8219870" y="5616000"/>
            <a:ext cx="25668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793470" y="5616000"/>
            <a:ext cx="21636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flipH="1">
            <a:off x="695960" y="185497"/>
            <a:ext cx="11491926" cy="1032510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896000" y="1476155"/>
            <a:ext cx="5936400" cy="2055445"/>
          </a:xfrm>
        </p:spPr>
        <p:txBody>
          <a:bodyPr>
            <a:normAutofit/>
          </a:bodyPr>
          <a:lstStyle/>
          <a:p>
            <a:r>
              <a:rPr lang="zh-CN" altLang="en-US"/>
              <a:t>关于前端二进制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820" y="1698625"/>
            <a:ext cx="9589770" cy="566420"/>
          </a:xfrm>
        </p:spPr>
        <p:txBody>
          <a:bodyPr anchor="ctr" anchorCtr="0">
            <a:normAutofit fontScale="9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000"/>
              <a:t>一些概念</a:t>
            </a:r>
            <a:endParaRPr lang="zh-CN" altLang="en-US" sz="5000"/>
          </a:p>
        </p:txBody>
      </p:sp>
      <p:sp>
        <p:nvSpPr>
          <p:cNvPr id="3" name="文本框 2"/>
          <p:cNvSpPr txBox="1"/>
          <p:nvPr/>
        </p:nvSpPr>
        <p:spPr>
          <a:xfrm>
            <a:off x="990600" y="2904490"/>
            <a:ext cx="10594340" cy="295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ArrayBuffer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TypedArray</a:t>
            </a:r>
            <a:r>
              <a:rPr lang="zh-CN" altLang="en-US"/>
              <a:t>，</a:t>
            </a:r>
            <a:r>
              <a:rPr lang="en-US" altLang="zh-CN"/>
              <a:t>Int8Array</a:t>
            </a:r>
            <a:r>
              <a:rPr lang="zh-CN" altLang="en-US"/>
              <a:t>，</a:t>
            </a:r>
            <a:r>
              <a:rPr lang="en-US" altLang="zh-CN"/>
              <a:t>Unit8Array</a:t>
            </a:r>
            <a:r>
              <a:rPr lang="zh-CN" altLang="en-US"/>
              <a:t>，</a:t>
            </a:r>
            <a:r>
              <a:rPr lang="en-US" altLang="zh-CN"/>
              <a:t>Int16Array</a:t>
            </a:r>
            <a:r>
              <a:rPr lang="zh-CN" altLang="en-US"/>
              <a:t>，</a:t>
            </a:r>
            <a:r>
              <a:rPr lang="en-US" altLang="zh-CN"/>
              <a:t>Int32Array</a:t>
            </a:r>
            <a:r>
              <a:rPr lang="zh-CN" altLang="en-US"/>
              <a:t>，</a:t>
            </a:r>
            <a:r>
              <a:rPr lang="en-US" altLang="zh-CN"/>
              <a:t>Float32Array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DataView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File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Blob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76517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102044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1393825"/>
            <a:ext cx="10805160" cy="92519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宋体" charset="0"/>
              </a:rPr>
              <a:t>：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宋体" charset="0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是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原始二进制数据的固定长度容器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，代表一块连续的内存区域，但无法直接读写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5175" y="2439670"/>
            <a:ext cx="10804525" cy="365569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TypedArray:</a:t>
            </a:r>
            <a:endParaRPr lang="en-US" altLang="zh-CN" sz="1600">
              <a:latin typeface="Menlo" panose="020B0609030804020204"/>
              <a:ea typeface="Menlo" panose="020B0609030804020204"/>
              <a:sym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类型化视图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,TypedArray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是操作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的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类型化视图集合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TypedArray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规定了以怎样的方式解析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ArrayBuffer</a:t>
            </a:r>
            <a:r>
              <a:rPr lang="zh-CN" altLang="en-US" sz="1600">
                <a:latin typeface="Menlo" panose="020B0609030804020204"/>
                <a:ea typeface="宋体" charset="0"/>
                <a:sym typeface="+mn-ea"/>
              </a:rPr>
              <a:t>，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包含多种具体类型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: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Int8Array/Uint8Array​​/</a:t>
            </a:r>
            <a:r>
              <a:rPr lang="en-US" altLang="zh-CN" sz="1600">
                <a:solidFill>
                  <a:srgbClr val="FFC000"/>
                </a:solidFill>
                <a:latin typeface="Menlo" panose="020B0609030804020204"/>
                <a:ea typeface="Menlo" panose="020B0609030804020204"/>
                <a:sym typeface="+mn-ea"/>
              </a:rPr>
              <a:t>Uint8ClampedArray</a:t>
            </a:r>
            <a:endParaRPr lang="en-US" altLang="zh-CN" sz="1600" b="0">
              <a:solidFill>
                <a:srgbClr val="FFC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8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位整数视图，用于处理字节数据（如像素、网络包）。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Uint8ClampedArray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在赋值时自动钳制值到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0-255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（适合图像处理）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</a:t>
            </a: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Int16Array/Uint16Array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16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位整数视图，适用于中等精度数据（如音频采样）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Int32Array/Uint32Array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32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位整数视图，用于通用整数运算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​​Float32Array/Float64Array​​</a:t>
            </a:r>
            <a:endParaRPr lang="en-US" altLang="zh-CN" sz="1600" b="0">
              <a:solidFill>
                <a:srgbClr val="FFC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32/64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位浮点数视图，适合高精度计算（如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3D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坐标、科学计算）。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76517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102044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300" y="1530985"/>
            <a:ext cx="10750550" cy="82994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DataView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提供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低层级、字节序可控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的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访问方式，支持非对齐读写和跨平台字节序处理。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6300" y="2645410"/>
            <a:ext cx="10750550" cy="132778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Blob​​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定义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不可变的类文件对象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，可存储任意类型数据（如文本、二进制），含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MIME 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类型元数据。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来源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：可由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、字符串或其他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Blob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组合生成。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用途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：文件分片上传、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URL.createObjectURL()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生成临时链接。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4057650"/>
            <a:ext cx="9000490" cy="1327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​​File​​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定义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：继承自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 Blob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，添加文件名、最后修改时间等元数据。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来源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：通常来自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 &lt;input type="file"&gt;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或拖拽操作。</a:t>
            </a:r>
            <a:endParaRPr lang="zh-CN" altLang="en-US" sz="1600">
              <a:latin typeface="Menlo" panose="020B0609030804020204"/>
              <a:ea typeface="Menlo" panose="020B0609030804020204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960" y="1408430"/>
            <a:ext cx="10852785" cy="2209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const buffer = new ArrayBuffer(8);  // 8</a:t>
            </a:r>
            <a:r>
              <a:rPr lang="zh-CN" altLang="en-US"/>
              <a:t>字节内存：</a:t>
            </a:r>
            <a:r>
              <a:rPr lang="en-US" altLang="zh-CN"/>
              <a:t>[0,0,0,0,0,0,0,0]</a:t>
            </a:r>
            <a:endParaRPr lang="en-US" altLang="zh-CN"/>
          </a:p>
          <a:p>
            <a:r>
              <a:rPr lang="en-US" altLang="zh-CN"/>
              <a:t>const int32 = new Int32Array(buffer); // </a:t>
            </a:r>
            <a:r>
              <a:rPr lang="zh-CN" altLang="en-US"/>
              <a:t>按</a:t>
            </a:r>
            <a:r>
              <a:rPr lang="en-US" altLang="zh-CN"/>
              <a:t>32</a:t>
            </a:r>
            <a:r>
              <a:rPr lang="zh-CN" altLang="en-US"/>
              <a:t>位整数解析：</a:t>
            </a:r>
            <a:r>
              <a:rPr lang="en-US" altLang="zh-CN"/>
              <a:t>[0, 0]</a:t>
            </a:r>
            <a:endParaRPr lang="en-US" altLang="zh-CN"/>
          </a:p>
          <a:p>
            <a:r>
              <a:rPr lang="en-US" altLang="zh-CN"/>
              <a:t>int32[0] = 1000; int32[1] = 2000; </a:t>
            </a:r>
            <a:endParaRPr lang="en-US" altLang="zh-CN"/>
          </a:p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二进制：</a:t>
            </a:r>
            <a:r>
              <a:rPr lang="en-US" altLang="zh-CN">
                <a:sym typeface="+mn-ea"/>
              </a:rPr>
              <a:t>00000000 00000000 00000011 11101000  </a:t>
            </a:r>
            <a:r>
              <a:rPr lang="zh-CN" altLang="en-US">
                <a:sym typeface="+mn-ea"/>
              </a:rPr>
              <a:t>写入内存</a:t>
            </a:r>
            <a:r>
              <a:rPr lang="en-US" altLang="zh-CN">
                <a:sym typeface="+mn-ea"/>
              </a:rPr>
              <a:t> [232, 3, 0, 0]</a:t>
            </a:r>
            <a:endParaRPr lang="en-US" altLang="zh-CN"/>
          </a:p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此处存储采用小端序（按照从最低有效位到最高有效位的顺序存储字节，所有的英特尔处理器都使用小端序）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二进制：</a:t>
            </a:r>
            <a:r>
              <a:rPr lang="en-US" altLang="zh-CN"/>
              <a:t>00000000 00000000 00000111 11010000  </a:t>
            </a:r>
            <a:r>
              <a:rPr lang="zh-CN" altLang="en-US"/>
              <a:t>写入内存</a:t>
            </a:r>
            <a:r>
              <a:rPr lang="en-US" altLang="zh-CN"/>
              <a:t> [208, 7, 0, 0]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45185" y="3747135"/>
            <a:ext cx="8565515" cy="205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// </a:t>
            </a:r>
            <a:r>
              <a:rPr lang="zh-CN" altLang="en-US"/>
              <a:t>若用</a:t>
            </a:r>
            <a:r>
              <a:rPr lang="en-US" altLang="zh-CN"/>
              <a:t>Uint8Array</a:t>
            </a:r>
            <a:r>
              <a:rPr lang="zh-CN" altLang="en-US"/>
              <a:t>查看同一内存：</a:t>
            </a:r>
            <a:endParaRPr lang="zh-CN" altLang="en-US"/>
          </a:p>
          <a:p>
            <a:r>
              <a:rPr lang="en-US" altLang="zh-CN"/>
              <a:t>const uint8 = new Uint8Array(buffer);</a:t>
            </a:r>
            <a:endParaRPr lang="en-US" altLang="zh-CN"/>
          </a:p>
          <a:p>
            <a:r>
              <a:rPr lang="en-US" altLang="zh-CN"/>
              <a:t>console.log(uint8); // [232, 3, 0, 0, 208, 7, 0, 0]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低字节在前（小端序）：</a:t>
            </a:r>
            <a:endParaRPr lang="zh-CN" altLang="en-US"/>
          </a:p>
          <a:p>
            <a:r>
              <a:rPr lang="en-US" altLang="zh-CN"/>
              <a:t>// int32[0] = 1000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字节</a:t>
            </a:r>
            <a:r>
              <a:rPr lang="en-US" altLang="zh-CN"/>
              <a:t>0-3</a:t>
            </a:r>
            <a:r>
              <a:rPr lang="zh-CN" altLang="en-US"/>
              <a:t>：</a:t>
            </a:r>
            <a:r>
              <a:rPr lang="en-US" altLang="zh-CN"/>
              <a:t>232(0xE8), 3(0x03), 0, 0</a:t>
            </a:r>
            <a:endParaRPr lang="en-US" altLang="zh-CN"/>
          </a:p>
          <a:p>
            <a:r>
              <a:rPr lang="en-US" altLang="zh-CN"/>
              <a:t>// int32[1] = 2000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字节</a:t>
            </a:r>
            <a:r>
              <a:rPr lang="en-US" altLang="zh-CN"/>
              <a:t>4-7</a:t>
            </a:r>
            <a:r>
              <a:rPr lang="zh-CN" altLang="en-US"/>
              <a:t>：</a:t>
            </a:r>
            <a:r>
              <a:rPr lang="en-US" altLang="zh-CN"/>
              <a:t>208(0xD0), 7(0x07), 0, 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8190" y="1426210"/>
            <a:ext cx="10243185" cy="185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Int8Array</a:t>
            </a:r>
            <a:r>
              <a:rPr lang="zh-CN" altLang="en-US">
                <a:sym typeface="+mn-ea"/>
              </a:rPr>
              <a:t>视图</a:t>
            </a:r>
            <a:endParaRPr lang="en-US" altLang="zh-CN"/>
          </a:p>
          <a:p>
            <a:r>
              <a:rPr lang="en-US" altLang="zh-CN"/>
              <a:t>const int8 = new Int8Array(buffer);</a:t>
            </a:r>
            <a:endParaRPr lang="en-US" altLang="zh-CN"/>
          </a:p>
          <a:p>
            <a:r>
              <a:rPr lang="en-US" altLang="zh-CN"/>
              <a:t>console.log(int8); // </a:t>
            </a:r>
            <a:r>
              <a:rPr lang="zh-CN" altLang="en-US"/>
              <a:t>输出</a:t>
            </a:r>
            <a:r>
              <a:rPr lang="en-US" altLang="zh-CN"/>
              <a:t>: [ -24, 3, 0, 0, -48, 7, 0, 0 ]</a:t>
            </a:r>
            <a:endParaRPr lang="en-US" altLang="zh-CN"/>
          </a:p>
          <a:p>
            <a:r>
              <a:rPr lang="en-US" altLang="zh-CN"/>
              <a:t>// 232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有符号</a:t>
            </a:r>
            <a:r>
              <a:rPr lang="en-US" altLang="zh-CN"/>
              <a:t>8</a:t>
            </a:r>
            <a:r>
              <a:rPr lang="zh-CN" altLang="en-US"/>
              <a:t>位整数范围为</a:t>
            </a:r>
            <a:r>
              <a:rPr lang="en-US" altLang="zh-CN"/>
              <a:t> -128~127</a:t>
            </a:r>
            <a:r>
              <a:rPr lang="zh-CN" altLang="en-US"/>
              <a:t>，</a:t>
            </a:r>
            <a:r>
              <a:rPr lang="en-US" altLang="zh-CN"/>
              <a:t>232</a:t>
            </a:r>
            <a:r>
              <a:rPr lang="zh-CN" altLang="en-US"/>
              <a:t>超出范围转为</a:t>
            </a:r>
            <a:r>
              <a:rPr lang="en-US" altLang="zh-CN"/>
              <a:t> -24</a:t>
            </a:r>
            <a:r>
              <a:rPr lang="zh-CN" altLang="en-US"/>
              <a:t>（</a:t>
            </a:r>
            <a:r>
              <a:rPr lang="en-US" altLang="zh-CN"/>
              <a:t>232 - 256 = -24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 208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同样转为</a:t>
            </a:r>
            <a:r>
              <a:rPr lang="en-US" altLang="zh-CN"/>
              <a:t> -48</a:t>
            </a:r>
            <a:r>
              <a:rPr lang="zh-CN" altLang="en-US"/>
              <a:t>（</a:t>
            </a:r>
            <a:r>
              <a:rPr lang="en-US" altLang="zh-CN"/>
              <a:t>208 - 256 = -48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 </a:t>
            </a:r>
            <a:r>
              <a:rPr lang="zh-CN" altLang="en-US"/>
              <a:t>输出：</a:t>
            </a:r>
            <a:r>
              <a:rPr lang="en-US" altLang="zh-CN"/>
              <a:t>[-24, 3, 0, 0, -48, 7, 0, 0]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9150" y="3523615"/>
            <a:ext cx="9916160" cy="2435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// </a:t>
            </a:r>
            <a:r>
              <a:rPr lang="zh-CN" altLang="en-US"/>
              <a:t>使用</a:t>
            </a:r>
            <a:r>
              <a:rPr lang="en-US" altLang="zh-CN"/>
              <a:t>Int32Array</a:t>
            </a:r>
            <a:r>
              <a:rPr lang="zh-CN" altLang="en-US"/>
              <a:t>视图</a:t>
            </a:r>
            <a:endParaRPr lang="zh-CN" altLang="en-US"/>
          </a:p>
          <a:p>
            <a:r>
              <a:rPr lang="en-US" altLang="zh-CN"/>
              <a:t>const int16 = new Int16Array(buffer);</a:t>
            </a:r>
            <a:endParaRPr lang="en-US" altLang="zh-CN"/>
          </a:p>
          <a:p>
            <a:r>
              <a:rPr lang="en-US" altLang="zh-CN"/>
              <a:t>console.log(int16); // </a:t>
            </a:r>
            <a:r>
              <a:rPr lang="zh-CN" altLang="en-US"/>
              <a:t>输出</a:t>
            </a:r>
            <a:r>
              <a:rPr lang="en-US" altLang="zh-CN"/>
              <a:t>: [ 1000, 0, 2000, 0 ]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前</a:t>
            </a:r>
            <a:r>
              <a:rPr lang="en-US" altLang="zh-CN"/>
              <a:t>2</a:t>
            </a:r>
            <a:r>
              <a:rPr lang="zh-CN" altLang="en-US"/>
              <a:t>字节：</a:t>
            </a:r>
            <a:r>
              <a:rPr lang="en-US" altLang="zh-CN"/>
              <a:t>0xE8 0x03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小端序组合为</a:t>
            </a:r>
            <a:r>
              <a:rPr lang="en-US" altLang="zh-CN"/>
              <a:t> 0x03E8= 1000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后续</a:t>
            </a:r>
            <a:r>
              <a:rPr lang="en-US" altLang="zh-CN"/>
              <a:t>2</a:t>
            </a:r>
            <a:r>
              <a:rPr lang="zh-CN" altLang="en-US"/>
              <a:t>字节：</a:t>
            </a:r>
            <a:r>
              <a:rPr lang="en-US" altLang="zh-CN"/>
              <a:t>0x00 0x00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组合为</a:t>
            </a:r>
            <a:r>
              <a:rPr lang="en-US" altLang="zh-CN"/>
              <a:t> 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后</a:t>
            </a:r>
            <a:r>
              <a:rPr lang="en-US" altLang="zh-CN"/>
              <a:t>4</a:t>
            </a:r>
            <a:r>
              <a:rPr lang="zh-CN" altLang="en-US"/>
              <a:t>字节同理：</a:t>
            </a:r>
            <a:r>
              <a:rPr lang="en-US" altLang="zh-CN"/>
              <a:t>[0xD0, 0x07] </a:t>
            </a:r>
            <a:r>
              <a:rPr lang="en-US" altLang="en-US"/>
              <a:t>→</a:t>
            </a:r>
            <a:r>
              <a:rPr lang="en-US" altLang="zh-CN"/>
              <a:t> 0x07D0 = 2000</a:t>
            </a:r>
            <a:r>
              <a:rPr lang="zh-CN" altLang="en-US"/>
              <a:t>，</a:t>
            </a:r>
            <a:r>
              <a:rPr lang="en-US" altLang="zh-CN"/>
              <a:t>[0x00, 0x00] </a:t>
            </a:r>
            <a:r>
              <a:rPr lang="en-US" altLang="en-US"/>
              <a:t>→</a:t>
            </a:r>
            <a:r>
              <a:rPr lang="en-US" altLang="zh-CN"/>
              <a:t> 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输出：</a:t>
            </a:r>
            <a:r>
              <a:rPr lang="en-US" altLang="zh-CN"/>
              <a:t>[1000, 0, 2000, 0]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TypedArray 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0585" y="1271270"/>
            <a:ext cx="10939145" cy="5128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​​</a:t>
            </a:r>
            <a:r>
              <a:rPr lang="zh-CN" altLang="en-US"/>
              <a:t>性能优势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400"/>
              <a:t>​​</a:t>
            </a:r>
            <a:r>
              <a:rPr lang="zh-CN" altLang="en-US" sz="1400"/>
              <a:t>连续内存分配</a:t>
            </a:r>
            <a:r>
              <a:rPr lang="en-US" altLang="zh-CN" sz="1400"/>
              <a:t>​</a:t>
            </a:r>
            <a:endParaRPr lang="en-US" altLang="zh-CN" sz="1400"/>
          </a:p>
          <a:p>
            <a:r>
              <a:rPr lang="en-US" altLang="zh-CN" sz="1200"/>
              <a:t>​TypedArray </a:t>
            </a:r>
            <a:r>
              <a:rPr lang="zh-CN" altLang="en-US" sz="1200"/>
              <a:t>在内存中以连续块存储数据，消除了普通数组的指针跳转开销，大幅提升数据访问速度。</a:t>
            </a:r>
            <a:endParaRPr lang="en-US" altLang="zh-CN" sz="1200"/>
          </a:p>
          <a:p>
            <a:r>
              <a:rPr lang="en-US" altLang="zh-CN" sz="1200"/>
              <a:t>​​</a:t>
            </a:r>
            <a:r>
              <a:rPr lang="zh-CN" altLang="en-US" sz="1200"/>
              <a:t>普通数组</a:t>
            </a:r>
            <a:r>
              <a:rPr lang="en-US" altLang="zh-CN" sz="1200"/>
              <a:t>​​</a:t>
            </a:r>
            <a:r>
              <a:rPr lang="zh-CN" altLang="en-US" sz="1200"/>
              <a:t>：每个元素是独立对象，内存分散，访问需多次寻址。</a:t>
            </a:r>
            <a:endParaRPr lang="zh-CN" altLang="en-US" sz="1200"/>
          </a:p>
          <a:p>
            <a:r>
              <a:rPr lang="en-US" altLang="zh-CN" sz="1200"/>
              <a:t>​​TypedArray​​</a:t>
            </a:r>
            <a:r>
              <a:rPr lang="zh-CN" altLang="en-US" sz="1200"/>
              <a:t>：元素连续排列，</a:t>
            </a:r>
            <a:r>
              <a:rPr lang="en-US" altLang="zh-CN" sz="1200"/>
              <a:t>CPU </a:t>
            </a:r>
            <a:r>
              <a:rPr lang="zh-CN" altLang="en-US" sz="1200"/>
              <a:t>缓存命中率更高，适合大规模数据遍历（如图像像素处理）。</a:t>
            </a:r>
            <a:endParaRPr lang="zh-CN" altLang="en-US" sz="120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/>
              <a:t>​​ </a:t>
            </a:r>
            <a:r>
              <a:rPr lang="zh-CN" altLang="en-US" sz="1400"/>
              <a:t>固定数据类型与底层优化</a:t>
            </a:r>
            <a:r>
              <a:rPr lang="en-US" altLang="zh-CN" sz="1400"/>
              <a:t>​​</a:t>
            </a:r>
            <a:endParaRPr lang="en-US" altLang="zh-CN" sz="1200"/>
          </a:p>
          <a:p>
            <a:r>
              <a:rPr lang="zh-CN" altLang="en-US" sz="1200"/>
              <a:t>类型固定（如</a:t>
            </a:r>
            <a:r>
              <a:rPr lang="en-US" altLang="zh-CN" sz="1200"/>
              <a:t> Int32Array</a:t>
            </a:r>
            <a:r>
              <a:rPr lang="zh-CN" altLang="en-US" sz="1200"/>
              <a:t>仅存储</a:t>
            </a:r>
            <a:r>
              <a:rPr lang="en-US" altLang="zh-CN" sz="1200"/>
              <a:t> 32 </a:t>
            </a:r>
            <a:r>
              <a:rPr lang="zh-CN" altLang="en-US" sz="1200"/>
              <a:t>位整数），使</a:t>
            </a:r>
            <a:r>
              <a:rPr lang="en-US" altLang="zh-CN" sz="1200"/>
              <a:t> JavaScript </a:t>
            </a:r>
            <a:r>
              <a:rPr lang="zh-CN" altLang="en-US" sz="1200"/>
              <a:t>引擎（如</a:t>
            </a:r>
            <a:r>
              <a:rPr lang="en-US" altLang="zh-CN" sz="1200"/>
              <a:t> V8</a:t>
            </a:r>
            <a:r>
              <a:rPr lang="zh-CN" altLang="en-US" sz="1200"/>
              <a:t>）可直接编译为机器码，避免动态类型检查开销。</a:t>
            </a:r>
            <a:endParaRPr lang="zh-CN" altLang="en-US" sz="1200"/>
          </a:p>
          <a:p>
            <a:r>
              <a:rPr lang="zh-CN" altLang="en-US" sz="1200"/>
              <a:t>原生支持</a:t>
            </a:r>
            <a:r>
              <a:rPr lang="en-US" altLang="zh-CN" sz="1200"/>
              <a:t> SIMD </a:t>
            </a:r>
            <a:r>
              <a:rPr lang="zh-CN" altLang="en-US" sz="1200"/>
              <a:t>指令（单指令多数据流），加速并行计算（如矩阵运算）。</a:t>
            </a:r>
            <a:endParaRPr lang="zh-CN" altLang="en-US" sz="1200"/>
          </a:p>
          <a:p>
            <a:r>
              <a:rPr lang="en-US" altLang="zh-CN"/>
              <a:t>2. ​​</a:t>
            </a:r>
            <a:r>
              <a:rPr lang="zh-CN" altLang="en-US"/>
              <a:t>内存效率</a:t>
            </a:r>
            <a:r>
              <a:rPr lang="en-US" altLang="zh-CN"/>
              <a:t>​</a:t>
            </a:r>
            <a:endParaRPr lang="en-US" altLang="zh-CN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/>
              <a:t>​​</a:t>
            </a:r>
            <a:r>
              <a:rPr lang="zh-CN" altLang="en-US" sz="1400"/>
              <a:t>精确控制内存占用</a:t>
            </a:r>
            <a:r>
              <a:rPr lang="en-US" altLang="zh-CN" sz="1400"/>
              <a:t>​​</a:t>
            </a:r>
            <a:endParaRPr lang="en-US" altLang="zh-CN" sz="1200"/>
          </a:p>
          <a:p>
            <a:r>
              <a:rPr lang="zh-CN" altLang="en-US" sz="1200"/>
              <a:t>每个</a:t>
            </a:r>
            <a:r>
              <a:rPr lang="en-US" altLang="zh-CN" sz="1200"/>
              <a:t> TypedArray </a:t>
            </a:r>
            <a:r>
              <a:rPr lang="zh-CN" altLang="en-US" sz="1200"/>
              <a:t>子类型有明确的元素大小，例如：</a:t>
            </a:r>
            <a:endParaRPr lang="en-US" altLang="zh-CN" sz="1200"/>
          </a:p>
          <a:p>
            <a:r>
              <a:rPr lang="en-US" altLang="zh-CN" sz="1200"/>
              <a:t>Uint8Array</a:t>
            </a:r>
            <a:r>
              <a:rPr lang="zh-CN" altLang="en-US" sz="1200"/>
              <a:t>：每元素占</a:t>
            </a:r>
            <a:r>
              <a:rPr lang="en-US" altLang="zh-CN" sz="1200"/>
              <a:t> ​​1 </a:t>
            </a:r>
            <a:r>
              <a:rPr lang="zh-CN" altLang="en-US" sz="1200"/>
              <a:t>字节</a:t>
            </a:r>
            <a:r>
              <a:rPr lang="en-US" altLang="zh-CN" sz="1200"/>
              <a:t>​​</a:t>
            </a:r>
            <a:endParaRPr lang="en-US" altLang="zh-CN" sz="1200"/>
          </a:p>
          <a:p>
            <a:r>
              <a:rPr lang="en-US" altLang="zh-CN" sz="1200"/>
              <a:t>Float64Array</a:t>
            </a:r>
            <a:r>
              <a:rPr lang="zh-CN" altLang="en-US" sz="1200"/>
              <a:t>：每元素占</a:t>
            </a:r>
            <a:r>
              <a:rPr lang="en-US" altLang="zh-CN" sz="1200"/>
              <a:t> ​​8 </a:t>
            </a:r>
            <a:r>
              <a:rPr lang="zh-CN" altLang="en-US" sz="1200"/>
              <a:t>字节</a:t>
            </a:r>
            <a:r>
              <a:rPr lang="en-US" altLang="zh-CN" sz="1200"/>
              <a:t>​​</a:t>
            </a:r>
            <a:r>
              <a:rPr lang="zh-CN" altLang="en-US" sz="1200"/>
              <a:t>开发者可精确分配内存，避免普通数组因动态扩容导致的内存浪费。</a:t>
            </a:r>
            <a:endParaRPr lang="zh-CN" altLang="en-US" sz="1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/>
              <a:t>共享内存缓冲区（</a:t>
            </a:r>
            <a:r>
              <a:rPr lang="en-US" altLang="zh-CN" sz="1400"/>
              <a:t>SharedArrayBuffer</a:t>
            </a:r>
            <a:r>
              <a:rPr lang="zh-CN" altLang="en-US" sz="1400"/>
              <a:t>）</a:t>
            </a:r>
            <a:r>
              <a:rPr lang="en-US" altLang="zh-CN" sz="1200"/>
              <a:t>​​</a:t>
            </a:r>
            <a:endParaRPr lang="en-US" altLang="zh-CN" sz="1200"/>
          </a:p>
          <a:p>
            <a:r>
              <a:rPr lang="zh-CN" altLang="en-US" sz="1200"/>
              <a:t>多个</a:t>
            </a:r>
            <a:r>
              <a:rPr lang="en-US" altLang="zh-CN" sz="1200"/>
              <a:t> TypedArray </a:t>
            </a:r>
            <a:r>
              <a:rPr lang="zh-CN" altLang="en-US" sz="1200"/>
              <a:t>可基于同一</a:t>
            </a:r>
            <a:r>
              <a:rPr lang="en-US" altLang="zh-CN" sz="1200"/>
              <a:t> ArrayBuffer</a:t>
            </a:r>
            <a:r>
              <a:rPr lang="zh-CN" altLang="en-US" sz="1200"/>
              <a:t>创建不同视图，实现零拷贝数据共享：</a:t>
            </a:r>
            <a:endParaRPr lang="zh-CN" altLang="en-US" sz="1200"/>
          </a:p>
          <a:p>
            <a:r>
              <a:rPr lang="en-US" altLang="zh-CN" sz="1200"/>
              <a:t>const buffer = new ArrayBuffer(16);</a:t>
            </a:r>
            <a:endParaRPr lang="en-US" altLang="zh-CN" sz="1200"/>
          </a:p>
          <a:p>
            <a:r>
              <a:rPr lang="en-US" altLang="zh-CN" sz="1200"/>
              <a:t>const int32View = new Int32Array(buffer);  // 32 </a:t>
            </a:r>
            <a:r>
              <a:rPr lang="zh-CN" altLang="en-US" sz="1200"/>
              <a:t>位整数视图</a:t>
            </a:r>
            <a:endParaRPr lang="zh-CN" altLang="en-US" sz="1200"/>
          </a:p>
          <a:p>
            <a:r>
              <a:rPr lang="en-US" altLang="zh-CN" sz="1200"/>
              <a:t>const uint8View = new Uint8Array(buffer);  // 8 </a:t>
            </a:r>
            <a:r>
              <a:rPr lang="zh-CN" altLang="en-US" sz="1200"/>
              <a:t>位无符号整数视图</a:t>
            </a:r>
            <a:endParaRPr lang="zh-CN" altLang="en-US" sz="1200"/>
          </a:p>
          <a:p>
            <a:r>
              <a:rPr lang="zh-CN" altLang="en-US" sz="1200"/>
              <a:t>修改任一视图会同步更新底层缓冲区，适合</a:t>
            </a:r>
            <a:r>
              <a:rPr lang="en-US" altLang="zh-CN" sz="1200"/>
              <a:t> GPU </a:t>
            </a:r>
            <a:r>
              <a:rPr lang="zh-CN" altLang="en-US" sz="1200"/>
              <a:t>数据交互或实时通信场景</a:t>
            </a:r>
            <a:endParaRPr lang="zh-CN" altLang="en-US" sz="1200"/>
          </a:p>
          <a:p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4747" y="2092202"/>
            <a:ext cx="7725045" cy="1159200"/>
          </a:xfrm>
        </p:spPr>
        <p:txBody>
          <a:bodyPr/>
          <a:lstStyle/>
          <a:p>
            <a:r>
              <a:rPr lang="zh-CN" altLang="en-US"/>
              <a:t>DataView 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单击此处编辑添加标题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343025"/>
            <a:ext cx="10723880" cy="2086610"/>
          </a:xfrm>
          <a:prstGeom prst="rect">
            <a:avLst/>
          </a:prstGeom>
        </p:spPr>
        <p:txBody>
          <a:bodyPr>
            <a:no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/>
              <a:t>DataView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是 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JavaScript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中操作 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二进制数据缓冲区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（</a:t>
            </a:r>
            <a:r>
              <a:rPr lang="en-US" altLang="zh-CN" sz="1600" b="0" i="0"/>
              <a:t>ArrayBuffer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）的底层接口，提供对缓冲区中任意位置数据的类型化读写能力。与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 </a:t>
            </a:r>
            <a:r>
              <a:rPr lang="en-US" altLang="zh-CN" sz="1600" b="0" i="0"/>
              <a:t>TypedArray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不同，</a:t>
            </a:r>
            <a:r>
              <a:rPr lang="en-US" altLang="zh-CN" sz="1600" b="0" i="0"/>
              <a:t>DataView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支持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显式控制字节序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（大端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小端），适用于跨平台二进制数据处理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核心特点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：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字节序控制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通过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littleEndian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参数指定多字节数据（如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Int32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Float64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）的读写顺序，解决不同硬件平台的兼容性问题。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灵活数据类型支持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提供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getInt8()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setUint32()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getFloat64()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等方法，支持从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8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位整数到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64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位浮点数的读写。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零拷贝操作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直接操作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ArrayBuffer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内存，无需数据复制，适合高性能场景。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1370" y="3627120"/>
            <a:ext cx="9983470" cy="975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具体示例参见</a:t>
            </a:r>
            <a:r>
              <a:rPr lang="en-US" altLang="zh-CN"/>
              <a:t>MDN</a:t>
            </a:r>
            <a:r>
              <a:rPr lang="zh-CN" altLang="en-US"/>
              <a:t>（</a:t>
            </a:r>
            <a:r>
              <a:rPr lang="en-US" altLang="zh-CN"/>
              <a:t>https://developer.mozilla.org/zh-CN/docs/Web/JavaScript/Reference/Global_Objects/DataView/setInt8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0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12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12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12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13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13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1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此处&#10;添加文档标题"/>
</p:tagLst>
</file>

<file path=ppt/tags/tag138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894"/>
  <p:tag name="KSO_WM_TEMPLATE_CATEGORY" val="custom"/>
  <p:tag name="KSO_WM_SLIDE_INDEX" val="1"/>
  <p:tag name="KSO_WM_SLIDE_ID" val="custom20235894_1"/>
  <p:tag name="KSO_WM_TEMPLATE_MASTER_TYPE" val="0"/>
  <p:tag name="KSO_WM_SLIDE_LAYOUT" val="a_b_f"/>
  <p:tag name="KSO_WM_SLIDE_LAYOUT_CNT" val="1_1_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058_1*a*1"/>
  <p:tag name="KSO_WM_TEMPLATE_CATEGORY" val="custom"/>
  <p:tag name="KSO_WM_TEMPLATE_INDEX" val="20235058"/>
  <p:tag name="KSO_WM_UNIT_LAYERLEVEL" val="1"/>
  <p:tag name="KSO_WM_TAG_VERSION" val="3.0"/>
  <p:tag name="KSO_WM_BEAUTIFY_FLAG" val="#wm#"/>
  <p:tag name="KSO_WM_UNIT_TEXT_TYPE" val="1"/>
  <p:tag name="KSO_WM_UNIT_PRESET_TEXT" val="单击此处编辑&#10;添加标题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3505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763*500"/>
  <p:tag name="KSO_WM_SLIDE_POSITION" val="76*38"/>
  <p:tag name="KSO_WM_SLIDE_LAYOUT" val="a_d"/>
  <p:tag name="KSO_WM_SLIDE_LAYOUT_CNT" val="1_1"/>
  <p:tag name="KSO_WM_SPECIAL_SOURCE" val="bdnull"/>
</p:tagLst>
</file>

<file path=ppt/tags/tag141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339_1*i*5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39_1*i*6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SLIDE_ID" val="custom2023133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11*540"/>
  <p:tag name="KSO_WM_SLIDE_POSITION" val="0*0"/>
  <p:tag name="KSO_WM_SLIDE_LAYOUT" val="a_d_f"/>
  <p:tag name="KSO_WM_SLIDE_LAYOUT_CNT" val="1_1_1"/>
  <p:tag name="KSO_WM_SPECIAL_SOURCE" val="bdnull"/>
</p:tagLst>
</file>

<file path=ppt/tags/tag144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339_1*i*5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39_1*i*6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SLIDE_ID" val="custom2023133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11*540"/>
  <p:tag name="KSO_WM_SLIDE_POSITION" val="0*0"/>
  <p:tag name="KSO_WM_SLIDE_LAYOUT" val="a_d_f"/>
  <p:tag name="KSO_WM_SLIDE_LAYOUT_CNT" val="1_1_1"/>
  <p:tag name="KSO_WM_SPECIAL_SOURCE" val="bdnull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48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9_1*a*1"/>
  <p:tag name="KSO_WM_TEMPLATE_CATEGORY" val="custom"/>
  <p:tag name="KSO_WM_TEMPLATE_INDEX" val="20234969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52.xml><?xml version="1.0" encoding="utf-8"?>
<p:tagLst xmlns:p="http://schemas.openxmlformats.org/presentationml/2006/main">
  <p:tag name="KSO_WM_SLIDE_ID" val="custom2023496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4*458"/>
  <p:tag name="KSO_WM_SLIDE_POSITION" val="47*28"/>
  <p:tag name="KSO_WM_SLIDE_LAYOUT" val="a_f"/>
  <p:tag name="KSO_WM_SLIDE_LAYOUT_CNT" val="1_1"/>
  <p:tag name="KSO_WM_SPECIAL_SOURCE" val="bdnull"/>
</p:tagLst>
</file>

<file path=ppt/tags/tag15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添加章节标题"/>
</p:tagLst>
</file>

<file path=ppt/tags/tag15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7"/>
  <p:tag name="KSO_WM_SLIDE_ID" val="custom20235894_7"/>
  <p:tag name="KSO_WM_TEMPLATE_MASTER_TYPE" val="0"/>
  <p:tag name="KSO_WM_SLIDE_LAYOUT" val="a_e"/>
  <p:tag name="KSO_WM_SLIDE_LAYOUT_CNT" val="1_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088_1*a*1"/>
  <p:tag name="KSO_WM_TEMPLATE_CATEGORY" val="custom"/>
  <p:tag name="KSO_WM_TEMPLATE_INDEX" val="20235088"/>
  <p:tag name="KSO_WM_UNIT_LAYERLEVEL" val="1"/>
  <p:tag name="KSO_WM_TAG_VERSION" val="3.0"/>
  <p:tag name="KSO_WM_BEAUTIFY_FLAG" val="#wm#"/>
  <p:tag name="KSO_WM_UNIT_TEXT_TYPE" val="1"/>
  <p:tag name="KSO_WM_UNIT_PRESET_TEXT" val="单击此处编辑添加标题"/>
</p:tagLst>
</file>

<file path=ppt/tags/tag156.xml><?xml version="1.0" encoding="utf-8"?>
<p:tagLst xmlns:p="http://schemas.openxmlformats.org/presentationml/2006/main">
  <p:tag name="KSO_WM_SLIDE_ID" val="custom2023508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04*540"/>
  <p:tag name="KSO_WM_SLIDE_POSITION" val="0*0"/>
  <p:tag name="KSO_WM_SLIDE_LAYOUT" val="a_d"/>
  <p:tag name="KSO_WM_SLIDE_LAYOUT_CNT" val="1_1"/>
  <p:tag name="KSO_WM_SPECIAL_SOURCE" val="bdnull"/>
</p:tagLst>
</file>

<file path=ppt/tags/tag157.xml><?xml version="1.0" encoding="utf-8"?>
<p:tagLst xmlns:p="http://schemas.openxmlformats.org/presentationml/2006/main">
  <p:tag name="KSO_WM_PRESENTATION_SOURCE" val="WPPAIGeneratePP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6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6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7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87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8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9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城市线条职场办公商务风">
  <a:themeElements>
    <a:clrScheme name="城市线条">
      <a:dk1>
        <a:srgbClr val="000000"/>
      </a:dk1>
      <a:lt1>
        <a:srgbClr val="FFFFFF"/>
      </a:lt1>
      <a:dk2>
        <a:srgbClr val="222A35"/>
      </a:dk2>
      <a:lt2>
        <a:srgbClr val="F6FBFD"/>
      </a:lt2>
      <a:accent1>
        <a:srgbClr val="868686"/>
      </a:accent1>
      <a:accent2>
        <a:srgbClr val="6B81C1"/>
      </a:accent2>
      <a:accent3>
        <a:srgbClr val="906BC1"/>
      </a:accent3>
      <a:accent4>
        <a:srgbClr val="C1756B"/>
      </a:accent4>
      <a:accent5>
        <a:srgbClr val="C1AE6B"/>
      </a:accent5>
      <a:accent6>
        <a:srgbClr val="6BC19A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2957</Words>
  <Application>WPS 演示</Application>
  <PresentationFormat>宽屏</PresentationFormat>
  <Paragraphs>112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微软雅黑</vt:lpstr>
      <vt:lpstr>Menlo</vt:lpstr>
      <vt:lpstr>PingFang SC</vt:lpstr>
      <vt:lpstr>WPS</vt:lpstr>
      <vt:lpstr>城市线条职场办公商务风</vt:lpstr>
      <vt:lpstr>关于前端二进制：探索 ArrayBuffer、TypedArray 等核心概念</vt:lpstr>
      <vt:lpstr>引言与核心问题</vt:lpstr>
      <vt:lpstr>ArrayBuffer 定义</vt:lpstr>
      <vt:lpstr>PowerPoint 演示文稿</vt:lpstr>
      <vt:lpstr>ArrayBuffer 代码示例</vt:lpstr>
      <vt:lpstr>代码示例</vt:lpstr>
      <vt:lpstr>TypedArray 定义</vt:lpstr>
      <vt:lpstr>DataView 介绍</vt:lpstr>
      <vt:lpstr>DataView 定义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木习</cp:lastModifiedBy>
  <cp:revision>189</cp:revision>
  <dcterms:created xsi:type="dcterms:W3CDTF">2025-07-22T09:47:37Z</dcterms:created>
  <dcterms:modified xsi:type="dcterms:W3CDTF">2025-07-22T09:47:37Z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8E1590C84F993A6BED007F6875C30F6C_41</vt:lpwstr>
  </property>
</Properties>
</file>