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75" r:id="rId9"/>
    <p:sldId id="263" r:id="rId10"/>
    <p:sldId id="264" r:id="rId11"/>
    <p:sldId id="276" r:id="rId12"/>
    <p:sldId id="265" r:id="rId13"/>
    <p:sldId id="277" r:id="rId14"/>
    <p:sldId id="266" r:id="rId15"/>
    <p:sldId id="267" r:id="rId16"/>
    <p:sldId id="268" r:id="rId17"/>
    <p:sldId id="269" r:id="rId18"/>
    <p:sldId id="270" r:id="rId19"/>
    <p:sldId id="271" r:id="rId20"/>
    <p:sldId id="278" r:id="rId21"/>
    <p:sldId id="272" r:id="rId22"/>
    <p:sldId id="273" r:id="rId23"/>
    <p:sldId id="279" r:id="rId24"/>
    <p:sldId id="280" r:id="rId25"/>
    <p:sldId id="281" r:id="rId26"/>
    <p:sldId id="27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48" d="100"/>
          <a:sy n="48" d="100"/>
        </p:scale>
        <p:origin x="67" y="97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7/16/2015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7/16/2015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7/16/2015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7/16/2015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7/16/2015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7/16/2015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7/16/2015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7/16/2015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7/16/2015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7/16/2015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7/16/2015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7/16/2015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7/16/2015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7/16/2015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6.gif"/><Relationship Id="rId4" Type="http://schemas.openxmlformats.org/officeDocument/2006/relationships/image" Target="../media/image19.jpg"/></Relationships>
</file>

<file path=ppt/slides/_rels/slide2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sz="3600" dirty="0"/>
              <a:t>Desarrollo de una Aplicación en Android utilizando Realidad Aumentada basada en Geolocalización para la Promoción y Difusión de eventos realizados en la ciudad universitaria de la Universidad Nacional Mayor de San Marcos</a:t>
            </a:r>
          </a:p>
        </p:txBody>
      </p:sp>
      <p:sp>
        <p:nvSpPr>
          <p:cNvPr id="3" name="Subtítulo 2"/>
          <p:cNvSpPr>
            <a:spLocks noGrp="1"/>
          </p:cNvSpPr>
          <p:nvPr>
            <p:ph type="subTitle" idx="1"/>
          </p:nvPr>
        </p:nvSpPr>
        <p:spPr>
          <a:xfrm>
            <a:off x="1154955" y="4777379"/>
            <a:ext cx="8825658" cy="1767799"/>
          </a:xfrm>
        </p:spPr>
        <p:txBody>
          <a:bodyPr/>
          <a:lstStyle/>
          <a:p>
            <a:r>
              <a:rPr lang="es-PE" dirty="0" smtClean="0"/>
              <a:t>Presentación tesis </a:t>
            </a:r>
            <a:r>
              <a:rPr lang="es-PE" dirty="0" err="1" smtClean="0"/>
              <a:t>iI</a:t>
            </a:r>
            <a:endParaRPr lang="es-PE" dirty="0" smtClean="0"/>
          </a:p>
          <a:p>
            <a:r>
              <a:rPr lang="es-PE" dirty="0" smtClean="0"/>
              <a:t>Autor: braulio Valentín sánchez vinces</a:t>
            </a:r>
          </a:p>
          <a:p>
            <a:r>
              <a:rPr lang="es-PE" dirty="0" smtClean="0"/>
              <a:t>Asesora: Dra. Luzmila Elisa </a:t>
            </a:r>
            <a:r>
              <a:rPr lang="es-PE" dirty="0" err="1" smtClean="0"/>
              <a:t>pró</a:t>
            </a:r>
            <a:r>
              <a:rPr lang="es-PE" dirty="0" smtClean="0"/>
              <a:t> concepción</a:t>
            </a:r>
          </a:p>
          <a:p>
            <a:r>
              <a:rPr lang="es-PE" dirty="0" smtClean="0"/>
              <a:t>Fecha: 17 de JULIO </a:t>
            </a:r>
            <a:r>
              <a:rPr lang="es-PE" smtClean="0"/>
              <a:t>DE 2015</a:t>
            </a:r>
            <a:endParaRPr lang="es-PE" dirty="0"/>
          </a:p>
        </p:txBody>
      </p:sp>
      <p:pic>
        <p:nvPicPr>
          <p:cNvPr id="4" name="image01.gif"/>
          <p:cNvPicPr/>
          <p:nvPr/>
        </p:nvPicPr>
        <p:blipFill>
          <a:blip r:embed="rId2"/>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3615862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Realidad aumentada</a:t>
            </a:r>
            <a:endParaRPr lang="es-PE" dirty="0"/>
          </a:p>
        </p:txBody>
      </p:sp>
      <p:sp>
        <p:nvSpPr>
          <p:cNvPr id="3" name="Marcador de contenido 2"/>
          <p:cNvSpPr>
            <a:spLocks noGrp="1"/>
          </p:cNvSpPr>
          <p:nvPr>
            <p:ph idx="1"/>
          </p:nvPr>
        </p:nvSpPr>
        <p:spPr/>
        <p:txBody>
          <a:bodyPr>
            <a:normAutofit/>
          </a:bodyPr>
          <a:lstStyle/>
          <a:p>
            <a:pPr algn="just"/>
            <a:r>
              <a:rPr lang="es-PE" sz="2400" dirty="0"/>
              <a:t>A pesar de que el término realidad aumentada fue acuñado en la década de los noventa, en 1968 </a:t>
            </a:r>
            <a:r>
              <a:rPr lang="es-PE" sz="2400" dirty="0" err="1"/>
              <a:t>Ivan</a:t>
            </a:r>
            <a:r>
              <a:rPr lang="es-PE" sz="2400" dirty="0"/>
              <a:t> Sutherland y algunos colegas suyos desarrollaron el primer sistema de realidad </a:t>
            </a:r>
            <a:r>
              <a:rPr lang="es-PE" sz="2400" dirty="0" smtClean="0"/>
              <a:t>aumentada.</a:t>
            </a:r>
            <a:endParaRPr lang="es-PE" sz="2400" dirty="0"/>
          </a:p>
          <a:p>
            <a:pPr algn="just"/>
            <a:r>
              <a:rPr lang="es-PE" sz="2400" dirty="0"/>
              <a:t>No fue hasta 1997 en que la realidad aumentada pasó a ser móvil, gracias a los avances tecnológicos. Fue </a:t>
            </a:r>
            <a:r>
              <a:rPr lang="es-PE" sz="2400" i="1" dirty="0" err="1"/>
              <a:t>The</a:t>
            </a:r>
            <a:r>
              <a:rPr lang="es-PE" sz="2400" i="1" dirty="0"/>
              <a:t> </a:t>
            </a:r>
            <a:r>
              <a:rPr lang="es-PE" sz="2400" i="1" dirty="0" err="1"/>
              <a:t>Touring</a:t>
            </a:r>
            <a:r>
              <a:rPr lang="es-PE" sz="2400" i="1" dirty="0"/>
              <a:t> Machine</a:t>
            </a:r>
            <a:r>
              <a:rPr lang="es-PE" sz="2400" dirty="0"/>
              <a:t> de la Universidad de Columbia presentada en el International </a:t>
            </a:r>
            <a:r>
              <a:rPr lang="es-PE" sz="2400" dirty="0" err="1"/>
              <a:t>Symposium</a:t>
            </a:r>
            <a:r>
              <a:rPr lang="es-PE" sz="2400" dirty="0"/>
              <a:t> </a:t>
            </a:r>
            <a:r>
              <a:rPr lang="es-PE" sz="2400" dirty="0" err="1"/>
              <a:t>on</a:t>
            </a:r>
            <a:r>
              <a:rPr lang="es-PE" sz="2400" dirty="0"/>
              <a:t> </a:t>
            </a:r>
            <a:r>
              <a:rPr lang="es-PE" sz="2400" dirty="0" err="1"/>
              <a:t>Wearable</a:t>
            </a:r>
            <a:r>
              <a:rPr lang="es-PE" sz="2400" dirty="0"/>
              <a:t> Computing [8], la que rompió esta barrera por primera vez</a:t>
            </a:r>
            <a:r>
              <a:rPr lang="es-PE" sz="2400" dirty="0" smtClean="0"/>
              <a:t>.</a:t>
            </a:r>
            <a:endParaRPr lang="es-PE" sz="2400" dirty="0"/>
          </a:p>
        </p:txBody>
      </p:sp>
      <p:sp>
        <p:nvSpPr>
          <p:cNvPr id="5" name="Título 1"/>
          <p:cNvSpPr txBox="1">
            <a:spLocks/>
          </p:cNvSpPr>
          <p:nvPr/>
        </p:nvSpPr>
        <p:spPr>
          <a:xfrm>
            <a:off x="11370260" y="452718"/>
            <a:ext cx="500898" cy="59953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a:p>
            <a:pPr algn="ctr"/>
            <a:r>
              <a:rPr lang="es-PE" sz="3600" b="1" dirty="0" smtClean="0"/>
              <a:t>II</a:t>
            </a:r>
            <a:endParaRPr lang="es-PE" sz="3600" b="1" dirty="0"/>
          </a:p>
        </p:txBody>
      </p:sp>
      <p:pic>
        <p:nvPicPr>
          <p:cNvPr id="6" name="image01.gif"/>
          <p:cNvPicPr/>
          <p:nvPr/>
        </p:nvPicPr>
        <p:blipFill>
          <a:blip r:embed="rId2"/>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3486200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Realidad aumentada</a:t>
            </a:r>
            <a:endParaRPr lang="es-PE" dirty="0"/>
          </a:p>
        </p:txBody>
      </p:sp>
      <p:sp>
        <p:nvSpPr>
          <p:cNvPr id="5" name="Título 1"/>
          <p:cNvSpPr txBox="1">
            <a:spLocks/>
          </p:cNvSpPr>
          <p:nvPr/>
        </p:nvSpPr>
        <p:spPr>
          <a:xfrm>
            <a:off x="11370260" y="452718"/>
            <a:ext cx="500898" cy="59953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a:p>
            <a:pPr algn="ctr"/>
            <a:r>
              <a:rPr lang="es-PE" sz="3600" b="1" dirty="0" smtClean="0"/>
              <a:t>II</a:t>
            </a:r>
            <a:endParaRPr lang="es-PE" sz="3600" b="1" dirty="0"/>
          </a:p>
        </p:txBody>
      </p:sp>
      <p:pic>
        <p:nvPicPr>
          <p:cNvPr id="6" name="image12.png" descr="Hype Cycle for Emerging Technologies 2014 - Gartner.png"/>
          <p:cNvPicPr>
            <a:picLocks noGrp="1"/>
          </p:cNvPicPr>
          <p:nvPr>
            <p:ph idx="1"/>
          </p:nvPr>
        </p:nvPicPr>
        <p:blipFill>
          <a:blip r:embed="rId2"/>
          <a:srcRect/>
          <a:stretch>
            <a:fillRect/>
          </a:stretch>
        </p:blipFill>
        <p:spPr>
          <a:xfrm>
            <a:off x="2310063" y="1540042"/>
            <a:ext cx="7451809" cy="4666623"/>
          </a:xfrm>
          <a:prstGeom prst="rect">
            <a:avLst/>
          </a:prstGeom>
          <a:ln w="25400">
            <a:solidFill>
              <a:srgbClr val="000000"/>
            </a:solidFill>
            <a:prstDash val="solid"/>
          </a:ln>
        </p:spPr>
      </p:pic>
      <p:pic>
        <p:nvPicPr>
          <p:cNvPr id="7" name="image01.gif"/>
          <p:cNvPicPr/>
          <p:nvPr/>
        </p:nvPicPr>
        <p:blipFill>
          <a:blip r:embed="rId3"/>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26901106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smtClean="0"/>
              <a:t>Context-aware</a:t>
            </a:r>
            <a:r>
              <a:rPr lang="es-PE" dirty="0" smtClean="0"/>
              <a:t> </a:t>
            </a:r>
            <a:r>
              <a:rPr lang="es-PE" dirty="0" err="1" smtClean="0"/>
              <a:t>computing</a:t>
            </a:r>
            <a:endParaRPr lang="es-PE" dirty="0"/>
          </a:p>
        </p:txBody>
      </p:sp>
      <p:sp>
        <p:nvSpPr>
          <p:cNvPr id="3" name="Marcador de contenido 2"/>
          <p:cNvSpPr>
            <a:spLocks noGrp="1"/>
          </p:cNvSpPr>
          <p:nvPr>
            <p:ph idx="1"/>
          </p:nvPr>
        </p:nvSpPr>
        <p:spPr/>
        <p:txBody>
          <a:bodyPr/>
          <a:lstStyle/>
          <a:p>
            <a:pPr algn="just"/>
            <a:r>
              <a:rPr lang="es-PE" dirty="0"/>
              <a:t>Es un paradigma de programación que encuentra y usa información del entorno. Hay dos visiones principales sobre el concepto de </a:t>
            </a:r>
            <a:r>
              <a:rPr lang="es-PE" dirty="0" err="1"/>
              <a:t>context-computing</a:t>
            </a:r>
            <a:r>
              <a:rPr lang="es-PE" dirty="0"/>
              <a:t>. La </a:t>
            </a:r>
            <a:r>
              <a:rPr lang="es-PE" dirty="0" smtClean="0"/>
              <a:t>primera </a:t>
            </a:r>
            <a:r>
              <a:rPr lang="es-PE" dirty="0"/>
              <a:t>es de </a:t>
            </a:r>
            <a:r>
              <a:rPr lang="es-PE" dirty="0" err="1"/>
              <a:t>Weiser</a:t>
            </a:r>
            <a:r>
              <a:rPr lang="es-PE" dirty="0"/>
              <a:t> en </a:t>
            </a:r>
            <a:r>
              <a:rPr lang="es-PE" i="1" dirty="0" err="1"/>
              <a:t>Ubiquitous</a:t>
            </a:r>
            <a:r>
              <a:rPr lang="es-PE" i="1" dirty="0"/>
              <a:t> Computing</a:t>
            </a:r>
            <a:endParaRPr lang="es-PE" dirty="0"/>
          </a:p>
        </p:txBody>
      </p:sp>
      <p:sp>
        <p:nvSpPr>
          <p:cNvPr id="5" name="Título 1"/>
          <p:cNvSpPr txBox="1">
            <a:spLocks/>
          </p:cNvSpPr>
          <p:nvPr/>
        </p:nvSpPr>
        <p:spPr>
          <a:xfrm>
            <a:off x="11370260" y="452718"/>
            <a:ext cx="500898" cy="59953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a:p>
            <a:pPr algn="ctr"/>
            <a:r>
              <a:rPr lang="es-PE" sz="3600" b="1" dirty="0" smtClean="0"/>
              <a:t>II</a:t>
            </a:r>
            <a:endParaRPr lang="es-PE" sz="3600" b="1" dirty="0"/>
          </a:p>
        </p:txBody>
      </p:sp>
      <p:graphicFrame>
        <p:nvGraphicFramePr>
          <p:cNvPr id="4" name="Tabla 3"/>
          <p:cNvGraphicFramePr>
            <a:graphicFrameLocks noGrp="1"/>
          </p:cNvGraphicFramePr>
          <p:nvPr>
            <p:extLst>
              <p:ext uri="{D42A27DB-BD31-4B8C-83A1-F6EECF244321}">
                <p14:modId xmlns:p14="http://schemas.microsoft.com/office/powerpoint/2010/main" val="2116596652"/>
              </p:ext>
            </p:extLst>
          </p:nvPr>
        </p:nvGraphicFramePr>
        <p:xfrm>
          <a:off x="3818069" y="3736064"/>
          <a:ext cx="4555908" cy="2375980"/>
        </p:xfrm>
        <a:graphic>
          <a:graphicData uri="http://schemas.openxmlformats.org/drawingml/2006/table">
            <a:tbl>
              <a:tblPr>
                <a:tableStyleId>{5C22544A-7EE6-4342-B048-85BDC9FD1C3A}</a:tableStyleId>
              </a:tblPr>
              <a:tblGrid>
                <a:gridCol w="4555908"/>
              </a:tblGrid>
              <a:tr h="475196">
                <a:tc>
                  <a:txBody>
                    <a:bodyPr/>
                    <a:lstStyle/>
                    <a:p>
                      <a:pPr algn="ctr">
                        <a:lnSpc>
                          <a:spcPct val="115000"/>
                        </a:lnSpc>
                        <a:spcAft>
                          <a:spcPts val="0"/>
                        </a:spcAft>
                      </a:pPr>
                      <a:r>
                        <a:rPr lang="es-PE" sz="1100" dirty="0">
                          <a:effectLst/>
                        </a:rPr>
                        <a:t>Aplicación</a:t>
                      </a:r>
                      <a:endParaRPr lang="es-PE" sz="1100" dirty="0">
                        <a:solidFill>
                          <a:srgbClr val="000000"/>
                        </a:solidFill>
                        <a:effectLst/>
                        <a:latin typeface="Arial" panose="020B0604020202020204" pitchFamily="34" charset="0"/>
                        <a:ea typeface="Arial" panose="020B0604020202020204" pitchFamily="34" charset="0"/>
                      </a:endParaRPr>
                    </a:p>
                  </a:txBody>
                  <a:tcPr marL="63500" marR="63500" marT="63500" marB="63500"/>
                </a:tc>
              </a:tr>
              <a:tr h="475196">
                <a:tc>
                  <a:txBody>
                    <a:bodyPr/>
                    <a:lstStyle/>
                    <a:p>
                      <a:pPr algn="ctr">
                        <a:lnSpc>
                          <a:spcPct val="115000"/>
                        </a:lnSpc>
                        <a:spcAft>
                          <a:spcPts val="0"/>
                        </a:spcAft>
                      </a:pPr>
                      <a:r>
                        <a:rPr lang="es-PE" sz="1100" dirty="0">
                          <a:effectLst/>
                        </a:rPr>
                        <a:t>Almacenamiento/Gestión</a:t>
                      </a:r>
                      <a:endParaRPr lang="es-PE" sz="1100" dirty="0">
                        <a:solidFill>
                          <a:srgbClr val="000000"/>
                        </a:solidFill>
                        <a:effectLst/>
                        <a:latin typeface="Arial" panose="020B0604020202020204" pitchFamily="34" charset="0"/>
                        <a:ea typeface="Arial" panose="020B0604020202020204" pitchFamily="34" charset="0"/>
                      </a:endParaRPr>
                    </a:p>
                  </a:txBody>
                  <a:tcPr marL="63500" marR="63500" marT="63500" marB="63500"/>
                </a:tc>
              </a:tr>
              <a:tr h="475196">
                <a:tc>
                  <a:txBody>
                    <a:bodyPr/>
                    <a:lstStyle/>
                    <a:p>
                      <a:pPr algn="ctr">
                        <a:lnSpc>
                          <a:spcPct val="115000"/>
                        </a:lnSpc>
                        <a:spcAft>
                          <a:spcPts val="0"/>
                        </a:spcAft>
                      </a:pPr>
                      <a:r>
                        <a:rPr lang="es-PE" sz="1100">
                          <a:effectLst/>
                        </a:rPr>
                        <a:t>Pre procesado</a:t>
                      </a:r>
                      <a:endParaRPr lang="es-PE" sz="1100">
                        <a:solidFill>
                          <a:srgbClr val="000000"/>
                        </a:solidFill>
                        <a:effectLst/>
                        <a:latin typeface="Arial" panose="020B0604020202020204" pitchFamily="34" charset="0"/>
                        <a:ea typeface="Arial" panose="020B0604020202020204" pitchFamily="34" charset="0"/>
                      </a:endParaRPr>
                    </a:p>
                  </a:txBody>
                  <a:tcPr marL="63500" marR="63500" marT="63500" marB="63500"/>
                </a:tc>
              </a:tr>
              <a:tr h="475196">
                <a:tc>
                  <a:txBody>
                    <a:bodyPr/>
                    <a:lstStyle/>
                    <a:p>
                      <a:pPr algn="ctr">
                        <a:lnSpc>
                          <a:spcPct val="115000"/>
                        </a:lnSpc>
                        <a:spcAft>
                          <a:spcPts val="0"/>
                        </a:spcAft>
                      </a:pPr>
                      <a:r>
                        <a:rPr lang="es-PE" sz="1100">
                          <a:effectLst/>
                        </a:rPr>
                        <a:t>Recuperación de datos en bruto</a:t>
                      </a:r>
                      <a:endParaRPr lang="es-PE" sz="1100">
                        <a:solidFill>
                          <a:srgbClr val="000000"/>
                        </a:solidFill>
                        <a:effectLst/>
                        <a:latin typeface="Arial" panose="020B0604020202020204" pitchFamily="34" charset="0"/>
                        <a:ea typeface="Arial" panose="020B0604020202020204" pitchFamily="34" charset="0"/>
                      </a:endParaRPr>
                    </a:p>
                  </a:txBody>
                  <a:tcPr marL="63500" marR="63500" marT="63500" marB="63500"/>
                </a:tc>
              </a:tr>
              <a:tr h="475196">
                <a:tc>
                  <a:txBody>
                    <a:bodyPr/>
                    <a:lstStyle/>
                    <a:p>
                      <a:pPr algn="ctr">
                        <a:lnSpc>
                          <a:spcPct val="115000"/>
                        </a:lnSpc>
                        <a:spcAft>
                          <a:spcPts val="0"/>
                        </a:spcAft>
                      </a:pPr>
                      <a:r>
                        <a:rPr lang="es-PE" sz="1100" dirty="0">
                          <a:effectLst/>
                        </a:rPr>
                        <a:t>Sensores</a:t>
                      </a:r>
                      <a:endParaRPr lang="es-PE" sz="1100" dirty="0">
                        <a:solidFill>
                          <a:srgbClr val="000000"/>
                        </a:solidFill>
                        <a:effectLst/>
                        <a:latin typeface="Arial" panose="020B0604020202020204" pitchFamily="34" charset="0"/>
                        <a:ea typeface="Arial" panose="020B0604020202020204" pitchFamily="34" charset="0"/>
                      </a:endParaRPr>
                    </a:p>
                  </a:txBody>
                  <a:tcPr marL="63500" marR="63500" marT="63500" marB="63500"/>
                </a:tc>
              </a:tr>
            </a:tbl>
          </a:graphicData>
        </a:graphic>
      </p:graphicFrame>
      <p:pic>
        <p:nvPicPr>
          <p:cNvPr id="6" name="image01.gif"/>
          <p:cNvPicPr/>
          <p:nvPr/>
        </p:nvPicPr>
        <p:blipFill>
          <a:blip r:embed="rId2"/>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40669846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smtClean="0"/>
              <a:t>Context-aware</a:t>
            </a:r>
            <a:r>
              <a:rPr lang="es-PE" dirty="0" smtClean="0"/>
              <a:t> </a:t>
            </a:r>
            <a:r>
              <a:rPr lang="es-PE" dirty="0" err="1" smtClean="0"/>
              <a:t>computing</a:t>
            </a:r>
            <a:endParaRPr lang="es-PE" dirty="0"/>
          </a:p>
        </p:txBody>
      </p:sp>
      <p:sp>
        <p:nvSpPr>
          <p:cNvPr id="3" name="Marcador de contenido 2"/>
          <p:cNvSpPr>
            <a:spLocks noGrp="1"/>
          </p:cNvSpPr>
          <p:nvPr>
            <p:ph idx="1"/>
          </p:nvPr>
        </p:nvSpPr>
        <p:spPr/>
        <p:txBody>
          <a:bodyPr/>
          <a:lstStyle/>
          <a:p>
            <a:pPr algn="just"/>
            <a:r>
              <a:rPr lang="es-PE" dirty="0"/>
              <a:t>La otra visión principal la tiene </a:t>
            </a:r>
            <a:r>
              <a:rPr lang="es-PE" dirty="0" err="1"/>
              <a:t>Ishii</a:t>
            </a:r>
            <a:r>
              <a:rPr lang="es-PE" dirty="0"/>
              <a:t> en </a:t>
            </a:r>
            <a:r>
              <a:rPr lang="es-PE" i="1" dirty="0"/>
              <a:t>Tangible </a:t>
            </a:r>
            <a:r>
              <a:rPr lang="es-PE" i="1" dirty="0" smtClean="0"/>
              <a:t>Bits. </a:t>
            </a:r>
            <a:r>
              <a:rPr lang="es-PE" dirty="0" smtClean="0"/>
              <a:t>En </a:t>
            </a:r>
            <a:r>
              <a:rPr lang="es-PE" dirty="0"/>
              <a:t>él </a:t>
            </a:r>
            <a:r>
              <a:rPr lang="es-PE" dirty="0" err="1"/>
              <a:t>Ishii</a:t>
            </a:r>
            <a:r>
              <a:rPr lang="es-PE" dirty="0"/>
              <a:t> plantea que el humano vive en dos mundos distintos, el mundo de la computación (</a:t>
            </a:r>
            <a:r>
              <a:rPr lang="es-PE" i="1" dirty="0"/>
              <a:t>bits</a:t>
            </a:r>
            <a:r>
              <a:rPr lang="es-PE" dirty="0"/>
              <a:t>) y el mundo real (</a:t>
            </a:r>
            <a:r>
              <a:rPr lang="es-PE" i="1" dirty="0"/>
              <a:t>átomos</a:t>
            </a:r>
            <a:r>
              <a:rPr lang="es-PE" dirty="0"/>
              <a:t>). Aunque el mundo real sea con el que el humano está más familiarizado, su interacción con el mundo de la computación se ha hecho </a:t>
            </a:r>
            <a:r>
              <a:rPr lang="es-PE" dirty="0" smtClean="0"/>
              <a:t>sencilla, </a:t>
            </a:r>
            <a:r>
              <a:rPr lang="es-PE" dirty="0"/>
              <a:t>a través de la evolución.</a:t>
            </a:r>
          </a:p>
        </p:txBody>
      </p:sp>
      <p:sp>
        <p:nvSpPr>
          <p:cNvPr id="5" name="Título 1"/>
          <p:cNvSpPr txBox="1">
            <a:spLocks/>
          </p:cNvSpPr>
          <p:nvPr/>
        </p:nvSpPr>
        <p:spPr>
          <a:xfrm>
            <a:off x="11370260" y="452718"/>
            <a:ext cx="500898" cy="59953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a:p>
            <a:pPr algn="ctr"/>
            <a:r>
              <a:rPr lang="es-PE" sz="3600" b="1" dirty="0" smtClean="0"/>
              <a:t>II</a:t>
            </a:r>
            <a:endParaRPr lang="es-PE" sz="3600" b="1" dirty="0"/>
          </a:p>
        </p:txBody>
      </p:sp>
      <p:pic>
        <p:nvPicPr>
          <p:cNvPr id="6" name="image06.png" descr="Arquitectura context-aware.png"/>
          <p:cNvPicPr/>
          <p:nvPr/>
        </p:nvPicPr>
        <p:blipFill>
          <a:blip r:embed="rId2"/>
          <a:srcRect/>
          <a:stretch>
            <a:fillRect/>
          </a:stretch>
        </p:blipFill>
        <p:spPr>
          <a:xfrm>
            <a:off x="4908884" y="3758648"/>
            <a:ext cx="4844716" cy="2689421"/>
          </a:xfrm>
          <a:prstGeom prst="rect">
            <a:avLst/>
          </a:prstGeom>
          <a:ln w="25400">
            <a:solidFill>
              <a:srgbClr val="000000"/>
            </a:solidFill>
            <a:prstDash val="solid"/>
          </a:ln>
        </p:spPr>
      </p:pic>
      <p:pic>
        <p:nvPicPr>
          <p:cNvPr id="7" name="image01.gif"/>
          <p:cNvPicPr/>
          <p:nvPr/>
        </p:nvPicPr>
        <p:blipFill>
          <a:blip r:embed="rId3"/>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16450236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Entorno de desarrollo integrado</a:t>
            </a:r>
            <a:endParaRPr lang="es-PE" dirty="0"/>
          </a:p>
        </p:txBody>
      </p:sp>
      <p:sp>
        <p:nvSpPr>
          <p:cNvPr id="3" name="Marcador de contenido 2"/>
          <p:cNvSpPr>
            <a:spLocks noGrp="1"/>
          </p:cNvSpPr>
          <p:nvPr>
            <p:ph idx="1"/>
          </p:nvPr>
        </p:nvSpPr>
        <p:spPr/>
        <p:txBody>
          <a:bodyPr/>
          <a:lstStyle/>
          <a:p>
            <a:pPr algn="just"/>
            <a:r>
              <a:rPr lang="es-PE" dirty="0"/>
              <a:t>IDE es el acrónimo de </a:t>
            </a:r>
            <a:r>
              <a:rPr lang="es-PE" i="1" dirty="0" err="1"/>
              <a:t>Integrated</a:t>
            </a:r>
            <a:r>
              <a:rPr lang="es-PE" i="1" dirty="0"/>
              <a:t> </a:t>
            </a:r>
            <a:r>
              <a:rPr lang="es-PE" i="1" dirty="0" err="1"/>
              <a:t>Development</a:t>
            </a:r>
            <a:r>
              <a:rPr lang="es-PE" i="1" dirty="0"/>
              <a:t> </a:t>
            </a:r>
            <a:r>
              <a:rPr lang="es-PE" i="1" dirty="0" err="1"/>
              <a:t>Environment</a:t>
            </a:r>
            <a:r>
              <a:rPr lang="es-PE" dirty="0"/>
              <a:t> o entorno de desarrollo integrado.</a:t>
            </a:r>
          </a:p>
          <a:p>
            <a:pPr algn="just"/>
            <a:r>
              <a:rPr lang="es-PE" dirty="0"/>
              <a:t>Un IDE es una aplicación que facilita el desarrollo de aplicaciones. En general, un IDE es una interfaz de usuario (GUI) basada en el </a:t>
            </a:r>
            <a:r>
              <a:rPr lang="es-PE" i="1" dirty="0" err="1"/>
              <a:t>workbench</a:t>
            </a:r>
            <a:r>
              <a:rPr lang="es-PE" dirty="0"/>
              <a:t> de trabajo gráfico, diseñada para ayudar en la construcción de aplicaciones de software para un desarrollador con un entorno integrado combinado con todas las herramientas necesarias a la mano.</a:t>
            </a:r>
          </a:p>
          <a:p>
            <a:pPr algn="just"/>
            <a:endParaRPr lang="es-PE" dirty="0"/>
          </a:p>
        </p:txBody>
      </p:sp>
      <p:sp>
        <p:nvSpPr>
          <p:cNvPr id="5" name="Título 1"/>
          <p:cNvSpPr txBox="1">
            <a:spLocks/>
          </p:cNvSpPr>
          <p:nvPr/>
        </p:nvSpPr>
        <p:spPr>
          <a:xfrm>
            <a:off x="11370260" y="452718"/>
            <a:ext cx="500898" cy="59953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a:p>
            <a:pPr algn="ctr"/>
            <a:r>
              <a:rPr lang="es-PE" sz="3600" b="1" dirty="0" smtClean="0"/>
              <a:t>II</a:t>
            </a:r>
            <a:endParaRPr lang="es-PE" sz="3600" b="1"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6582" y="4222728"/>
            <a:ext cx="4179044" cy="2225341"/>
          </a:xfrm>
          <a:prstGeom prst="rect">
            <a:avLst/>
          </a:prstGeom>
        </p:spPr>
      </p:pic>
      <p:pic>
        <p:nvPicPr>
          <p:cNvPr id="7" name="image01.gif"/>
          <p:cNvPicPr/>
          <p:nvPr/>
        </p:nvPicPr>
        <p:blipFill>
          <a:blip r:embed="rId3"/>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13634385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VISION </a:t>
            </a:r>
            <a:r>
              <a:rPr lang="es-PE" dirty="0"/>
              <a:t>SDK®</a:t>
            </a:r>
          </a:p>
        </p:txBody>
      </p:sp>
      <p:sp>
        <p:nvSpPr>
          <p:cNvPr id="3" name="Marcador de contenido 2"/>
          <p:cNvSpPr>
            <a:spLocks noGrp="1"/>
          </p:cNvSpPr>
          <p:nvPr>
            <p:ph idx="1"/>
          </p:nvPr>
        </p:nvSpPr>
        <p:spPr/>
        <p:txBody>
          <a:bodyPr/>
          <a:lstStyle/>
          <a:p>
            <a:pPr algn="just"/>
            <a:r>
              <a:rPr lang="es-PE" dirty="0"/>
              <a:t>VISION SDK® es una librería de vistas de Realidad Aumentada (RA) para dispositivos Apple® iOS o Google Android OS</a:t>
            </a:r>
            <a:r>
              <a:rPr lang="es-PE" baseline="30000" dirty="0"/>
              <a:t>TM</a:t>
            </a:r>
            <a:r>
              <a:rPr lang="es-PE" dirty="0"/>
              <a:t>, que permite incorporar el modelo de uso definido por la RA a cualquier aplicación de </a:t>
            </a:r>
            <a:r>
              <a:rPr lang="es-PE" dirty="0" smtClean="0"/>
              <a:t>Geolocalización.</a:t>
            </a:r>
            <a:endParaRPr lang="es-PE" dirty="0"/>
          </a:p>
          <a:p>
            <a:pPr algn="just"/>
            <a:endParaRPr lang="es-PE" dirty="0"/>
          </a:p>
        </p:txBody>
      </p:sp>
      <p:sp>
        <p:nvSpPr>
          <p:cNvPr id="5" name="Título 1"/>
          <p:cNvSpPr txBox="1">
            <a:spLocks/>
          </p:cNvSpPr>
          <p:nvPr/>
        </p:nvSpPr>
        <p:spPr>
          <a:xfrm>
            <a:off x="11370260" y="452718"/>
            <a:ext cx="500898" cy="59953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a:p>
            <a:pPr algn="ctr"/>
            <a:r>
              <a:rPr lang="es-PE" sz="3600" b="1" dirty="0" smtClean="0"/>
              <a:t>II</a:t>
            </a:r>
            <a:endParaRPr lang="es-PE" sz="3600" b="1"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5327" y="3450393"/>
            <a:ext cx="6031746" cy="2692063"/>
          </a:xfrm>
          <a:prstGeom prst="rect">
            <a:avLst/>
          </a:prstGeom>
        </p:spPr>
      </p:pic>
      <p:pic>
        <p:nvPicPr>
          <p:cNvPr id="6" name="image01.gif"/>
          <p:cNvPicPr/>
          <p:nvPr/>
        </p:nvPicPr>
        <p:blipFill>
          <a:blip r:embed="rId3"/>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33204927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Desarrollo de una aplicación con geolocalización para Android</a:t>
            </a:r>
          </a:p>
        </p:txBody>
      </p:sp>
      <p:sp>
        <p:nvSpPr>
          <p:cNvPr id="3" name="Marcador de contenido 2"/>
          <p:cNvSpPr>
            <a:spLocks noGrp="1"/>
          </p:cNvSpPr>
          <p:nvPr>
            <p:ph idx="1"/>
          </p:nvPr>
        </p:nvSpPr>
        <p:spPr/>
        <p:txBody>
          <a:bodyPr>
            <a:normAutofit/>
          </a:bodyPr>
          <a:lstStyle/>
          <a:p>
            <a:pPr algn="just"/>
            <a:r>
              <a:rPr lang="es-PE" sz="2400" dirty="0"/>
              <a:t>Se trata de una aplicación realizada por Elías Pardo que, dependiendo de la localización en la que se encuentre el terminal, muestra al usuario los puntos de interés cercanos a él mediante una interfaz gráfica. De esta manera el usuario puede obtener información acerca de los lugares que visita o se encuentra sin la necesidad de consultar una guía, mapa o preguntar a la gente de la localidad. La utilidad principal de la aplicación es servir de guía turística al usuario.</a:t>
            </a:r>
          </a:p>
        </p:txBody>
      </p:sp>
      <p:sp>
        <p:nvSpPr>
          <p:cNvPr id="5" name="Título 1"/>
          <p:cNvSpPr txBox="1">
            <a:spLocks/>
          </p:cNvSpPr>
          <p:nvPr/>
        </p:nvSpPr>
        <p:spPr>
          <a:xfrm>
            <a:off x="11370260" y="452718"/>
            <a:ext cx="420687" cy="480909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p:txBody>
      </p:sp>
      <p:sp>
        <p:nvSpPr>
          <p:cNvPr id="6" name="Título 1"/>
          <p:cNvSpPr txBox="1">
            <a:spLocks/>
          </p:cNvSpPr>
          <p:nvPr/>
        </p:nvSpPr>
        <p:spPr>
          <a:xfrm>
            <a:off x="11231765" y="5261811"/>
            <a:ext cx="697676" cy="61361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III</a:t>
            </a:r>
          </a:p>
          <a:p>
            <a:pPr algn="ctr"/>
            <a:r>
              <a:rPr lang="es-PE" sz="3600" b="1" dirty="0" smtClean="0"/>
              <a:t> </a:t>
            </a:r>
          </a:p>
        </p:txBody>
      </p:sp>
      <p:pic>
        <p:nvPicPr>
          <p:cNvPr id="7" name="image01.gif"/>
          <p:cNvPicPr/>
          <p:nvPr/>
        </p:nvPicPr>
        <p:blipFill>
          <a:blip r:embed="rId2"/>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1598075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a:t>memoAR</a:t>
            </a:r>
            <a:r>
              <a:rPr lang="es-PE" dirty="0"/>
              <a:t> - </a:t>
            </a:r>
            <a:r>
              <a:rPr lang="es-PE" dirty="0" err="1"/>
              <a:t>An</a:t>
            </a:r>
            <a:r>
              <a:rPr lang="es-PE" dirty="0"/>
              <a:t> </a:t>
            </a:r>
            <a:r>
              <a:rPr lang="es-PE" dirty="0" err="1"/>
              <a:t>Augmented</a:t>
            </a:r>
            <a:r>
              <a:rPr lang="es-PE" dirty="0"/>
              <a:t> </a:t>
            </a:r>
            <a:r>
              <a:rPr lang="es-PE" dirty="0" err="1"/>
              <a:t>Reality</a:t>
            </a:r>
            <a:r>
              <a:rPr lang="es-PE" dirty="0"/>
              <a:t> </a:t>
            </a:r>
            <a:r>
              <a:rPr lang="es-PE" dirty="0" err="1"/>
              <a:t>Application</a:t>
            </a:r>
            <a:r>
              <a:rPr lang="es-PE" dirty="0"/>
              <a:t> </a:t>
            </a:r>
            <a:r>
              <a:rPr lang="es-PE" dirty="0" err="1"/>
              <a:t>on</a:t>
            </a:r>
            <a:r>
              <a:rPr lang="es-PE" dirty="0"/>
              <a:t> </a:t>
            </a:r>
            <a:r>
              <a:rPr lang="es-PE" dirty="0" err="1"/>
              <a:t>Urban</a:t>
            </a:r>
            <a:r>
              <a:rPr lang="es-PE" dirty="0"/>
              <a:t> </a:t>
            </a:r>
            <a:r>
              <a:rPr lang="es-PE" dirty="0" err="1"/>
              <a:t>Story</a:t>
            </a:r>
            <a:r>
              <a:rPr lang="es-PE" dirty="0"/>
              <a:t> </a:t>
            </a:r>
            <a:r>
              <a:rPr lang="es-PE" dirty="0" err="1"/>
              <a:t>Telling</a:t>
            </a:r>
            <a:endParaRPr lang="es-PE" dirty="0"/>
          </a:p>
        </p:txBody>
      </p:sp>
      <p:sp>
        <p:nvSpPr>
          <p:cNvPr id="3" name="Marcador de contenido 2"/>
          <p:cNvSpPr>
            <a:spLocks noGrp="1"/>
          </p:cNvSpPr>
          <p:nvPr>
            <p:ph idx="1"/>
          </p:nvPr>
        </p:nvSpPr>
        <p:spPr/>
        <p:txBody>
          <a:bodyPr>
            <a:normAutofit/>
          </a:bodyPr>
          <a:lstStyle/>
          <a:p>
            <a:pPr algn="just"/>
            <a:r>
              <a:rPr lang="es-PE" sz="2400" dirty="0"/>
              <a:t>Esta tesis, desarrollada por Martin </a:t>
            </a:r>
            <a:r>
              <a:rPr lang="es-PE" sz="2400" dirty="0" err="1"/>
              <a:t>Nielsen</a:t>
            </a:r>
            <a:r>
              <a:rPr lang="es-PE" sz="2400" dirty="0"/>
              <a:t>, presenta una aplicación en realidad aumentada (RA) </a:t>
            </a:r>
            <a:r>
              <a:rPr lang="es-PE" sz="2400" i="1" dirty="0" err="1"/>
              <a:t>location-aware</a:t>
            </a:r>
            <a:r>
              <a:rPr lang="es-PE" sz="2400" dirty="0"/>
              <a:t>, que implica historias y entrevistas basadas en audio con etiquetas geográficas a lugares en un paisaje urbano. El proyecto es parte de una colaboración con </a:t>
            </a:r>
            <a:r>
              <a:rPr lang="es-PE" sz="2400" i="1" dirty="0"/>
              <a:t>New </a:t>
            </a:r>
            <a:r>
              <a:rPr lang="es-PE" sz="2400" i="1" dirty="0" err="1"/>
              <a:t>Zealand</a:t>
            </a:r>
            <a:r>
              <a:rPr lang="es-PE" sz="2400" i="1" dirty="0"/>
              <a:t> </a:t>
            </a:r>
            <a:r>
              <a:rPr lang="es-PE" sz="2400" i="1" dirty="0" err="1"/>
              <a:t>Historic</a:t>
            </a:r>
            <a:r>
              <a:rPr lang="es-PE" sz="2400" i="1" dirty="0"/>
              <a:t> Places Trust </a:t>
            </a:r>
            <a:r>
              <a:rPr lang="es-PE" sz="2400" dirty="0"/>
              <a:t>en</a:t>
            </a:r>
            <a:r>
              <a:rPr lang="es-PE" sz="2400" i="1" dirty="0"/>
              <a:t> </a:t>
            </a:r>
            <a:r>
              <a:rPr lang="es-PE" sz="2400" i="1" dirty="0" err="1"/>
              <a:t>Christchurch</a:t>
            </a:r>
            <a:r>
              <a:rPr lang="es-PE" sz="2400" dirty="0"/>
              <a:t>, Nueva Zelanda, donde los terremotos han dejado la ciudad en ruinas, y han creado un interesante potencial de historias urbanas. Una de las características de </a:t>
            </a:r>
            <a:r>
              <a:rPr lang="es-PE" sz="2400" dirty="0" err="1"/>
              <a:t>memoAR</a:t>
            </a:r>
            <a:r>
              <a:rPr lang="es-PE" sz="2400" dirty="0"/>
              <a:t> es su adaptación a contextos de otras ciudades.</a:t>
            </a:r>
          </a:p>
        </p:txBody>
      </p:sp>
      <p:sp>
        <p:nvSpPr>
          <p:cNvPr id="5" name="Título 1"/>
          <p:cNvSpPr txBox="1">
            <a:spLocks/>
          </p:cNvSpPr>
          <p:nvPr/>
        </p:nvSpPr>
        <p:spPr>
          <a:xfrm>
            <a:off x="11370260" y="452718"/>
            <a:ext cx="420687" cy="480909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p:txBody>
      </p:sp>
      <p:sp>
        <p:nvSpPr>
          <p:cNvPr id="6" name="Título 1"/>
          <p:cNvSpPr txBox="1">
            <a:spLocks/>
          </p:cNvSpPr>
          <p:nvPr/>
        </p:nvSpPr>
        <p:spPr>
          <a:xfrm>
            <a:off x="11231765" y="5261811"/>
            <a:ext cx="697676" cy="61361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III</a:t>
            </a:r>
          </a:p>
          <a:p>
            <a:pPr algn="ctr"/>
            <a:r>
              <a:rPr lang="es-PE" sz="3600" b="1" dirty="0" smtClean="0"/>
              <a:t> </a:t>
            </a:r>
          </a:p>
        </p:txBody>
      </p:sp>
      <p:pic>
        <p:nvPicPr>
          <p:cNvPr id="7" name="image01.gif"/>
          <p:cNvPicPr/>
          <p:nvPr/>
        </p:nvPicPr>
        <p:blipFill>
          <a:blip r:embed="rId2"/>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40924712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sz="2800" dirty="0"/>
              <a:t>A </a:t>
            </a:r>
            <a:r>
              <a:rPr lang="es-PE" sz="2800" dirty="0" err="1"/>
              <a:t>framework</a:t>
            </a:r>
            <a:r>
              <a:rPr lang="es-PE" sz="2800" dirty="0"/>
              <a:t> </a:t>
            </a:r>
            <a:r>
              <a:rPr lang="es-PE" sz="2800" dirty="0" err="1"/>
              <a:t>for</a:t>
            </a:r>
            <a:r>
              <a:rPr lang="es-PE" sz="2800" dirty="0"/>
              <a:t> </a:t>
            </a:r>
            <a:r>
              <a:rPr lang="es-PE" sz="2800" dirty="0" err="1"/>
              <a:t>context-aware</a:t>
            </a:r>
            <a:r>
              <a:rPr lang="es-PE" sz="2800" dirty="0"/>
              <a:t> </a:t>
            </a:r>
            <a:r>
              <a:rPr lang="es-PE" sz="2800" dirty="0" err="1"/>
              <a:t>applications</a:t>
            </a:r>
            <a:r>
              <a:rPr lang="es-PE" sz="2800" dirty="0"/>
              <a:t> </a:t>
            </a:r>
            <a:r>
              <a:rPr lang="es-PE" sz="2800" dirty="0" err="1"/>
              <a:t>using</a:t>
            </a:r>
            <a:r>
              <a:rPr lang="es-PE" sz="2800" dirty="0"/>
              <a:t> </a:t>
            </a:r>
            <a:r>
              <a:rPr lang="es-PE" sz="2800" dirty="0" err="1"/>
              <a:t>augmented</a:t>
            </a:r>
            <a:r>
              <a:rPr lang="es-PE" sz="2800" dirty="0"/>
              <a:t> </a:t>
            </a:r>
            <a:r>
              <a:rPr lang="es-PE" sz="2800" dirty="0" err="1"/>
              <a:t>reality</a:t>
            </a:r>
            <a:r>
              <a:rPr lang="es-PE" sz="2800" dirty="0"/>
              <a:t>: A </a:t>
            </a:r>
            <a:r>
              <a:rPr lang="es-PE" sz="2800" dirty="0" err="1"/>
              <a:t>train</a:t>
            </a:r>
            <a:r>
              <a:rPr lang="es-PE" sz="2800" dirty="0"/>
              <a:t> </a:t>
            </a:r>
            <a:r>
              <a:rPr lang="es-PE" sz="2800" dirty="0" err="1"/>
              <a:t>station</a:t>
            </a:r>
            <a:r>
              <a:rPr lang="es-PE" sz="2800" dirty="0"/>
              <a:t> </a:t>
            </a:r>
            <a:r>
              <a:rPr lang="es-PE" sz="2800" dirty="0" err="1"/>
              <a:t>navigation</a:t>
            </a:r>
            <a:r>
              <a:rPr lang="es-PE" sz="2800" dirty="0"/>
              <a:t> </a:t>
            </a:r>
            <a:r>
              <a:rPr lang="es-PE" sz="2800" dirty="0" err="1"/>
              <a:t>proof</a:t>
            </a:r>
            <a:r>
              <a:rPr lang="es-PE" sz="2800" dirty="0"/>
              <a:t>-of-concept </a:t>
            </a:r>
            <a:r>
              <a:rPr lang="es-PE" sz="2800" dirty="0" err="1"/>
              <a:t>on</a:t>
            </a:r>
            <a:r>
              <a:rPr lang="es-PE" sz="2800" dirty="0"/>
              <a:t> Google Android</a:t>
            </a:r>
          </a:p>
        </p:txBody>
      </p:sp>
      <p:sp>
        <p:nvSpPr>
          <p:cNvPr id="3" name="Marcador de contenido 2"/>
          <p:cNvSpPr>
            <a:spLocks noGrp="1"/>
          </p:cNvSpPr>
          <p:nvPr>
            <p:ph idx="1"/>
          </p:nvPr>
        </p:nvSpPr>
        <p:spPr/>
        <p:txBody>
          <a:bodyPr>
            <a:normAutofit/>
          </a:bodyPr>
          <a:lstStyle/>
          <a:p>
            <a:pPr algn="just"/>
            <a:r>
              <a:rPr lang="es-PE" sz="2200" dirty="0"/>
              <a:t>En esta tesis, elaborada por </a:t>
            </a:r>
            <a:r>
              <a:rPr lang="es-PE" sz="2200" dirty="0" err="1"/>
              <a:t>Freek</a:t>
            </a:r>
            <a:r>
              <a:rPr lang="es-PE" sz="2200" dirty="0"/>
              <a:t> </a:t>
            </a:r>
            <a:r>
              <a:rPr lang="es-PE" sz="2200" dirty="0" err="1"/>
              <a:t>Uijtdewilligen</a:t>
            </a:r>
            <a:r>
              <a:rPr lang="es-PE" sz="2200" dirty="0"/>
              <a:t>, se presenta un </a:t>
            </a:r>
            <a:r>
              <a:rPr lang="es-PE" sz="2200" dirty="0" err="1"/>
              <a:t>framework</a:t>
            </a:r>
            <a:r>
              <a:rPr lang="es-PE" sz="2200" dirty="0"/>
              <a:t> llamado el ARCA Framework, que combina el soporte de aplicaciones para realidad aumentada y </a:t>
            </a:r>
            <a:r>
              <a:rPr lang="es-PE" sz="2200" i="1" dirty="0" err="1"/>
              <a:t>context-aware</a:t>
            </a:r>
            <a:r>
              <a:rPr lang="es-PE" sz="2200" dirty="0"/>
              <a:t>. El </a:t>
            </a:r>
            <a:r>
              <a:rPr lang="es-PE" sz="2200" dirty="0" err="1"/>
              <a:t>framework</a:t>
            </a:r>
            <a:r>
              <a:rPr lang="es-PE" sz="2200" dirty="0"/>
              <a:t> consiste en un software que se ejecuta en un dispositivo móvil y una aplicación de servidor, llamada </a:t>
            </a:r>
            <a:r>
              <a:rPr lang="es-PE" sz="2200" i="1" dirty="0" err="1"/>
              <a:t>Context</a:t>
            </a:r>
            <a:r>
              <a:rPr lang="es-PE" sz="2200" i="1" dirty="0"/>
              <a:t> </a:t>
            </a:r>
            <a:r>
              <a:rPr lang="es-PE" sz="2200" i="1" dirty="0" err="1"/>
              <a:t>Information</a:t>
            </a:r>
            <a:r>
              <a:rPr lang="es-PE" sz="2200" i="1" dirty="0"/>
              <a:t> </a:t>
            </a:r>
            <a:r>
              <a:rPr lang="es-PE" sz="2200" i="1" dirty="0" err="1"/>
              <a:t>Service</a:t>
            </a:r>
            <a:r>
              <a:rPr lang="es-PE" sz="2200" dirty="0"/>
              <a:t> (CIS). El CIS facilita la recolección y el refinado de información de contexto, y provisiona dicha información a otro software y sistemas, tales como el dispositivo móvil. Además, permite definir reglas que se pueden utilizar para especificar condiciones de contexto, junto con las notificaciones que se activan cuando se cumplen estas condiciones</a:t>
            </a:r>
            <a:r>
              <a:rPr lang="es-PE" sz="2200" dirty="0" smtClean="0"/>
              <a:t>.</a:t>
            </a:r>
            <a:endParaRPr lang="es-PE" sz="2200" dirty="0"/>
          </a:p>
        </p:txBody>
      </p:sp>
      <p:sp>
        <p:nvSpPr>
          <p:cNvPr id="5" name="Título 1"/>
          <p:cNvSpPr txBox="1">
            <a:spLocks/>
          </p:cNvSpPr>
          <p:nvPr/>
        </p:nvSpPr>
        <p:spPr>
          <a:xfrm>
            <a:off x="11370260" y="452718"/>
            <a:ext cx="420687" cy="480909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p:txBody>
      </p:sp>
      <p:sp>
        <p:nvSpPr>
          <p:cNvPr id="6" name="Título 1"/>
          <p:cNvSpPr txBox="1">
            <a:spLocks/>
          </p:cNvSpPr>
          <p:nvPr/>
        </p:nvSpPr>
        <p:spPr>
          <a:xfrm>
            <a:off x="11231765" y="5261811"/>
            <a:ext cx="697676" cy="61361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III</a:t>
            </a:r>
          </a:p>
          <a:p>
            <a:pPr algn="ctr"/>
            <a:r>
              <a:rPr lang="es-PE" sz="3600" b="1" dirty="0" smtClean="0"/>
              <a:t> </a:t>
            </a:r>
          </a:p>
        </p:txBody>
      </p:sp>
      <p:pic>
        <p:nvPicPr>
          <p:cNvPr id="7" name="image01.gif"/>
          <p:cNvPicPr/>
          <p:nvPr/>
        </p:nvPicPr>
        <p:blipFill>
          <a:blip r:embed="rId2"/>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6445380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Aplicativos similares</a:t>
            </a:r>
            <a:endParaRPr lang="es-PE" dirty="0"/>
          </a:p>
        </p:txBody>
      </p:sp>
      <p:sp>
        <p:nvSpPr>
          <p:cNvPr id="3" name="Marcador de contenido 2"/>
          <p:cNvSpPr>
            <a:spLocks noGrp="1"/>
          </p:cNvSpPr>
          <p:nvPr>
            <p:ph idx="1"/>
          </p:nvPr>
        </p:nvSpPr>
        <p:spPr/>
        <p:txBody>
          <a:bodyPr/>
          <a:lstStyle/>
          <a:p>
            <a:r>
              <a:rPr lang="es-PE" dirty="0" err="1" smtClean="0"/>
              <a:t>Wikitude</a:t>
            </a:r>
            <a:endParaRPr lang="es-PE" dirty="0" smtClean="0"/>
          </a:p>
          <a:p>
            <a:endParaRPr lang="es-PE" dirty="0"/>
          </a:p>
        </p:txBody>
      </p:sp>
      <p:sp>
        <p:nvSpPr>
          <p:cNvPr id="5" name="Título 1"/>
          <p:cNvSpPr txBox="1">
            <a:spLocks/>
          </p:cNvSpPr>
          <p:nvPr/>
        </p:nvSpPr>
        <p:spPr>
          <a:xfrm>
            <a:off x="11370260" y="452718"/>
            <a:ext cx="420687" cy="480909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p:txBody>
      </p:sp>
      <p:sp>
        <p:nvSpPr>
          <p:cNvPr id="6" name="Título 1"/>
          <p:cNvSpPr txBox="1">
            <a:spLocks/>
          </p:cNvSpPr>
          <p:nvPr/>
        </p:nvSpPr>
        <p:spPr>
          <a:xfrm>
            <a:off x="11231765" y="5261811"/>
            <a:ext cx="697676" cy="61361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III</a:t>
            </a:r>
          </a:p>
          <a:p>
            <a:pPr algn="ctr"/>
            <a:r>
              <a:rPr lang="es-PE" sz="3600" b="1" dirty="0" smtClean="0"/>
              <a:t> </a:t>
            </a:r>
          </a:p>
        </p:txBody>
      </p:sp>
      <p:pic>
        <p:nvPicPr>
          <p:cNvPr id="7" name="image09.png"/>
          <p:cNvPicPr/>
          <p:nvPr/>
        </p:nvPicPr>
        <p:blipFill>
          <a:blip r:embed="rId2"/>
          <a:srcRect/>
          <a:stretch>
            <a:fillRect/>
          </a:stretch>
        </p:blipFill>
        <p:spPr>
          <a:xfrm>
            <a:off x="3576238" y="1853248"/>
            <a:ext cx="5149850" cy="3890645"/>
          </a:xfrm>
          <a:prstGeom prst="rect">
            <a:avLst/>
          </a:prstGeom>
          <a:ln w="25400">
            <a:solidFill>
              <a:srgbClr val="000000"/>
            </a:solidFill>
            <a:prstDash val="solid"/>
          </a:ln>
        </p:spPr>
      </p:pic>
      <p:pic>
        <p:nvPicPr>
          <p:cNvPr id="8" name="image01.gif"/>
          <p:cNvPicPr/>
          <p:nvPr/>
        </p:nvPicPr>
        <p:blipFill>
          <a:blip r:embed="rId3"/>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19692338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CONTENIDO</a:t>
            </a:r>
            <a:endParaRPr lang="es-PE" dirty="0"/>
          </a:p>
        </p:txBody>
      </p:sp>
      <p:sp>
        <p:nvSpPr>
          <p:cNvPr id="3" name="Marcador de contenido 2"/>
          <p:cNvSpPr>
            <a:spLocks noGrp="1"/>
          </p:cNvSpPr>
          <p:nvPr>
            <p:ph idx="1"/>
          </p:nvPr>
        </p:nvSpPr>
        <p:spPr/>
        <p:txBody>
          <a:bodyPr>
            <a:normAutofit/>
          </a:bodyPr>
          <a:lstStyle/>
          <a:p>
            <a:r>
              <a:rPr lang="es-PE" sz="3200" dirty="0" smtClean="0"/>
              <a:t>Capítulo I: Planteamiento Metodológico</a:t>
            </a:r>
          </a:p>
          <a:p>
            <a:r>
              <a:rPr lang="es-PE" sz="3200" dirty="0" smtClean="0"/>
              <a:t>Capítulo II: Marco Teórico</a:t>
            </a:r>
          </a:p>
          <a:p>
            <a:r>
              <a:rPr lang="es-PE" sz="3200" dirty="0" smtClean="0"/>
              <a:t>Capítulo III: Estado del Arte</a:t>
            </a:r>
          </a:p>
          <a:p>
            <a:r>
              <a:rPr lang="es-PE" sz="3200" dirty="0" smtClean="0"/>
              <a:t>Capítulo IV: Aporte Teórico</a:t>
            </a:r>
          </a:p>
          <a:p>
            <a:r>
              <a:rPr lang="es-PE" sz="3200" dirty="0" smtClean="0"/>
              <a:t>Capítulo V: Aporte Práctico</a:t>
            </a:r>
          </a:p>
          <a:p>
            <a:r>
              <a:rPr lang="es-PE" sz="3200" dirty="0" smtClean="0"/>
              <a:t>Capítulo VI: Conclusiones y Recomendaciones</a:t>
            </a:r>
            <a:endParaRPr lang="es-PE" sz="3200" dirty="0"/>
          </a:p>
        </p:txBody>
      </p:sp>
      <p:pic>
        <p:nvPicPr>
          <p:cNvPr id="4" name="image01.gif"/>
          <p:cNvPicPr/>
          <p:nvPr/>
        </p:nvPicPr>
        <p:blipFill>
          <a:blip r:embed="rId2"/>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3973459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Aplicativos similares</a:t>
            </a:r>
            <a:endParaRPr lang="es-PE" dirty="0"/>
          </a:p>
        </p:txBody>
      </p:sp>
      <p:sp>
        <p:nvSpPr>
          <p:cNvPr id="3" name="Marcador de contenido 2"/>
          <p:cNvSpPr>
            <a:spLocks noGrp="1"/>
          </p:cNvSpPr>
          <p:nvPr>
            <p:ph idx="1"/>
          </p:nvPr>
        </p:nvSpPr>
        <p:spPr/>
        <p:txBody>
          <a:bodyPr/>
          <a:lstStyle/>
          <a:p>
            <a:r>
              <a:rPr lang="es-PE" dirty="0" smtClean="0"/>
              <a:t>Layar</a:t>
            </a:r>
          </a:p>
          <a:p>
            <a:endParaRPr lang="es-PE" dirty="0"/>
          </a:p>
        </p:txBody>
      </p:sp>
      <p:sp>
        <p:nvSpPr>
          <p:cNvPr id="5" name="Título 1"/>
          <p:cNvSpPr txBox="1">
            <a:spLocks/>
          </p:cNvSpPr>
          <p:nvPr/>
        </p:nvSpPr>
        <p:spPr>
          <a:xfrm>
            <a:off x="11370260" y="452718"/>
            <a:ext cx="420687" cy="480909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p:txBody>
      </p:sp>
      <p:sp>
        <p:nvSpPr>
          <p:cNvPr id="6" name="Título 1"/>
          <p:cNvSpPr txBox="1">
            <a:spLocks/>
          </p:cNvSpPr>
          <p:nvPr/>
        </p:nvSpPr>
        <p:spPr>
          <a:xfrm>
            <a:off x="11231765" y="5261811"/>
            <a:ext cx="697676" cy="61361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III</a:t>
            </a:r>
          </a:p>
          <a:p>
            <a:pPr algn="ctr"/>
            <a:r>
              <a:rPr lang="es-PE" sz="3600" b="1" dirty="0" smtClean="0"/>
              <a:t> </a:t>
            </a:r>
          </a:p>
        </p:txBody>
      </p:sp>
      <p:pic>
        <p:nvPicPr>
          <p:cNvPr id="8" name="image13.png"/>
          <p:cNvPicPr/>
          <p:nvPr/>
        </p:nvPicPr>
        <p:blipFill>
          <a:blip r:embed="rId2"/>
          <a:srcRect/>
          <a:stretch>
            <a:fillRect/>
          </a:stretch>
        </p:blipFill>
        <p:spPr>
          <a:xfrm>
            <a:off x="2908361" y="2533216"/>
            <a:ext cx="5528945" cy="2728595"/>
          </a:xfrm>
          <a:prstGeom prst="rect">
            <a:avLst/>
          </a:prstGeom>
          <a:ln w="25400">
            <a:solidFill>
              <a:srgbClr val="000000"/>
            </a:solidFill>
            <a:prstDash val="solid"/>
          </a:ln>
        </p:spPr>
      </p:pic>
      <p:pic>
        <p:nvPicPr>
          <p:cNvPr id="9" name="image01.gif"/>
          <p:cNvPicPr/>
          <p:nvPr/>
        </p:nvPicPr>
        <p:blipFill>
          <a:blip r:embed="rId3"/>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915592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Metodologías</a:t>
            </a:r>
            <a:endParaRPr lang="es-PE" dirty="0"/>
          </a:p>
        </p:txBody>
      </p:sp>
      <p:sp>
        <p:nvSpPr>
          <p:cNvPr id="5" name="Título 1"/>
          <p:cNvSpPr txBox="1">
            <a:spLocks/>
          </p:cNvSpPr>
          <p:nvPr/>
        </p:nvSpPr>
        <p:spPr>
          <a:xfrm>
            <a:off x="11370260" y="452718"/>
            <a:ext cx="420687" cy="480909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p:txBody>
      </p:sp>
      <p:sp>
        <p:nvSpPr>
          <p:cNvPr id="6" name="Título 1"/>
          <p:cNvSpPr txBox="1">
            <a:spLocks/>
          </p:cNvSpPr>
          <p:nvPr/>
        </p:nvSpPr>
        <p:spPr>
          <a:xfrm>
            <a:off x="11231765" y="5261811"/>
            <a:ext cx="697676" cy="61361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III</a:t>
            </a:r>
          </a:p>
          <a:p>
            <a:pPr algn="ctr"/>
            <a:r>
              <a:rPr lang="es-PE" sz="3600" b="1" dirty="0" smtClean="0"/>
              <a:t> </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433" y="1454087"/>
            <a:ext cx="5137184" cy="2385351"/>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7710" y="1319528"/>
            <a:ext cx="2675535" cy="2654467"/>
          </a:xfrm>
          <a:prstGeom prst="rect">
            <a:avLst/>
          </a:prstGeom>
        </p:spPr>
      </p:pic>
      <p:pic>
        <p:nvPicPr>
          <p:cNvPr id="8" name="Imagen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3547" y="4130809"/>
            <a:ext cx="5238750" cy="2381250"/>
          </a:xfrm>
          <a:prstGeom prst="rect">
            <a:avLst/>
          </a:prstGeom>
        </p:spPr>
      </p:pic>
      <p:sp>
        <p:nvSpPr>
          <p:cNvPr id="10" name="Título 1"/>
          <p:cNvSpPr txBox="1">
            <a:spLocks/>
          </p:cNvSpPr>
          <p:nvPr/>
        </p:nvSpPr>
        <p:spPr>
          <a:xfrm>
            <a:off x="610939" y="1385322"/>
            <a:ext cx="1587368" cy="61361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err="1" smtClean="0"/>
              <a:t>Scrum</a:t>
            </a:r>
            <a:endParaRPr lang="es-PE" sz="3600" b="1" dirty="0" smtClean="0"/>
          </a:p>
          <a:p>
            <a:pPr algn="ctr"/>
            <a:r>
              <a:rPr lang="es-PE" sz="3600" b="1" dirty="0" smtClean="0"/>
              <a:t> </a:t>
            </a:r>
          </a:p>
        </p:txBody>
      </p:sp>
      <p:sp>
        <p:nvSpPr>
          <p:cNvPr id="11" name="Título 1"/>
          <p:cNvSpPr txBox="1">
            <a:spLocks/>
          </p:cNvSpPr>
          <p:nvPr/>
        </p:nvSpPr>
        <p:spPr>
          <a:xfrm>
            <a:off x="6025111" y="1297057"/>
            <a:ext cx="1587368" cy="61361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XP</a:t>
            </a:r>
          </a:p>
          <a:p>
            <a:pPr algn="ctr"/>
            <a:r>
              <a:rPr lang="es-PE" sz="3600" b="1" dirty="0" smtClean="0"/>
              <a:t> </a:t>
            </a:r>
          </a:p>
        </p:txBody>
      </p:sp>
      <p:sp>
        <p:nvSpPr>
          <p:cNvPr id="12" name="Título 1"/>
          <p:cNvSpPr txBox="1">
            <a:spLocks/>
          </p:cNvSpPr>
          <p:nvPr/>
        </p:nvSpPr>
        <p:spPr>
          <a:xfrm>
            <a:off x="1404623" y="4040470"/>
            <a:ext cx="1587368" cy="61361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RAD</a:t>
            </a:r>
          </a:p>
          <a:p>
            <a:pPr algn="ctr"/>
            <a:r>
              <a:rPr lang="es-PE" sz="3600" b="1" dirty="0" smtClean="0"/>
              <a:t> </a:t>
            </a:r>
          </a:p>
        </p:txBody>
      </p:sp>
      <p:pic>
        <p:nvPicPr>
          <p:cNvPr id="13" name="image01.gif"/>
          <p:cNvPicPr/>
          <p:nvPr/>
        </p:nvPicPr>
        <p:blipFill>
          <a:blip r:embed="rId5"/>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1665396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Comparativas</a:t>
            </a:r>
            <a:endParaRPr lang="es-PE" dirty="0"/>
          </a:p>
        </p:txBody>
      </p:sp>
      <p:sp>
        <p:nvSpPr>
          <p:cNvPr id="5" name="Título 1"/>
          <p:cNvSpPr txBox="1">
            <a:spLocks/>
          </p:cNvSpPr>
          <p:nvPr/>
        </p:nvSpPr>
        <p:spPr>
          <a:xfrm>
            <a:off x="11370260" y="452718"/>
            <a:ext cx="420687" cy="480909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p:txBody>
      </p:sp>
      <p:sp>
        <p:nvSpPr>
          <p:cNvPr id="6" name="Título 1"/>
          <p:cNvSpPr txBox="1">
            <a:spLocks/>
          </p:cNvSpPr>
          <p:nvPr/>
        </p:nvSpPr>
        <p:spPr>
          <a:xfrm>
            <a:off x="11231765" y="5261811"/>
            <a:ext cx="697676" cy="61361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III</a:t>
            </a:r>
          </a:p>
          <a:p>
            <a:pPr algn="ctr"/>
            <a:r>
              <a:rPr lang="es-PE" sz="3600" b="1" dirty="0" smtClean="0"/>
              <a:t> </a:t>
            </a:r>
          </a:p>
        </p:txBody>
      </p:sp>
      <p:graphicFrame>
        <p:nvGraphicFramePr>
          <p:cNvPr id="8" name="Marcador de contenido 7"/>
          <p:cNvGraphicFramePr>
            <a:graphicFrameLocks noGrp="1"/>
          </p:cNvGraphicFramePr>
          <p:nvPr>
            <p:ph idx="1"/>
            <p:extLst>
              <p:ext uri="{D42A27DB-BD31-4B8C-83A1-F6EECF244321}">
                <p14:modId xmlns:p14="http://schemas.microsoft.com/office/powerpoint/2010/main" val="2974470887"/>
              </p:ext>
            </p:extLst>
          </p:nvPr>
        </p:nvGraphicFramePr>
        <p:xfrm>
          <a:off x="1271751" y="1331498"/>
          <a:ext cx="9404356" cy="5194659"/>
        </p:xfrm>
        <a:graphic>
          <a:graphicData uri="http://schemas.openxmlformats.org/drawingml/2006/table">
            <a:tbl>
              <a:tblPr firstRow="1" bandRow="1">
                <a:tableStyleId>{5C22544A-7EE6-4342-B048-85BDC9FD1C3A}</a:tableStyleId>
              </a:tblPr>
              <a:tblGrid>
                <a:gridCol w="3556923"/>
                <a:gridCol w="1876926"/>
                <a:gridCol w="2053389"/>
                <a:gridCol w="1917118"/>
              </a:tblGrid>
              <a:tr h="400556">
                <a:tc>
                  <a:txBody>
                    <a:bodyPr/>
                    <a:lstStyle/>
                    <a:p>
                      <a:endParaRPr lang="es-PE" dirty="0"/>
                    </a:p>
                  </a:txBody>
                  <a:tcPr/>
                </a:tc>
                <a:tc>
                  <a:txBody>
                    <a:bodyPr/>
                    <a:lstStyle/>
                    <a:p>
                      <a:pPr algn="ctr"/>
                      <a:r>
                        <a:rPr lang="es-PE" dirty="0" smtClean="0"/>
                        <a:t>SCRUM</a:t>
                      </a:r>
                      <a:endParaRPr lang="es-PE" dirty="0"/>
                    </a:p>
                  </a:txBody>
                  <a:tcPr/>
                </a:tc>
                <a:tc>
                  <a:txBody>
                    <a:bodyPr/>
                    <a:lstStyle/>
                    <a:p>
                      <a:pPr algn="ctr"/>
                      <a:r>
                        <a:rPr lang="es-PE" dirty="0" smtClean="0"/>
                        <a:t>XP</a:t>
                      </a:r>
                      <a:endParaRPr lang="es-PE" dirty="0"/>
                    </a:p>
                  </a:txBody>
                  <a:tcPr/>
                </a:tc>
                <a:tc>
                  <a:txBody>
                    <a:bodyPr/>
                    <a:lstStyle/>
                    <a:p>
                      <a:pPr algn="ctr"/>
                      <a:r>
                        <a:rPr lang="es-PE" dirty="0" smtClean="0"/>
                        <a:t>RAD</a:t>
                      </a:r>
                      <a:endParaRPr lang="es-PE" dirty="0"/>
                    </a:p>
                  </a:txBody>
                  <a:tcPr/>
                </a:tc>
              </a:tr>
              <a:tr h="465714">
                <a:tc>
                  <a:txBody>
                    <a:bodyPr/>
                    <a:lstStyle/>
                    <a:p>
                      <a:r>
                        <a:rPr lang="es-PE" dirty="0" smtClean="0"/>
                        <a:t>Administración</a:t>
                      </a:r>
                      <a:r>
                        <a:rPr lang="es-PE" baseline="0" dirty="0" smtClean="0"/>
                        <a:t> de requisitos</a:t>
                      </a:r>
                      <a:endParaRPr lang="es-PE" dirty="0"/>
                    </a:p>
                  </a:txBody>
                  <a:tcPr/>
                </a:tc>
                <a:tc>
                  <a:txBody>
                    <a:bodyPr/>
                    <a:lstStyle/>
                    <a:p>
                      <a:pPr algn="ctr"/>
                      <a:r>
                        <a:rPr lang="es-PE" dirty="0" smtClean="0"/>
                        <a:t>5</a:t>
                      </a:r>
                      <a:endParaRPr lang="es-PE" dirty="0"/>
                    </a:p>
                  </a:txBody>
                  <a:tcPr/>
                </a:tc>
                <a:tc>
                  <a:txBody>
                    <a:bodyPr/>
                    <a:lstStyle/>
                    <a:p>
                      <a:pPr algn="ctr"/>
                      <a:r>
                        <a:rPr lang="es-PE" dirty="0" smtClean="0"/>
                        <a:t>5</a:t>
                      </a:r>
                      <a:endParaRPr lang="es-PE" dirty="0"/>
                    </a:p>
                  </a:txBody>
                  <a:tcPr/>
                </a:tc>
                <a:tc>
                  <a:txBody>
                    <a:bodyPr/>
                    <a:lstStyle/>
                    <a:p>
                      <a:pPr algn="ctr"/>
                      <a:r>
                        <a:rPr lang="es-PE" dirty="0" smtClean="0"/>
                        <a:t>4</a:t>
                      </a:r>
                      <a:endParaRPr lang="es-PE" dirty="0"/>
                    </a:p>
                  </a:txBody>
                  <a:tcPr/>
                </a:tc>
              </a:tr>
              <a:tr h="448112">
                <a:tc>
                  <a:txBody>
                    <a:bodyPr/>
                    <a:lstStyle/>
                    <a:p>
                      <a:r>
                        <a:rPr lang="es-PE" dirty="0" smtClean="0"/>
                        <a:t>Planificación</a:t>
                      </a:r>
                      <a:r>
                        <a:rPr lang="es-PE" baseline="0" dirty="0" smtClean="0"/>
                        <a:t> del proyecto</a:t>
                      </a:r>
                      <a:endParaRPr lang="es-PE" dirty="0"/>
                    </a:p>
                  </a:txBody>
                  <a:tcPr/>
                </a:tc>
                <a:tc>
                  <a:txBody>
                    <a:bodyPr/>
                    <a:lstStyle/>
                    <a:p>
                      <a:pPr algn="ctr"/>
                      <a:r>
                        <a:rPr lang="es-PE" dirty="0" smtClean="0"/>
                        <a:t>3</a:t>
                      </a:r>
                      <a:endParaRPr lang="es-PE" dirty="0"/>
                    </a:p>
                  </a:txBody>
                  <a:tcPr/>
                </a:tc>
                <a:tc>
                  <a:txBody>
                    <a:bodyPr/>
                    <a:lstStyle/>
                    <a:p>
                      <a:pPr algn="ctr"/>
                      <a:r>
                        <a:rPr lang="es-PE" dirty="0" smtClean="0"/>
                        <a:t>0</a:t>
                      </a:r>
                      <a:endParaRPr lang="es-PE" dirty="0"/>
                    </a:p>
                  </a:txBody>
                  <a:tcPr/>
                </a:tc>
                <a:tc>
                  <a:txBody>
                    <a:bodyPr/>
                    <a:lstStyle/>
                    <a:p>
                      <a:pPr algn="ctr"/>
                      <a:r>
                        <a:rPr lang="es-PE" dirty="0" smtClean="0"/>
                        <a:t>3</a:t>
                      </a:r>
                      <a:endParaRPr lang="es-PE" dirty="0"/>
                    </a:p>
                  </a:txBody>
                  <a:tcPr/>
                </a:tc>
              </a:tr>
              <a:tr h="510720">
                <a:tc>
                  <a:txBody>
                    <a:bodyPr/>
                    <a:lstStyle/>
                    <a:p>
                      <a:r>
                        <a:rPr lang="es-PE" dirty="0" smtClean="0"/>
                        <a:t>Monitoreo</a:t>
                      </a:r>
                      <a:r>
                        <a:rPr lang="es-PE" baseline="0" dirty="0" smtClean="0"/>
                        <a:t> y control</a:t>
                      </a:r>
                      <a:endParaRPr lang="es-PE" dirty="0"/>
                    </a:p>
                  </a:txBody>
                  <a:tcPr/>
                </a:tc>
                <a:tc>
                  <a:txBody>
                    <a:bodyPr/>
                    <a:lstStyle/>
                    <a:p>
                      <a:pPr algn="ctr"/>
                      <a:r>
                        <a:rPr lang="es-PE" dirty="0" smtClean="0"/>
                        <a:t>5</a:t>
                      </a:r>
                      <a:endParaRPr lang="es-PE" dirty="0"/>
                    </a:p>
                  </a:txBody>
                  <a:tcPr/>
                </a:tc>
                <a:tc>
                  <a:txBody>
                    <a:bodyPr/>
                    <a:lstStyle/>
                    <a:p>
                      <a:pPr algn="ctr"/>
                      <a:r>
                        <a:rPr lang="es-PE" dirty="0" smtClean="0"/>
                        <a:t>5</a:t>
                      </a:r>
                      <a:endParaRPr lang="es-PE" dirty="0"/>
                    </a:p>
                  </a:txBody>
                  <a:tcPr/>
                </a:tc>
                <a:tc>
                  <a:txBody>
                    <a:bodyPr/>
                    <a:lstStyle/>
                    <a:p>
                      <a:pPr algn="ctr"/>
                      <a:r>
                        <a:rPr lang="es-PE" dirty="0" smtClean="0"/>
                        <a:t>3</a:t>
                      </a:r>
                      <a:endParaRPr lang="es-PE" dirty="0"/>
                    </a:p>
                  </a:txBody>
                  <a:tcPr/>
                </a:tc>
              </a:tr>
              <a:tr h="484958">
                <a:tc>
                  <a:txBody>
                    <a:bodyPr/>
                    <a:lstStyle/>
                    <a:p>
                      <a:r>
                        <a:rPr lang="es-PE" dirty="0" smtClean="0"/>
                        <a:t>Medición y análisis</a:t>
                      </a:r>
                      <a:endParaRPr lang="es-PE" dirty="0"/>
                    </a:p>
                  </a:txBody>
                  <a:tcPr/>
                </a:tc>
                <a:tc>
                  <a:txBody>
                    <a:bodyPr/>
                    <a:lstStyle/>
                    <a:p>
                      <a:pPr algn="ctr"/>
                      <a:r>
                        <a:rPr lang="es-PE" dirty="0" smtClean="0"/>
                        <a:t>3</a:t>
                      </a:r>
                      <a:endParaRPr lang="es-PE" dirty="0"/>
                    </a:p>
                  </a:txBody>
                  <a:tcPr/>
                </a:tc>
                <a:tc>
                  <a:txBody>
                    <a:bodyPr/>
                    <a:lstStyle/>
                    <a:p>
                      <a:pPr algn="ctr"/>
                      <a:r>
                        <a:rPr lang="es-PE" dirty="0" smtClean="0"/>
                        <a:t>3</a:t>
                      </a:r>
                      <a:endParaRPr lang="es-PE" dirty="0"/>
                    </a:p>
                  </a:txBody>
                  <a:tcPr/>
                </a:tc>
                <a:tc>
                  <a:txBody>
                    <a:bodyPr/>
                    <a:lstStyle/>
                    <a:p>
                      <a:pPr algn="ctr"/>
                      <a:r>
                        <a:rPr lang="es-PE" dirty="0" smtClean="0"/>
                        <a:t>5</a:t>
                      </a:r>
                      <a:endParaRPr lang="es-PE" dirty="0"/>
                    </a:p>
                  </a:txBody>
                  <a:tcPr/>
                </a:tc>
              </a:tr>
              <a:tr h="481263">
                <a:tc>
                  <a:txBody>
                    <a:bodyPr/>
                    <a:lstStyle/>
                    <a:p>
                      <a:r>
                        <a:rPr lang="es-PE" dirty="0" smtClean="0"/>
                        <a:t>Aseguramiento</a:t>
                      </a:r>
                      <a:r>
                        <a:rPr lang="es-PE" baseline="0" dirty="0" smtClean="0"/>
                        <a:t> de la calidad</a:t>
                      </a:r>
                      <a:endParaRPr lang="es-PE" dirty="0"/>
                    </a:p>
                  </a:txBody>
                  <a:tcPr/>
                </a:tc>
                <a:tc>
                  <a:txBody>
                    <a:bodyPr/>
                    <a:lstStyle/>
                    <a:p>
                      <a:pPr algn="ctr"/>
                      <a:r>
                        <a:rPr lang="es-PE" dirty="0" smtClean="0"/>
                        <a:t>5</a:t>
                      </a:r>
                      <a:endParaRPr lang="es-PE" dirty="0"/>
                    </a:p>
                  </a:txBody>
                  <a:tcPr/>
                </a:tc>
                <a:tc>
                  <a:txBody>
                    <a:bodyPr/>
                    <a:lstStyle/>
                    <a:p>
                      <a:pPr algn="ctr"/>
                      <a:r>
                        <a:rPr lang="es-PE" dirty="0" smtClean="0"/>
                        <a:t>5</a:t>
                      </a:r>
                      <a:endParaRPr lang="es-PE" dirty="0"/>
                    </a:p>
                  </a:txBody>
                  <a:tcPr/>
                </a:tc>
                <a:tc>
                  <a:txBody>
                    <a:bodyPr/>
                    <a:lstStyle/>
                    <a:p>
                      <a:pPr algn="ctr"/>
                      <a:r>
                        <a:rPr lang="es-PE" dirty="0" smtClean="0"/>
                        <a:t>5</a:t>
                      </a:r>
                      <a:endParaRPr lang="es-PE" dirty="0"/>
                    </a:p>
                  </a:txBody>
                  <a:tcPr/>
                </a:tc>
              </a:tr>
              <a:tr h="400556">
                <a:tc>
                  <a:txBody>
                    <a:bodyPr/>
                    <a:lstStyle/>
                    <a:p>
                      <a:r>
                        <a:rPr lang="es-PE" dirty="0" smtClean="0"/>
                        <a:t>Gestión de la configuración</a:t>
                      </a:r>
                      <a:endParaRPr lang="es-PE" dirty="0"/>
                    </a:p>
                  </a:txBody>
                  <a:tcPr/>
                </a:tc>
                <a:tc>
                  <a:txBody>
                    <a:bodyPr/>
                    <a:lstStyle/>
                    <a:p>
                      <a:pPr algn="ctr"/>
                      <a:r>
                        <a:rPr lang="es-PE" dirty="0" smtClean="0"/>
                        <a:t>5</a:t>
                      </a:r>
                      <a:endParaRPr lang="es-PE" dirty="0"/>
                    </a:p>
                  </a:txBody>
                  <a:tcPr/>
                </a:tc>
                <a:tc>
                  <a:txBody>
                    <a:bodyPr/>
                    <a:lstStyle/>
                    <a:p>
                      <a:pPr algn="ctr"/>
                      <a:r>
                        <a:rPr lang="es-PE" dirty="0" smtClean="0"/>
                        <a:t>5</a:t>
                      </a:r>
                      <a:endParaRPr lang="es-PE" dirty="0"/>
                    </a:p>
                  </a:txBody>
                  <a:tcPr/>
                </a:tc>
                <a:tc>
                  <a:txBody>
                    <a:bodyPr/>
                    <a:lstStyle/>
                    <a:p>
                      <a:pPr algn="ctr"/>
                      <a:r>
                        <a:rPr lang="es-PE" dirty="0" smtClean="0"/>
                        <a:t>3</a:t>
                      </a:r>
                      <a:endParaRPr lang="es-PE" dirty="0"/>
                    </a:p>
                  </a:txBody>
                  <a:tcPr/>
                </a:tc>
              </a:tr>
              <a:tr h="400556">
                <a:tc>
                  <a:txBody>
                    <a:bodyPr/>
                    <a:lstStyle/>
                    <a:p>
                      <a:r>
                        <a:rPr lang="es-PE" dirty="0" smtClean="0"/>
                        <a:t>Administración del riesgo</a:t>
                      </a:r>
                      <a:endParaRPr lang="es-PE" dirty="0"/>
                    </a:p>
                  </a:txBody>
                  <a:tcPr/>
                </a:tc>
                <a:tc>
                  <a:txBody>
                    <a:bodyPr/>
                    <a:lstStyle/>
                    <a:p>
                      <a:pPr algn="ctr"/>
                      <a:r>
                        <a:rPr lang="es-PE" dirty="0" smtClean="0"/>
                        <a:t>5</a:t>
                      </a:r>
                      <a:endParaRPr lang="es-PE" dirty="0"/>
                    </a:p>
                  </a:txBody>
                  <a:tcPr/>
                </a:tc>
                <a:tc>
                  <a:txBody>
                    <a:bodyPr/>
                    <a:lstStyle/>
                    <a:p>
                      <a:pPr algn="ctr"/>
                      <a:r>
                        <a:rPr lang="es-PE" dirty="0" smtClean="0"/>
                        <a:t>5</a:t>
                      </a:r>
                      <a:endParaRPr lang="es-PE" dirty="0"/>
                    </a:p>
                  </a:txBody>
                  <a:tcPr/>
                </a:tc>
                <a:tc>
                  <a:txBody>
                    <a:bodyPr/>
                    <a:lstStyle/>
                    <a:p>
                      <a:pPr algn="ctr"/>
                      <a:r>
                        <a:rPr lang="es-PE" dirty="0" smtClean="0"/>
                        <a:t>5</a:t>
                      </a:r>
                      <a:endParaRPr lang="es-PE" dirty="0"/>
                    </a:p>
                  </a:txBody>
                  <a:tcPr/>
                </a:tc>
              </a:tr>
              <a:tr h="400556">
                <a:tc>
                  <a:txBody>
                    <a:bodyPr/>
                    <a:lstStyle/>
                    <a:p>
                      <a:r>
                        <a:rPr lang="es-PE" dirty="0" smtClean="0"/>
                        <a:t>Integración</a:t>
                      </a:r>
                      <a:r>
                        <a:rPr lang="es-PE" baseline="0" dirty="0" smtClean="0"/>
                        <a:t> del producto</a:t>
                      </a:r>
                      <a:endParaRPr lang="es-PE" dirty="0"/>
                    </a:p>
                  </a:txBody>
                  <a:tcPr/>
                </a:tc>
                <a:tc>
                  <a:txBody>
                    <a:bodyPr/>
                    <a:lstStyle/>
                    <a:p>
                      <a:pPr algn="ctr"/>
                      <a:r>
                        <a:rPr lang="es-PE" dirty="0" smtClean="0"/>
                        <a:t>3</a:t>
                      </a:r>
                      <a:endParaRPr lang="es-PE" dirty="0"/>
                    </a:p>
                  </a:txBody>
                  <a:tcPr/>
                </a:tc>
                <a:tc>
                  <a:txBody>
                    <a:bodyPr/>
                    <a:lstStyle/>
                    <a:p>
                      <a:pPr algn="ctr"/>
                      <a:r>
                        <a:rPr lang="es-PE" dirty="0" smtClean="0"/>
                        <a:t>3</a:t>
                      </a:r>
                      <a:endParaRPr lang="es-PE" dirty="0"/>
                    </a:p>
                  </a:txBody>
                  <a:tcPr/>
                </a:tc>
                <a:tc>
                  <a:txBody>
                    <a:bodyPr/>
                    <a:lstStyle/>
                    <a:p>
                      <a:pPr algn="ctr"/>
                      <a:r>
                        <a:rPr lang="es-PE" dirty="0" smtClean="0"/>
                        <a:t>3</a:t>
                      </a:r>
                      <a:endParaRPr lang="es-PE" dirty="0"/>
                    </a:p>
                  </a:txBody>
                  <a:tcPr/>
                </a:tc>
              </a:tr>
              <a:tr h="400556">
                <a:tc>
                  <a:txBody>
                    <a:bodyPr/>
                    <a:lstStyle/>
                    <a:p>
                      <a:r>
                        <a:rPr lang="es-PE" dirty="0" smtClean="0"/>
                        <a:t>Verificación</a:t>
                      </a:r>
                      <a:endParaRPr lang="es-PE" dirty="0"/>
                    </a:p>
                  </a:txBody>
                  <a:tcPr/>
                </a:tc>
                <a:tc>
                  <a:txBody>
                    <a:bodyPr/>
                    <a:lstStyle/>
                    <a:p>
                      <a:pPr algn="ctr"/>
                      <a:r>
                        <a:rPr lang="es-PE" dirty="0" smtClean="0"/>
                        <a:t>5</a:t>
                      </a:r>
                      <a:endParaRPr lang="es-PE" dirty="0"/>
                    </a:p>
                  </a:txBody>
                  <a:tcPr/>
                </a:tc>
                <a:tc>
                  <a:txBody>
                    <a:bodyPr/>
                    <a:lstStyle/>
                    <a:p>
                      <a:pPr algn="ctr"/>
                      <a:r>
                        <a:rPr lang="es-PE" dirty="0" smtClean="0"/>
                        <a:t>5</a:t>
                      </a:r>
                      <a:endParaRPr lang="es-PE" dirty="0"/>
                    </a:p>
                  </a:txBody>
                  <a:tcPr/>
                </a:tc>
                <a:tc>
                  <a:txBody>
                    <a:bodyPr/>
                    <a:lstStyle/>
                    <a:p>
                      <a:pPr algn="ctr"/>
                      <a:r>
                        <a:rPr lang="es-PE" dirty="0" smtClean="0"/>
                        <a:t>5</a:t>
                      </a:r>
                      <a:endParaRPr lang="es-PE" dirty="0"/>
                    </a:p>
                  </a:txBody>
                  <a:tcPr/>
                </a:tc>
              </a:tr>
              <a:tr h="400556">
                <a:tc>
                  <a:txBody>
                    <a:bodyPr/>
                    <a:lstStyle/>
                    <a:p>
                      <a:r>
                        <a:rPr lang="es-PE" dirty="0" smtClean="0"/>
                        <a:t>Validación</a:t>
                      </a:r>
                      <a:endParaRPr lang="es-PE" dirty="0"/>
                    </a:p>
                  </a:txBody>
                  <a:tcPr/>
                </a:tc>
                <a:tc>
                  <a:txBody>
                    <a:bodyPr/>
                    <a:lstStyle/>
                    <a:p>
                      <a:pPr algn="ctr"/>
                      <a:r>
                        <a:rPr lang="es-PE" dirty="0" smtClean="0"/>
                        <a:t>5</a:t>
                      </a:r>
                      <a:endParaRPr lang="es-PE" dirty="0"/>
                    </a:p>
                  </a:txBody>
                  <a:tcPr/>
                </a:tc>
                <a:tc>
                  <a:txBody>
                    <a:bodyPr/>
                    <a:lstStyle/>
                    <a:p>
                      <a:pPr algn="ctr"/>
                      <a:r>
                        <a:rPr lang="es-PE" dirty="0" smtClean="0"/>
                        <a:t>5</a:t>
                      </a:r>
                      <a:endParaRPr lang="es-PE" dirty="0"/>
                    </a:p>
                  </a:txBody>
                  <a:tcPr/>
                </a:tc>
                <a:tc>
                  <a:txBody>
                    <a:bodyPr/>
                    <a:lstStyle/>
                    <a:p>
                      <a:pPr algn="ctr"/>
                      <a:r>
                        <a:rPr lang="es-PE" dirty="0" smtClean="0"/>
                        <a:t>5</a:t>
                      </a:r>
                      <a:endParaRPr lang="es-PE" dirty="0"/>
                    </a:p>
                  </a:txBody>
                  <a:tcPr/>
                </a:tc>
              </a:tr>
              <a:tr h="400556">
                <a:tc>
                  <a:txBody>
                    <a:bodyPr/>
                    <a:lstStyle/>
                    <a:p>
                      <a:r>
                        <a:rPr lang="es-PE" b="1" dirty="0" smtClean="0"/>
                        <a:t>PUNTUACIÓN</a:t>
                      </a:r>
                      <a:endParaRPr lang="es-PE" b="1" dirty="0"/>
                    </a:p>
                  </a:txBody>
                  <a:tcPr/>
                </a:tc>
                <a:tc>
                  <a:txBody>
                    <a:bodyPr/>
                    <a:lstStyle/>
                    <a:p>
                      <a:pPr algn="ctr"/>
                      <a:r>
                        <a:rPr lang="es-PE" b="1" dirty="0" smtClean="0">
                          <a:solidFill>
                            <a:srgbClr val="C00000"/>
                          </a:solidFill>
                        </a:rPr>
                        <a:t>54</a:t>
                      </a:r>
                      <a:endParaRPr lang="es-PE" b="1" dirty="0">
                        <a:solidFill>
                          <a:srgbClr val="C00000"/>
                        </a:solidFill>
                      </a:endParaRPr>
                    </a:p>
                  </a:txBody>
                  <a:tcPr/>
                </a:tc>
                <a:tc>
                  <a:txBody>
                    <a:bodyPr/>
                    <a:lstStyle/>
                    <a:p>
                      <a:pPr algn="ctr"/>
                      <a:r>
                        <a:rPr lang="es-PE" b="1" dirty="0" smtClean="0"/>
                        <a:t>51</a:t>
                      </a:r>
                      <a:endParaRPr lang="es-PE" b="1" dirty="0"/>
                    </a:p>
                  </a:txBody>
                  <a:tcPr/>
                </a:tc>
                <a:tc>
                  <a:txBody>
                    <a:bodyPr/>
                    <a:lstStyle/>
                    <a:p>
                      <a:pPr algn="ctr"/>
                      <a:r>
                        <a:rPr lang="es-PE" b="1" dirty="0" smtClean="0"/>
                        <a:t>41</a:t>
                      </a:r>
                      <a:endParaRPr lang="es-PE" b="1" dirty="0"/>
                    </a:p>
                  </a:txBody>
                  <a:tcPr/>
                </a:tc>
              </a:tr>
            </a:tbl>
          </a:graphicData>
        </a:graphic>
      </p:graphicFrame>
      <p:pic>
        <p:nvPicPr>
          <p:cNvPr id="9" name="image01.gif"/>
          <p:cNvPicPr/>
          <p:nvPr/>
        </p:nvPicPr>
        <p:blipFill>
          <a:blip r:embed="rId2"/>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2101246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algn="just"/>
            <a:r>
              <a:rPr lang="es-PE" sz="2200" dirty="0" smtClean="0"/>
              <a:t>Jeff </a:t>
            </a:r>
            <a:r>
              <a:rPr lang="es-PE" sz="2400" dirty="0" smtClean="0"/>
              <a:t>Sutherland, vicepresidente de ingeniería en </a:t>
            </a:r>
            <a:r>
              <a:rPr lang="es-PE" sz="2400" dirty="0" err="1" smtClean="0"/>
              <a:t>Eissel</a:t>
            </a:r>
            <a:r>
              <a:rPr lang="es-PE" sz="2400" dirty="0" smtClean="0"/>
              <a:t> Inc., quería mejorar RAD.</a:t>
            </a:r>
          </a:p>
          <a:p>
            <a:pPr algn="just"/>
            <a:r>
              <a:rPr lang="es-PE" sz="2400" dirty="0"/>
              <a:t>Ken </a:t>
            </a:r>
            <a:r>
              <a:rPr lang="es-PE" sz="2400" dirty="0" err="1" smtClean="0"/>
              <a:t>Schwaber</a:t>
            </a:r>
            <a:r>
              <a:rPr lang="es-PE" sz="2400" dirty="0" smtClean="0"/>
              <a:t>, dueño de </a:t>
            </a:r>
            <a:r>
              <a:rPr lang="es-PE" sz="2400" dirty="0" err="1" smtClean="0"/>
              <a:t>Advanced</a:t>
            </a:r>
            <a:r>
              <a:rPr lang="es-PE" sz="2400" dirty="0" smtClean="0"/>
              <a:t> </a:t>
            </a:r>
            <a:r>
              <a:rPr lang="es-PE" sz="2400" dirty="0" err="1" smtClean="0"/>
              <a:t>Development</a:t>
            </a:r>
            <a:r>
              <a:rPr lang="es-PE" sz="2400" dirty="0" smtClean="0"/>
              <a:t> </a:t>
            </a:r>
            <a:r>
              <a:rPr lang="es-PE" sz="2400" dirty="0" err="1" smtClean="0"/>
              <a:t>Methods</a:t>
            </a:r>
            <a:r>
              <a:rPr lang="es-PE" sz="2400" dirty="0" smtClean="0"/>
              <a:t>, buscaba mejorar la productividad y procesos en el desarrollo de software.</a:t>
            </a:r>
            <a:endParaRPr lang="es-PE" sz="2200" dirty="0" smtClean="0"/>
          </a:p>
          <a:p>
            <a:pPr algn="just"/>
            <a:r>
              <a:rPr lang="es-PE" sz="2200" dirty="0" err="1" smtClean="0"/>
              <a:t>Scrum</a:t>
            </a:r>
            <a:r>
              <a:rPr lang="es-PE" sz="2200" dirty="0" smtClean="0"/>
              <a:t> nace como evolución de ambos intentos para lograr una metodología que permita un desarrollo ágil, en la que el cliente tenga mayor participación y el equipo sea multidisciplinario.</a:t>
            </a:r>
          </a:p>
        </p:txBody>
      </p:sp>
      <p:sp>
        <p:nvSpPr>
          <p:cNvPr id="5" name="Título 1"/>
          <p:cNvSpPr txBox="1">
            <a:spLocks/>
          </p:cNvSpPr>
          <p:nvPr/>
        </p:nvSpPr>
        <p:spPr>
          <a:xfrm>
            <a:off x="11370260" y="452718"/>
            <a:ext cx="420687" cy="480909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p:txBody>
      </p:sp>
      <p:sp>
        <p:nvSpPr>
          <p:cNvPr id="6" name="Título 1"/>
          <p:cNvSpPr txBox="1">
            <a:spLocks/>
          </p:cNvSpPr>
          <p:nvPr/>
        </p:nvSpPr>
        <p:spPr>
          <a:xfrm>
            <a:off x="11231765" y="5261811"/>
            <a:ext cx="697676" cy="61361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IV</a:t>
            </a:r>
          </a:p>
          <a:p>
            <a:pPr algn="ctr"/>
            <a:r>
              <a:rPr lang="es-PE" sz="3600" b="1" dirty="0" smtClean="0"/>
              <a:t> </a:t>
            </a:r>
          </a:p>
        </p:txBody>
      </p:sp>
      <p:pic>
        <p:nvPicPr>
          <p:cNvPr id="7" name="image01.gif"/>
          <p:cNvPicPr/>
          <p:nvPr/>
        </p:nvPicPr>
        <p:blipFill>
          <a:blip r:embed="rId2"/>
          <a:srcRect/>
          <a:stretch>
            <a:fillRect/>
          </a:stretch>
        </p:blipFill>
        <p:spPr>
          <a:xfrm>
            <a:off x="10307555" y="438651"/>
            <a:ext cx="1009650" cy="1200150"/>
          </a:xfrm>
          <a:prstGeom prst="rect">
            <a:avLst/>
          </a:prstGeom>
          <a:ln/>
        </p:spPr>
      </p:pic>
      <p:sp>
        <p:nvSpPr>
          <p:cNvPr id="9" name="Título 1"/>
          <p:cNvSpPr>
            <a:spLocks noGrp="1"/>
          </p:cNvSpPr>
          <p:nvPr>
            <p:ph type="title"/>
          </p:nvPr>
        </p:nvSpPr>
        <p:spPr>
          <a:xfrm>
            <a:off x="646111" y="452718"/>
            <a:ext cx="9404723" cy="1400530"/>
          </a:xfrm>
        </p:spPr>
        <p:txBody>
          <a:bodyPr/>
          <a:lstStyle/>
          <a:p>
            <a:r>
              <a:rPr lang="es-PE" dirty="0" smtClean="0"/>
              <a:t>Metodología</a:t>
            </a:r>
            <a:endParaRPr lang="es-PE" dirty="0"/>
          </a:p>
        </p:txBody>
      </p:sp>
    </p:spTree>
    <p:extLst>
      <p:ext uri="{BB962C8B-B14F-4D97-AF65-F5344CB8AC3E}">
        <p14:creationId xmlns:p14="http://schemas.microsoft.com/office/powerpoint/2010/main" val="319355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11370260" y="452718"/>
            <a:ext cx="420687" cy="480909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p:txBody>
      </p:sp>
      <p:sp>
        <p:nvSpPr>
          <p:cNvPr id="6" name="Título 1"/>
          <p:cNvSpPr txBox="1">
            <a:spLocks/>
          </p:cNvSpPr>
          <p:nvPr/>
        </p:nvSpPr>
        <p:spPr>
          <a:xfrm>
            <a:off x="11231765" y="5261811"/>
            <a:ext cx="697676" cy="61361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IV</a:t>
            </a:r>
          </a:p>
          <a:p>
            <a:pPr algn="ctr"/>
            <a:r>
              <a:rPr lang="es-PE" sz="3600" b="1" dirty="0" smtClean="0"/>
              <a:t> </a:t>
            </a:r>
          </a:p>
        </p:txBody>
      </p:sp>
      <p:pic>
        <p:nvPicPr>
          <p:cNvPr id="7" name="image01.gif"/>
          <p:cNvPicPr/>
          <p:nvPr/>
        </p:nvPicPr>
        <p:blipFill>
          <a:blip r:embed="rId2"/>
          <a:srcRect/>
          <a:stretch>
            <a:fillRect/>
          </a:stretch>
        </p:blipFill>
        <p:spPr>
          <a:xfrm>
            <a:off x="10307555" y="438651"/>
            <a:ext cx="1009650" cy="1200150"/>
          </a:xfrm>
          <a:prstGeom prst="rect">
            <a:avLst/>
          </a:prstGeom>
          <a:ln/>
        </p:spPr>
      </p:pic>
      <p:pic>
        <p:nvPicPr>
          <p:cNvPr id="8" name="7 Imagen"/>
          <p:cNvPicPr/>
          <p:nvPr/>
        </p:nvPicPr>
        <p:blipFill rotWithShape="1">
          <a:blip r:embed="rId3">
            <a:extLst>
              <a:ext uri="{28A0092B-C50C-407E-A947-70E740481C1C}">
                <a14:useLocalDpi xmlns:a14="http://schemas.microsoft.com/office/drawing/2010/main" val="0"/>
              </a:ext>
            </a:extLst>
          </a:blip>
          <a:srcRect l="7994" t="5645" r="6467" b="4320"/>
          <a:stretch/>
        </p:blipFill>
        <p:spPr bwMode="auto">
          <a:xfrm>
            <a:off x="1944424" y="1303440"/>
            <a:ext cx="7735614" cy="5034298"/>
          </a:xfrm>
          <a:prstGeom prst="rect">
            <a:avLst/>
          </a:prstGeom>
          <a:ln w="19050">
            <a:solidFill>
              <a:schemeClr val="tx1">
                <a:lumMod val="95000"/>
                <a:lumOff val="5000"/>
              </a:schemeClr>
            </a:solidFill>
          </a:ln>
          <a:extLst>
            <a:ext uri="{53640926-AAD7-44D8-BBD7-CCE9431645EC}">
              <a14:shadowObscured xmlns:a14="http://schemas.microsoft.com/office/drawing/2010/main"/>
            </a:ext>
          </a:extLst>
        </p:spPr>
      </p:pic>
      <p:sp>
        <p:nvSpPr>
          <p:cNvPr id="9" name="Título 1"/>
          <p:cNvSpPr>
            <a:spLocks noGrp="1"/>
          </p:cNvSpPr>
          <p:nvPr>
            <p:ph type="title"/>
          </p:nvPr>
        </p:nvSpPr>
        <p:spPr>
          <a:xfrm>
            <a:off x="646111" y="452718"/>
            <a:ext cx="9404723" cy="1400530"/>
          </a:xfrm>
        </p:spPr>
        <p:txBody>
          <a:bodyPr/>
          <a:lstStyle/>
          <a:p>
            <a:r>
              <a:rPr lang="es-PE" dirty="0" smtClean="0"/>
              <a:t>¿Cómo trabaja </a:t>
            </a:r>
            <a:r>
              <a:rPr lang="es-PE" dirty="0" err="1" smtClean="0"/>
              <a:t>Scrum</a:t>
            </a:r>
            <a:r>
              <a:rPr lang="es-PE" dirty="0" smtClean="0"/>
              <a:t>?</a:t>
            </a:r>
            <a:endParaRPr lang="es-PE" dirty="0"/>
          </a:p>
        </p:txBody>
      </p:sp>
      <p:sp>
        <p:nvSpPr>
          <p:cNvPr id="10" name="9 Elipse"/>
          <p:cNvSpPr/>
          <p:nvPr/>
        </p:nvSpPr>
        <p:spPr>
          <a:xfrm>
            <a:off x="4960883" y="1765738"/>
            <a:ext cx="1702676" cy="109152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2" name="11 Conector recto"/>
          <p:cNvCxnSpPr/>
          <p:nvPr/>
        </p:nvCxnSpPr>
        <p:spPr>
          <a:xfrm>
            <a:off x="5244661" y="1818288"/>
            <a:ext cx="1201077" cy="93167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13 Elipse"/>
          <p:cNvSpPr/>
          <p:nvPr/>
        </p:nvSpPr>
        <p:spPr>
          <a:xfrm>
            <a:off x="8450317" y="4055446"/>
            <a:ext cx="1082566" cy="74778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5" name="14 Conector recto"/>
          <p:cNvCxnSpPr/>
          <p:nvPr/>
        </p:nvCxnSpPr>
        <p:spPr>
          <a:xfrm>
            <a:off x="8607972" y="4055446"/>
            <a:ext cx="984166" cy="74778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16 Elipse"/>
          <p:cNvSpPr/>
          <p:nvPr/>
        </p:nvSpPr>
        <p:spPr>
          <a:xfrm>
            <a:off x="2443655" y="5022853"/>
            <a:ext cx="4966138" cy="1230801"/>
          </a:xfrm>
          <a:prstGeom prst="ellipse">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089981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11370260" y="452718"/>
            <a:ext cx="420687" cy="480909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p:txBody>
      </p:sp>
      <p:sp>
        <p:nvSpPr>
          <p:cNvPr id="6" name="Título 1"/>
          <p:cNvSpPr txBox="1">
            <a:spLocks/>
          </p:cNvSpPr>
          <p:nvPr/>
        </p:nvSpPr>
        <p:spPr>
          <a:xfrm>
            <a:off x="11231765" y="5261811"/>
            <a:ext cx="697676" cy="61361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IV</a:t>
            </a:r>
          </a:p>
          <a:p>
            <a:pPr algn="ctr"/>
            <a:r>
              <a:rPr lang="es-PE" sz="3600" b="1" dirty="0" smtClean="0"/>
              <a:t> </a:t>
            </a:r>
          </a:p>
        </p:txBody>
      </p:sp>
      <p:pic>
        <p:nvPicPr>
          <p:cNvPr id="7" name="image01.gif"/>
          <p:cNvPicPr/>
          <p:nvPr/>
        </p:nvPicPr>
        <p:blipFill>
          <a:blip r:embed="rId2"/>
          <a:srcRect/>
          <a:stretch>
            <a:fillRect/>
          </a:stretch>
        </p:blipFill>
        <p:spPr>
          <a:xfrm>
            <a:off x="10307555" y="438651"/>
            <a:ext cx="1009650" cy="1200150"/>
          </a:xfrm>
          <a:prstGeom prst="rect">
            <a:avLst/>
          </a:prstGeom>
          <a:ln/>
        </p:spPr>
      </p:pic>
      <p:sp>
        <p:nvSpPr>
          <p:cNvPr id="9" name="Título 1"/>
          <p:cNvSpPr>
            <a:spLocks noGrp="1"/>
          </p:cNvSpPr>
          <p:nvPr>
            <p:ph type="title"/>
          </p:nvPr>
        </p:nvSpPr>
        <p:spPr>
          <a:xfrm>
            <a:off x="646111" y="452718"/>
            <a:ext cx="9404723" cy="1400530"/>
          </a:xfrm>
        </p:spPr>
        <p:txBody>
          <a:bodyPr/>
          <a:lstStyle/>
          <a:p>
            <a:r>
              <a:rPr lang="es-PE" dirty="0" smtClean="0"/>
              <a:t>Porqué </a:t>
            </a:r>
            <a:r>
              <a:rPr lang="es-PE" dirty="0" err="1" smtClean="0"/>
              <a:t>Scrum</a:t>
            </a:r>
            <a:r>
              <a:rPr lang="es-PE" dirty="0" smtClean="0"/>
              <a:t> es efectivo en la gestión de proyectos de software</a:t>
            </a:r>
            <a:endParaRPr lang="es-PE" dirty="0"/>
          </a:p>
        </p:txBody>
      </p:sp>
      <p:sp>
        <p:nvSpPr>
          <p:cNvPr id="4" name="3 CuadroTexto"/>
          <p:cNvSpPr txBox="1"/>
          <p:nvPr/>
        </p:nvSpPr>
        <p:spPr>
          <a:xfrm>
            <a:off x="819807" y="2774731"/>
            <a:ext cx="2543503" cy="369332"/>
          </a:xfrm>
          <a:prstGeom prst="rect">
            <a:avLst/>
          </a:prstGeom>
          <a:noFill/>
        </p:spPr>
        <p:txBody>
          <a:bodyPr wrap="square" rtlCol="0">
            <a:spAutoFit/>
          </a:bodyPr>
          <a:lstStyle/>
          <a:p>
            <a:r>
              <a:rPr lang="es-PE" dirty="0" err="1" smtClean="0"/>
              <a:t>adsfasdfasd</a:t>
            </a:r>
            <a:endParaRPr lang="es-PE" dirty="0"/>
          </a:p>
        </p:txBody>
      </p:sp>
      <p:sp>
        <p:nvSpPr>
          <p:cNvPr id="10" name="9 CuadroTexto"/>
          <p:cNvSpPr txBox="1"/>
          <p:nvPr/>
        </p:nvSpPr>
        <p:spPr>
          <a:xfrm>
            <a:off x="3704897" y="5690757"/>
            <a:ext cx="2543503" cy="369332"/>
          </a:xfrm>
          <a:prstGeom prst="rect">
            <a:avLst/>
          </a:prstGeom>
          <a:noFill/>
        </p:spPr>
        <p:txBody>
          <a:bodyPr wrap="square" rtlCol="0">
            <a:spAutoFit/>
          </a:bodyPr>
          <a:lstStyle/>
          <a:p>
            <a:r>
              <a:rPr lang="es-PE" dirty="0" err="1" smtClean="0"/>
              <a:t>adsfasdfasd</a:t>
            </a:r>
            <a:endParaRPr lang="es-PE" dirty="0"/>
          </a:p>
        </p:txBody>
      </p:sp>
      <p:sp>
        <p:nvSpPr>
          <p:cNvPr id="11" name="10 CuadroTexto"/>
          <p:cNvSpPr txBox="1"/>
          <p:nvPr/>
        </p:nvSpPr>
        <p:spPr>
          <a:xfrm>
            <a:off x="7073462" y="2774731"/>
            <a:ext cx="2543503" cy="369332"/>
          </a:xfrm>
          <a:prstGeom prst="rect">
            <a:avLst/>
          </a:prstGeom>
          <a:noFill/>
        </p:spPr>
        <p:txBody>
          <a:bodyPr wrap="square" rtlCol="0">
            <a:spAutoFit/>
          </a:bodyPr>
          <a:lstStyle/>
          <a:p>
            <a:r>
              <a:rPr lang="es-PE" dirty="0" err="1" smtClean="0"/>
              <a:t>adsfasdfasd</a:t>
            </a:r>
            <a:endParaRPr lang="es-PE" dirty="0"/>
          </a:p>
        </p:txBody>
      </p:sp>
    </p:spTree>
    <p:extLst>
      <p:ext uri="{BB962C8B-B14F-4D97-AF65-F5344CB8AC3E}">
        <p14:creationId xmlns:p14="http://schemas.microsoft.com/office/powerpoint/2010/main" val="1610230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04301" y="2618402"/>
            <a:ext cx="9404723" cy="1400530"/>
          </a:xfrm>
        </p:spPr>
        <p:txBody>
          <a:bodyPr/>
          <a:lstStyle/>
          <a:p>
            <a:r>
              <a:rPr lang="es-PE" sz="8000" dirty="0" smtClean="0"/>
              <a:t>GRACIAS</a:t>
            </a:r>
            <a:endParaRPr lang="es-PE" sz="8000" dirty="0"/>
          </a:p>
        </p:txBody>
      </p:sp>
      <p:pic>
        <p:nvPicPr>
          <p:cNvPr id="7" name="image01.gif"/>
          <p:cNvPicPr/>
          <p:nvPr/>
        </p:nvPicPr>
        <p:blipFill>
          <a:blip r:embed="rId2"/>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2066520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Formulación del problema</a:t>
            </a:r>
            <a:endParaRPr lang="es-PE" dirty="0"/>
          </a:p>
        </p:txBody>
      </p:sp>
      <p:sp>
        <p:nvSpPr>
          <p:cNvPr id="3" name="Marcador de contenido 2"/>
          <p:cNvSpPr>
            <a:spLocks noGrp="1"/>
          </p:cNvSpPr>
          <p:nvPr>
            <p:ph idx="1"/>
          </p:nvPr>
        </p:nvSpPr>
        <p:spPr/>
        <p:txBody>
          <a:bodyPr>
            <a:normAutofit/>
          </a:bodyPr>
          <a:lstStyle/>
          <a:p>
            <a:r>
              <a:rPr lang="es-PE" sz="2800" dirty="0" smtClean="0"/>
              <a:t>Muchos eventos son realizados en la ciudad universitaria de la  San Marcos, ellos forman parte de </a:t>
            </a:r>
            <a:r>
              <a:rPr lang="es-PE" sz="2800" dirty="0" smtClean="0"/>
              <a:t>las actividades </a:t>
            </a:r>
            <a:r>
              <a:rPr lang="es-PE" sz="2800" dirty="0" smtClean="0"/>
              <a:t>académica y cultural de las diferentes facultades.</a:t>
            </a:r>
          </a:p>
          <a:p>
            <a:r>
              <a:rPr lang="es-PE" sz="2800" dirty="0" smtClean="0"/>
              <a:t>La difusión de estos eventos es limitada.</a:t>
            </a:r>
          </a:p>
          <a:p>
            <a:r>
              <a:rPr lang="es-PE" sz="2800" dirty="0" smtClean="0"/>
              <a:t>Falta mejorar la efectividad de la publicación de eventos y poder llegar a la mayor cantidad de público objetivo posible.</a:t>
            </a:r>
            <a:endParaRPr lang="es-PE" sz="2800" dirty="0"/>
          </a:p>
        </p:txBody>
      </p:sp>
      <p:sp>
        <p:nvSpPr>
          <p:cNvPr id="5" name="Título 1"/>
          <p:cNvSpPr txBox="1">
            <a:spLocks/>
          </p:cNvSpPr>
          <p:nvPr/>
        </p:nvSpPr>
        <p:spPr>
          <a:xfrm>
            <a:off x="11370260" y="452718"/>
            <a:ext cx="436730" cy="59953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a:p>
            <a:pPr algn="ctr"/>
            <a:r>
              <a:rPr lang="es-PE" sz="3600" b="1" dirty="0" smtClean="0"/>
              <a:t>I</a:t>
            </a:r>
            <a:endParaRPr lang="es-PE" sz="3600" b="1" dirty="0"/>
          </a:p>
        </p:txBody>
      </p:sp>
      <p:pic>
        <p:nvPicPr>
          <p:cNvPr id="6" name="image01.gif"/>
          <p:cNvPicPr/>
          <p:nvPr/>
        </p:nvPicPr>
        <p:blipFill>
          <a:blip r:embed="rId2"/>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3766427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Objetivo principal</a:t>
            </a:r>
            <a:endParaRPr lang="es-PE" dirty="0"/>
          </a:p>
        </p:txBody>
      </p:sp>
      <p:sp>
        <p:nvSpPr>
          <p:cNvPr id="3" name="Marcador de contenido 2"/>
          <p:cNvSpPr>
            <a:spLocks noGrp="1"/>
          </p:cNvSpPr>
          <p:nvPr>
            <p:ph idx="1"/>
          </p:nvPr>
        </p:nvSpPr>
        <p:spPr/>
        <p:txBody>
          <a:bodyPr>
            <a:normAutofit/>
          </a:bodyPr>
          <a:lstStyle/>
          <a:p>
            <a:r>
              <a:rPr lang="es-PE" sz="2200" dirty="0"/>
              <a:t>El objetivo principal es el desarrollo de una aplicación en Android que proporcione solución alternativa al problema de la eficiente difusión de eventos realizados en la ciudad universitaria, aplicando realidad aumentada basada en geolocalización</a:t>
            </a:r>
            <a:r>
              <a:rPr lang="es-PE" sz="2200" dirty="0" smtClean="0"/>
              <a:t>.</a:t>
            </a:r>
          </a:p>
          <a:p>
            <a:r>
              <a:rPr lang="es-PE" sz="2200" dirty="0" smtClean="0"/>
              <a:t>Secundarios:</a:t>
            </a:r>
          </a:p>
          <a:p>
            <a:pPr lvl="1"/>
            <a:r>
              <a:rPr lang="es-PE" sz="2200" dirty="0" smtClean="0"/>
              <a:t>Diseñar e implementar un sistema web centralizado para que las facultades puedan registrar sus eventos.</a:t>
            </a:r>
          </a:p>
          <a:p>
            <a:pPr lvl="1"/>
            <a:r>
              <a:rPr lang="es-PE" sz="2200" dirty="0" smtClean="0"/>
              <a:t>Diseñar e implementar una aplicación móvil en Android que permita </a:t>
            </a:r>
            <a:r>
              <a:rPr lang="es-PE" sz="2200" dirty="0" err="1" smtClean="0"/>
              <a:t>geolocalizar</a:t>
            </a:r>
            <a:r>
              <a:rPr lang="es-PE" sz="2200" dirty="0" smtClean="0"/>
              <a:t> las facultades y sus eventos.</a:t>
            </a:r>
            <a:endParaRPr lang="es-PE" sz="2200" dirty="0"/>
          </a:p>
        </p:txBody>
      </p:sp>
      <p:sp>
        <p:nvSpPr>
          <p:cNvPr id="5" name="Título 1"/>
          <p:cNvSpPr txBox="1">
            <a:spLocks/>
          </p:cNvSpPr>
          <p:nvPr/>
        </p:nvSpPr>
        <p:spPr>
          <a:xfrm>
            <a:off x="11370260" y="452718"/>
            <a:ext cx="436730" cy="59953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a:p>
            <a:pPr algn="ctr"/>
            <a:r>
              <a:rPr lang="es-PE" sz="3600" b="1" dirty="0" smtClean="0"/>
              <a:t>I</a:t>
            </a:r>
            <a:endParaRPr lang="es-PE" sz="3600" b="1" dirty="0"/>
          </a:p>
        </p:txBody>
      </p:sp>
      <p:pic>
        <p:nvPicPr>
          <p:cNvPr id="6" name="image01.gif"/>
          <p:cNvPicPr/>
          <p:nvPr/>
        </p:nvPicPr>
        <p:blipFill>
          <a:blip r:embed="rId2"/>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227236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Justificación</a:t>
            </a:r>
            <a:endParaRPr lang="es-PE" dirty="0"/>
          </a:p>
        </p:txBody>
      </p:sp>
      <p:sp>
        <p:nvSpPr>
          <p:cNvPr id="3" name="Marcador de contenido 2"/>
          <p:cNvSpPr>
            <a:spLocks noGrp="1"/>
          </p:cNvSpPr>
          <p:nvPr>
            <p:ph idx="1"/>
          </p:nvPr>
        </p:nvSpPr>
        <p:spPr/>
        <p:txBody>
          <a:bodyPr>
            <a:normAutofit/>
          </a:bodyPr>
          <a:lstStyle/>
          <a:p>
            <a:pPr algn="just"/>
            <a:r>
              <a:rPr lang="es-PE" sz="2600" dirty="0"/>
              <a:t>En la actualidad, el poder tener un dispositivo inteligente sea teléfono o </a:t>
            </a:r>
            <a:r>
              <a:rPr lang="es-PE" sz="2600" dirty="0" err="1"/>
              <a:t>tablet</a:t>
            </a:r>
            <a:r>
              <a:rPr lang="es-PE" sz="2600" dirty="0"/>
              <a:t>, es relativamente fácil. Si nos enmarcamos en la población de la ciudad universitaria son mayoría los que poseen un </a:t>
            </a:r>
            <a:r>
              <a:rPr lang="es-PE" sz="2600" dirty="0" err="1"/>
              <a:t>smartphone</a:t>
            </a:r>
            <a:r>
              <a:rPr lang="es-PE" sz="2600" dirty="0"/>
              <a:t>. Sobre este hecho, el poder contar con una aplicación móvil que permite </a:t>
            </a:r>
            <a:r>
              <a:rPr lang="es-PE" sz="2600" dirty="0" smtClean="0"/>
              <a:t>localizar </a:t>
            </a:r>
            <a:r>
              <a:rPr lang="es-PE" sz="2600" dirty="0"/>
              <a:t>los distintos tipos de eventos dentro de la ciudad universitaria es de mucha ventaja en comparación con los métodos de </a:t>
            </a:r>
            <a:r>
              <a:rPr lang="es-PE" sz="2600" dirty="0" smtClean="0"/>
              <a:t>publicación comúnmente utilizados.</a:t>
            </a:r>
            <a:endParaRPr lang="es-PE" sz="2600" dirty="0"/>
          </a:p>
        </p:txBody>
      </p:sp>
      <p:sp>
        <p:nvSpPr>
          <p:cNvPr id="5" name="Título 1"/>
          <p:cNvSpPr txBox="1">
            <a:spLocks/>
          </p:cNvSpPr>
          <p:nvPr/>
        </p:nvSpPr>
        <p:spPr>
          <a:xfrm>
            <a:off x="11370260" y="452718"/>
            <a:ext cx="436730" cy="59953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a:p>
            <a:pPr algn="ctr"/>
            <a:r>
              <a:rPr lang="es-PE" sz="3600" b="1" dirty="0" smtClean="0"/>
              <a:t>I</a:t>
            </a:r>
            <a:endParaRPr lang="es-PE" sz="3600" b="1" dirty="0"/>
          </a:p>
        </p:txBody>
      </p:sp>
      <p:pic>
        <p:nvPicPr>
          <p:cNvPr id="6" name="image01.gif"/>
          <p:cNvPicPr/>
          <p:nvPr/>
        </p:nvPicPr>
        <p:blipFill>
          <a:blip r:embed="rId2"/>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3285494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Alcance</a:t>
            </a:r>
            <a:endParaRPr lang="es-PE" dirty="0"/>
          </a:p>
        </p:txBody>
      </p:sp>
      <p:sp>
        <p:nvSpPr>
          <p:cNvPr id="3" name="Marcador de contenido 2"/>
          <p:cNvSpPr>
            <a:spLocks noGrp="1"/>
          </p:cNvSpPr>
          <p:nvPr>
            <p:ph idx="1"/>
          </p:nvPr>
        </p:nvSpPr>
        <p:spPr/>
        <p:txBody>
          <a:bodyPr>
            <a:normAutofit/>
          </a:bodyPr>
          <a:lstStyle/>
          <a:p>
            <a:pPr algn="just"/>
            <a:r>
              <a:rPr lang="es-PE" sz="2400" dirty="0"/>
              <a:t>La aplicación sólo permitirá visualizar puntos de interés </a:t>
            </a:r>
            <a:r>
              <a:rPr lang="es-PE" sz="2400" dirty="0" err="1" smtClean="0"/>
              <a:t>geolocalizados</a:t>
            </a:r>
            <a:r>
              <a:rPr lang="es-PE" sz="2400" dirty="0" smtClean="0"/>
              <a:t> </a:t>
            </a:r>
            <a:r>
              <a:rPr lang="es-PE" sz="2400" dirty="0"/>
              <a:t>dentro de la ciudad universitaria</a:t>
            </a:r>
            <a:r>
              <a:rPr lang="es-PE" sz="2400" dirty="0" smtClean="0"/>
              <a:t>.</a:t>
            </a:r>
            <a:endParaRPr lang="es-PE" sz="2400" dirty="0"/>
          </a:p>
          <a:p>
            <a:pPr algn="just"/>
            <a:r>
              <a:rPr lang="es-PE" sz="2400" dirty="0"/>
              <a:t>Tener disponible una conexión a internet para poder recibir la información actualizada del registro de eventos.</a:t>
            </a:r>
          </a:p>
          <a:p>
            <a:pPr algn="just"/>
            <a:r>
              <a:rPr lang="es-PE" sz="2400" dirty="0"/>
              <a:t>El desarrollo de esta aplicación está dirigida hacia la plataforma de teléfonos inteligentes o </a:t>
            </a:r>
            <a:r>
              <a:rPr lang="es-PE" sz="2400" i="1" dirty="0" err="1"/>
              <a:t>smartphones</a:t>
            </a:r>
            <a:r>
              <a:rPr lang="es-PE" sz="2400" dirty="0"/>
              <a:t> y </a:t>
            </a:r>
            <a:r>
              <a:rPr lang="es-PE" sz="2400" dirty="0" err="1"/>
              <a:t>tablets</a:t>
            </a:r>
            <a:r>
              <a:rPr lang="es-PE" sz="2400" dirty="0"/>
              <a:t>. El sistema operativo objetivo es Google Android OS</a:t>
            </a:r>
            <a:r>
              <a:rPr lang="es-PE" sz="2400" baseline="30000" dirty="0"/>
              <a:t>TM</a:t>
            </a:r>
            <a:r>
              <a:rPr lang="es-PE" sz="2400" dirty="0"/>
              <a:t>, desde la versión </a:t>
            </a:r>
            <a:r>
              <a:rPr lang="es-PE" sz="2400" dirty="0" smtClean="0"/>
              <a:t>2.3.3 y </a:t>
            </a:r>
            <a:r>
              <a:rPr lang="es-PE" sz="2400" dirty="0" smtClean="0"/>
              <a:t>superiores.</a:t>
            </a:r>
            <a:endParaRPr lang="es-PE" sz="2400" dirty="0"/>
          </a:p>
        </p:txBody>
      </p:sp>
      <p:sp>
        <p:nvSpPr>
          <p:cNvPr id="5" name="Título 1"/>
          <p:cNvSpPr txBox="1">
            <a:spLocks/>
          </p:cNvSpPr>
          <p:nvPr/>
        </p:nvSpPr>
        <p:spPr>
          <a:xfrm>
            <a:off x="11370260" y="452718"/>
            <a:ext cx="436730" cy="59953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a:p>
            <a:pPr algn="ctr"/>
            <a:r>
              <a:rPr lang="es-PE" sz="3600" b="1" dirty="0" smtClean="0"/>
              <a:t>I</a:t>
            </a:r>
            <a:endParaRPr lang="es-PE" sz="3600" b="1" dirty="0"/>
          </a:p>
        </p:txBody>
      </p:sp>
      <p:pic>
        <p:nvPicPr>
          <p:cNvPr id="6" name="image01.gif"/>
          <p:cNvPicPr/>
          <p:nvPr/>
        </p:nvPicPr>
        <p:blipFill>
          <a:blip r:embed="rId2"/>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3067538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Sistema operativo Android</a:t>
            </a:r>
            <a:endParaRPr lang="es-PE"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2823" y="1386705"/>
            <a:ext cx="3446573" cy="1938697"/>
          </a:xfrm>
        </p:spPr>
      </p:pic>
      <p:sp>
        <p:nvSpPr>
          <p:cNvPr id="5" name="Título 1"/>
          <p:cNvSpPr txBox="1">
            <a:spLocks/>
          </p:cNvSpPr>
          <p:nvPr/>
        </p:nvSpPr>
        <p:spPr>
          <a:xfrm>
            <a:off x="11370260" y="452718"/>
            <a:ext cx="500898" cy="59953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a:p>
            <a:pPr algn="ctr"/>
            <a:r>
              <a:rPr lang="es-PE" sz="3600" b="1" dirty="0" smtClean="0"/>
              <a:t>II</a:t>
            </a:r>
            <a:endParaRPr lang="es-PE" sz="3600" b="1"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2111" y="3132326"/>
            <a:ext cx="3876595" cy="3576387"/>
          </a:xfrm>
          <a:prstGeom prst="rect">
            <a:avLst/>
          </a:prstGeom>
        </p:spPr>
      </p:pic>
      <p:sp>
        <p:nvSpPr>
          <p:cNvPr id="7" name="Rectángulo 6"/>
          <p:cNvSpPr/>
          <p:nvPr/>
        </p:nvSpPr>
        <p:spPr>
          <a:xfrm>
            <a:off x="5348472" y="1386705"/>
            <a:ext cx="3071608" cy="1477328"/>
          </a:xfrm>
          <a:prstGeom prst="rect">
            <a:avLst/>
          </a:prstGeom>
        </p:spPr>
        <p:txBody>
          <a:bodyPr wrap="square">
            <a:spAutoFit/>
          </a:bodyPr>
          <a:lstStyle/>
          <a:p>
            <a:pPr algn="just"/>
            <a:r>
              <a:rPr lang="es-PE" dirty="0" smtClean="0">
                <a:latin typeface="+mj-lt"/>
                <a:ea typeface="Arial" panose="020B0604020202020204" pitchFamily="34" charset="0"/>
              </a:rPr>
              <a:t>Android Inc., fundada </a:t>
            </a:r>
            <a:r>
              <a:rPr lang="es-PE" dirty="0">
                <a:latin typeface="+mj-lt"/>
                <a:ea typeface="Arial" panose="020B0604020202020204" pitchFamily="34" charset="0"/>
              </a:rPr>
              <a:t>por Andy </a:t>
            </a:r>
            <a:r>
              <a:rPr lang="es-PE" dirty="0" err="1">
                <a:latin typeface="+mj-lt"/>
                <a:ea typeface="Arial" panose="020B0604020202020204" pitchFamily="34" charset="0"/>
              </a:rPr>
              <a:t>Rubin</a:t>
            </a:r>
            <a:r>
              <a:rPr lang="es-PE" dirty="0">
                <a:latin typeface="+mj-lt"/>
                <a:ea typeface="Arial" panose="020B0604020202020204" pitchFamily="34" charset="0"/>
              </a:rPr>
              <a:t>, Chris White, Nick Sears, y </a:t>
            </a:r>
            <a:r>
              <a:rPr lang="es-PE" dirty="0" err="1">
                <a:latin typeface="+mj-lt"/>
                <a:ea typeface="Arial" panose="020B0604020202020204" pitchFamily="34" charset="0"/>
              </a:rPr>
              <a:t>Rich</a:t>
            </a:r>
            <a:r>
              <a:rPr lang="es-PE" dirty="0">
                <a:latin typeface="+mj-lt"/>
                <a:ea typeface="Arial" panose="020B0604020202020204" pitchFamily="34" charset="0"/>
              </a:rPr>
              <a:t> Minero en octubre de 2003. </a:t>
            </a:r>
            <a:endParaRPr lang="es-PE" dirty="0">
              <a:latin typeface="+mj-lt"/>
            </a:endParaRPr>
          </a:p>
        </p:txBody>
      </p:sp>
      <p:sp>
        <p:nvSpPr>
          <p:cNvPr id="8" name="Rectángulo 7"/>
          <p:cNvSpPr/>
          <p:nvPr/>
        </p:nvSpPr>
        <p:spPr>
          <a:xfrm>
            <a:off x="646111" y="4416744"/>
            <a:ext cx="6096000" cy="2031325"/>
          </a:xfrm>
          <a:prstGeom prst="rect">
            <a:avLst/>
          </a:prstGeom>
        </p:spPr>
        <p:txBody>
          <a:bodyPr>
            <a:spAutoFit/>
          </a:bodyPr>
          <a:lstStyle/>
          <a:p>
            <a:pPr algn="just"/>
            <a:r>
              <a:rPr lang="es-PE" dirty="0">
                <a:latin typeface="+mj-lt"/>
                <a:ea typeface="Arial" panose="020B0604020202020204" pitchFamily="34" charset="0"/>
              </a:rPr>
              <a:t>En noviembre de 2007, la </a:t>
            </a:r>
            <a:r>
              <a:rPr lang="es-PE" i="1" dirty="0">
                <a:latin typeface="+mj-lt"/>
                <a:ea typeface="Arial" panose="020B0604020202020204" pitchFamily="34" charset="0"/>
              </a:rPr>
              <a:t>Open </a:t>
            </a:r>
            <a:r>
              <a:rPr lang="es-PE" i="1" dirty="0" err="1">
                <a:latin typeface="+mj-lt"/>
                <a:ea typeface="Arial" panose="020B0604020202020204" pitchFamily="34" charset="0"/>
              </a:rPr>
              <a:t>Handset</a:t>
            </a:r>
            <a:r>
              <a:rPr lang="es-PE" i="1" dirty="0">
                <a:latin typeface="+mj-lt"/>
                <a:ea typeface="Arial" panose="020B0604020202020204" pitchFamily="34" charset="0"/>
              </a:rPr>
              <a:t> Alliance</a:t>
            </a:r>
            <a:r>
              <a:rPr lang="es-PE" dirty="0">
                <a:latin typeface="+mj-lt"/>
                <a:ea typeface="Arial" panose="020B0604020202020204" pitchFamily="34" charset="0"/>
              </a:rPr>
              <a:t> (OHA) fue anunciada. </a:t>
            </a:r>
            <a:r>
              <a:rPr lang="es-PE" dirty="0" smtClean="0">
                <a:latin typeface="+mj-lt"/>
                <a:ea typeface="Arial" panose="020B0604020202020204" pitchFamily="34" charset="0"/>
              </a:rPr>
              <a:t>Incluían </a:t>
            </a:r>
            <a:r>
              <a:rPr lang="es-PE" dirty="0">
                <a:latin typeface="+mj-lt"/>
                <a:ea typeface="Arial" panose="020B0604020202020204" pitchFamily="34" charset="0"/>
              </a:rPr>
              <a:t>34 miembros fundadores encabezados por </a:t>
            </a:r>
            <a:r>
              <a:rPr lang="es-PE" dirty="0" smtClean="0">
                <a:latin typeface="+mj-lt"/>
                <a:ea typeface="Arial" panose="020B0604020202020204" pitchFamily="34" charset="0"/>
              </a:rPr>
              <a:t>Google. Se </a:t>
            </a:r>
            <a:r>
              <a:rPr lang="es-PE" dirty="0">
                <a:latin typeface="+mj-lt"/>
                <a:ea typeface="Arial" panose="020B0604020202020204" pitchFamily="34" charset="0"/>
              </a:rPr>
              <a:t>pretende acelerar la innovación de la plataforma móvil y ofrecer a los consumidores una experiencia móvil más completa, menos costosa, y mejor. La OHA ha crecido desde entonces a 84 miembros</a:t>
            </a:r>
            <a:r>
              <a:rPr lang="es-PE" dirty="0" smtClean="0">
                <a:latin typeface="+mj-lt"/>
                <a:ea typeface="Arial" panose="020B0604020202020204" pitchFamily="34" charset="0"/>
              </a:rPr>
              <a:t>.</a:t>
            </a:r>
            <a:endParaRPr lang="es-PE" dirty="0">
              <a:latin typeface="+mj-lt"/>
            </a:endParaRPr>
          </a:p>
        </p:txBody>
      </p:sp>
      <p:pic>
        <p:nvPicPr>
          <p:cNvPr id="9" name="image01.gif"/>
          <p:cNvPicPr/>
          <p:nvPr/>
        </p:nvPicPr>
        <p:blipFill>
          <a:blip r:embed="rId4"/>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1876712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Sistema operativo Android</a:t>
            </a:r>
            <a:endParaRPr lang="es-PE" dirty="0"/>
          </a:p>
        </p:txBody>
      </p:sp>
      <p:sp>
        <p:nvSpPr>
          <p:cNvPr id="5" name="Título 1"/>
          <p:cNvSpPr txBox="1">
            <a:spLocks/>
          </p:cNvSpPr>
          <p:nvPr/>
        </p:nvSpPr>
        <p:spPr>
          <a:xfrm>
            <a:off x="11370260" y="452718"/>
            <a:ext cx="500898" cy="59953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a:p>
            <a:pPr algn="ctr"/>
            <a:r>
              <a:rPr lang="es-PE" sz="3600" b="1" dirty="0" smtClean="0"/>
              <a:t>II</a:t>
            </a:r>
            <a:endParaRPr lang="es-PE" sz="3600" b="1" dirty="0"/>
          </a:p>
        </p:txBody>
      </p:sp>
      <p:pic>
        <p:nvPicPr>
          <p:cNvPr id="10" name="image08.png" descr="Android history.png"/>
          <p:cNvPicPr>
            <a:picLocks noGrp="1"/>
          </p:cNvPicPr>
          <p:nvPr>
            <p:ph idx="1"/>
          </p:nvPr>
        </p:nvPicPr>
        <p:blipFill>
          <a:blip r:embed="rId2"/>
          <a:srcRect/>
          <a:stretch>
            <a:fillRect/>
          </a:stretch>
        </p:blipFill>
        <p:spPr>
          <a:xfrm>
            <a:off x="1562391" y="1507206"/>
            <a:ext cx="8143083" cy="4652961"/>
          </a:xfrm>
          <a:prstGeom prst="rect">
            <a:avLst/>
          </a:prstGeom>
          <a:ln w="25400">
            <a:solidFill>
              <a:srgbClr val="000000"/>
            </a:solidFill>
            <a:prstDash val="solid"/>
          </a:ln>
        </p:spPr>
      </p:pic>
      <p:pic>
        <p:nvPicPr>
          <p:cNvPr id="11" name="image01.gif"/>
          <p:cNvPicPr/>
          <p:nvPr/>
        </p:nvPicPr>
        <p:blipFill>
          <a:blip r:embed="rId3"/>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551327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Teléfonos inteligentes</a:t>
            </a:r>
            <a:endParaRPr lang="es-PE" dirty="0"/>
          </a:p>
        </p:txBody>
      </p:sp>
      <p:sp>
        <p:nvSpPr>
          <p:cNvPr id="5" name="Título 1"/>
          <p:cNvSpPr txBox="1">
            <a:spLocks/>
          </p:cNvSpPr>
          <p:nvPr/>
        </p:nvSpPr>
        <p:spPr>
          <a:xfrm>
            <a:off x="11370260" y="452718"/>
            <a:ext cx="500898" cy="59953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PE" sz="3600" b="1" dirty="0" smtClean="0"/>
              <a:t>CAPÍTULO</a:t>
            </a:r>
          </a:p>
          <a:p>
            <a:pPr algn="ctr"/>
            <a:r>
              <a:rPr lang="es-PE" sz="3600" b="1" dirty="0" smtClean="0"/>
              <a:t> </a:t>
            </a:r>
          </a:p>
          <a:p>
            <a:pPr algn="ctr"/>
            <a:r>
              <a:rPr lang="es-PE" sz="3600" b="1" dirty="0" smtClean="0"/>
              <a:t>II</a:t>
            </a:r>
            <a:endParaRPr lang="es-PE" sz="3600" b="1" dirty="0"/>
          </a:p>
        </p:txBody>
      </p:sp>
      <p:pic>
        <p:nvPicPr>
          <p:cNvPr id="6" name="image10.png" descr="Market share apps.png"/>
          <p:cNvPicPr>
            <a:picLocks noGrp="1"/>
          </p:cNvPicPr>
          <p:nvPr>
            <p:ph idx="1"/>
          </p:nvPr>
        </p:nvPicPr>
        <p:blipFill>
          <a:blip r:embed="rId2"/>
          <a:srcRect b="2777"/>
          <a:stretch>
            <a:fillRect/>
          </a:stretch>
        </p:blipFill>
        <p:spPr>
          <a:xfrm>
            <a:off x="2731901" y="1683669"/>
            <a:ext cx="5754142" cy="4195762"/>
          </a:xfrm>
          <a:prstGeom prst="rect">
            <a:avLst/>
          </a:prstGeom>
          <a:ln w="25400">
            <a:solidFill>
              <a:srgbClr val="000000"/>
            </a:solidFill>
            <a:prstDash val="solid"/>
          </a:ln>
        </p:spPr>
      </p:pic>
      <p:pic>
        <p:nvPicPr>
          <p:cNvPr id="7" name="image01.gif"/>
          <p:cNvPicPr/>
          <p:nvPr/>
        </p:nvPicPr>
        <p:blipFill>
          <a:blip r:embed="rId3"/>
          <a:srcRect/>
          <a:stretch>
            <a:fillRect/>
          </a:stretch>
        </p:blipFill>
        <p:spPr>
          <a:xfrm>
            <a:off x="10307555" y="438651"/>
            <a:ext cx="1009650" cy="1200150"/>
          </a:xfrm>
          <a:prstGeom prst="rect">
            <a:avLst/>
          </a:prstGeom>
          <a:ln/>
        </p:spPr>
      </p:pic>
    </p:spTree>
    <p:extLst>
      <p:ext uri="{BB962C8B-B14F-4D97-AF65-F5344CB8AC3E}">
        <p14:creationId xmlns:p14="http://schemas.microsoft.com/office/powerpoint/2010/main" val="7457926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1362</TotalTime>
  <Words>1349</Words>
  <Application>Microsoft Office PowerPoint</Application>
  <PresentationFormat>Panorámica</PresentationFormat>
  <Paragraphs>204</Paragraphs>
  <Slides>26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26</vt:i4>
      </vt:variant>
    </vt:vector>
  </HeadingPairs>
  <TitlesOfParts>
    <vt:vector size="30" baseType="lpstr">
      <vt:lpstr>Arial</vt:lpstr>
      <vt:lpstr>Century Gothic</vt:lpstr>
      <vt:lpstr>Wingdings 3</vt:lpstr>
      <vt:lpstr>Ion</vt:lpstr>
      <vt:lpstr>Desarrollo de una Aplicación en Android utilizando Realidad Aumentada basada en Geolocalización para la Promoción y Difusión de eventos realizados en la ciudad universitaria de la Universidad Nacional Mayor de San Marcos</vt:lpstr>
      <vt:lpstr>CONTENIDO</vt:lpstr>
      <vt:lpstr>Formulación del problema</vt:lpstr>
      <vt:lpstr>Objetivo principal</vt:lpstr>
      <vt:lpstr>Justificación</vt:lpstr>
      <vt:lpstr>Alcance</vt:lpstr>
      <vt:lpstr>Sistema operativo Android</vt:lpstr>
      <vt:lpstr>Sistema operativo Android</vt:lpstr>
      <vt:lpstr>Teléfonos inteligentes</vt:lpstr>
      <vt:lpstr>Realidad aumentada</vt:lpstr>
      <vt:lpstr>Realidad aumentada</vt:lpstr>
      <vt:lpstr>Context-aware computing</vt:lpstr>
      <vt:lpstr>Context-aware computing</vt:lpstr>
      <vt:lpstr>Entorno de desarrollo integrado</vt:lpstr>
      <vt:lpstr>VISION SDK®</vt:lpstr>
      <vt:lpstr>Desarrollo de una aplicación con geolocalización para Android</vt:lpstr>
      <vt:lpstr>memoAR - An Augmented Reality Application on Urban Story Telling</vt:lpstr>
      <vt:lpstr>A framework for context-aware applications using augmented reality: A train station navigation proof-of-concept on Google Android</vt:lpstr>
      <vt:lpstr>Aplicativos similares</vt:lpstr>
      <vt:lpstr>Aplicativos similares</vt:lpstr>
      <vt:lpstr>Metodologías</vt:lpstr>
      <vt:lpstr>Comparativas</vt:lpstr>
      <vt:lpstr>Metodología</vt:lpstr>
      <vt:lpstr>¿Cómo trabaja Scrum?</vt:lpstr>
      <vt:lpstr>Porqué Scrum es efectivo en la gestión de proyectos de software</vt:lpstr>
      <vt:lpstr>GRACIAS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una Aplicación en Android utilizando Realidad Aumentada basada en Geolocalización para la Promoción y Difusión de eventos realizados en la ciudad universitaria de la Universidad Nacional Mayor de San Marcos</dc:title>
  <dc:creator>Braulio Valentín Sánchez Vinces</dc:creator>
  <cp:lastModifiedBy>Braulio Valentín Sánchez Vinces</cp:lastModifiedBy>
  <cp:revision>49</cp:revision>
  <dcterms:created xsi:type="dcterms:W3CDTF">2014-12-12T03:55:35Z</dcterms:created>
  <dcterms:modified xsi:type="dcterms:W3CDTF">2015-07-17T05:26:29Z</dcterms:modified>
</cp:coreProperties>
</file>