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68" r:id="rId4"/>
    <p:sldId id="269" r:id="rId5"/>
    <p:sldId id="258" r:id="rId6"/>
    <p:sldId id="270" r:id="rId7"/>
    <p:sldId id="259" r:id="rId8"/>
    <p:sldId id="260" r:id="rId9"/>
    <p:sldId id="263" r:id="rId10"/>
    <p:sldId id="261" r:id="rId11"/>
    <p:sldId id="271" r:id="rId12"/>
    <p:sldId id="264" r:id="rId13"/>
    <p:sldId id="273" r:id="rId14"/>
    <p:sldId id="272" r:id="rId15"/>
    <p:sldId id="265" r:id="rId16"/>
    <p:sldId id="266" r:id="rId17"/>
    <p:sldId id="267" r:id="rId18"/>
  </p:sldIdLst>
  <p:sldSz cx="9144000" cy="5143500" type="screen16x9"/>
  <p:notesSz cx="6858000" cy="9144000"/>
  <p:embeddedFontLs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195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797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9102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759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27521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572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9550" y="1707996"/>
            <a:ext cx="3544900" cy="4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kern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Дослідження ансамблевих методів машинного навчання для класифікації музичних жанрів у інформаційних системах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Мовчан А.С.</a:t>
            </a:r>
            <a:r>
              <a:rPr lang="uk" dirty="0"/>
              <a:t>, ІПЗм-23-2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Керівник</a:t>
            </a:r>
            <a:r>
              <a:rPr lang="ru-RU" dirty="0"/>
              <a:t>: </a:t>
            </a:r>
            <a:r>
              <a:rPr lang="ru-RU" dirty="0" err="1"/>
              <a:t>професор</a:t>
            </a:r>
            <a:r>
              <a:rPr lang="ru-RU" dirty="0"/>
              <a:t> каф. ПІ Смеляков С.В.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19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D75031-5F79-470A-A90C-F2C4C84D895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</a:t>
            </a:fld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Опис ознак з проведеного експерименту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3BDB1DE-83ED-4153-A39C-188A5661D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73920"/>
              </p:ext>
            </p:extLst>
          </p:nvPr>
        </p:nvGraphicFramePr>
        <p:xfrm>
          <a:off x="741324" y="783364"/>
          <a:ext cx="7661352" cy="3197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784">
                  <a:extLst>
                    <a:ext uri="{9D8B030D-6E8A-4147-A177-3AD203B41FA5}">
                      <a16:colId xmlns:a16="http://schemas.microsoft.com/office/drawing/2014/main" val="3920620693"/>
                    </a:ext>
                  </a:extLst>
                </a:gridCol>
                <a:gridCol w="5107568">
                  <a:extLst>
                    <a:ext uri="{9D8B030D-6E8A-4147-A177-3AD203B41FA5}">
                      <a16:colId xmlns:a16="http://schemas.microsoft.com/office/drawing/2014/main" val="235502957"/>
                    </a:ext>
                  </a:extLst>
                </a:gridCol>
              </a:tblGrid>
              <a:tr h="392165">
                <a:tc>
                  <a:txBody>
                    <a:bodyPr/>
                    <a:lstStyle/>
                    <a:p>
                      <a:r>
                        <a:rPr lang="uk-UA" sz="1400" dirty="0"/>
                        <a:t>Група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Інтуїтивна користь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48658"/>
                  </a:ext>
                </a:extLst>
              </a:tr>
              <a:tr h="63134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mfcc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Ловить тембр і </a:t>
                      </a:r>
                      <a:r>
                        <a:rPr lang="ru-RU" sz="1400" dirty="0" err="1"/>
                        <a:t>форманти</a:t>
                      </a:r>
                      <a:r>
                        <a:rPr lang="ru-RU" sz="1400" dirty="0"/>
                        <a:t> – </a:t>
                      </a:r>
                      <a:r>
                        <a:rPr lang="ru-RU" sz="1400" dirty="0" err="1"/>
                        <a:t>базовий</a:t>
                      </a:r>
                      <a:r>
                        <a:rPr lang="ru-RU" sz="1400" dirty="0"/>
                        <a:t> дескриптор для </a:t>
                      </a:r>
                      <a:r>
                        <a:rPr lang="ru-RU" sz="1400" dirty="0" err="1"/>
                        <a:t>жанрової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сегментації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03537"/>
                  </a:ext>
                </a:extLst>
              </a:tr>
              <a:tr h="5278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chroma_cqt</a:t>
                      </a:r>
                      <a:r>
                        <a:rPr lang="en-US" sz="1400" dirty="0"/>
                        <a:t> / </a:t>
                      </a:r>
                      <a:r>
                        <a:rPr lang="en-US" sz="1400" dirty="0" err="1"/>
                        <a:t>chroma_stft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Гармонічний контекст та акордові прогресії; </a:t>
                      </a:r>
                      <a:r>
                        <a:rPr lang="en-US" sz="1400" dirty="0"/>
                        <a:t>CQT – </a:t>
                      </a:r>
                      <a:r>
                        <a:rPr lang="uk-UA" sz="1400" dirty="0"/>
                        <a:t>логарифмічна шкала, </a:t>
                      </a:r>
                      <a:r>
                        <a:rPr lang="en-US" sz="1400" dirty="0"/>
                        <a:t>STFT – </a:t>
                      </a:r>
                      <a:r>
                        <a:rPr lang="uk-UA" sz="1400" dirty="0"/>
                        <a:t>лінійна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61011"/>
                  </a:ext>
                </a:extLst>
              </a:tr>
              <a:tr h="283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rmse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Енергетичний профіль треку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92103"/>
                  </a:ext>
                </a:extLst>
              </a:tr>
              <a:tr h="283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spectral_centroid</a:t>
                      </a:r>
                      <a:r>
                        <a:rPr lang="en-US" sz="1400" dirty="0"/>
                        <a:t> / contrast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«</a:t>
                      </a:r>
                      <a:r>
                        <a:rPr lang="ru-RU" dirty="0" err="1"/>
                        <a:t>Яскравість</a:t>
                      </a:r>
                      <a:r>
                        <a:rPr lang="ru-RU" dirty="0"/>
                        <a:t>» і </a:t>
                      </a:r>
                      <a:r>
                        <a:rPr lang="ru-RU" dirty="0" err="1"/>
                        <a:t>нерівномірність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енергетичного</a:t>
                      </a:r>
                      <a:r>
                        <a:rPr lang="ru-RU" dirty="0"/>
                        <a:t> спектра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06150"/>
                  </a:ext>
                </a:extLst>
              </a:tr>
              <a:tr h="283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tonnetz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Тональні</a:t>
                      </a:r>
                      <a:r>
                        <a:rPr lang="ru-RU" dirty="0"/>
                        <a:t> центри, </a:t>
                      </a:r>
                      <a:r>
                        <a:rPr lang="ru-RU" dirty="0" err="1"/>
                        <a:t>релевантні</a:t>
                      </a:r>
                      <a:r>
                        <a:rPr lang="ru-RU" dirty="0"/>
                        <a:t> для </a:t>
                      </a:r>
                      <a:r>
                        <a:rPr lang="ru-RU" dirty="0" err="1"/>
                        <a:t>гармонійно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насиченої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музики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42578"/>
                  </a:ext>
                </a:extLst>
              </a:tr>
              <a:tr h="28331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zcr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Ритмічна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інформація</a:t>
                      </a:r>
                      <a:r>
                        <a:rPr lang="ru-RU" sz="1400" dirty="0"/>
                        <a:t> і </a:t>
                      </a:r>
                      <a:r>
                        <a:rPr lang="ru-RU" sz="1400" dirty="0" err="1"/>
                        <a:t>рівень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шумів</a:t>
                      </a:r>
                      <a:r>
                        <a:rPr lang="ru-RU" sz="1400" dirty="0"/>
                        <a:t>, особливо для рок-/</a:t>
                      </a:r>
                      <a:r>
                        <a:rPr lang="ru-RU" sz="1400" dirty="0" err="1"/>
                        <a:t>експериментальної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сцени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8902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6" name="Google Shape;93;p17">
            <a:extLst>
              <a:ext uri="{FF2B5EF4-FFF2-40B4-BE49-F238E27FC236}">
                <a16:creationId xmlns:a16="http://schemas.microsoft.com/office/drawing/2014/main" id="{E165E642-8DA6-4803-AF05-9A5F62A65E06}"/>
              </a:ext>
            </a:extLst>
          </p:cNvPr>
          <p:cNvSpPr txBox="1">
            <a:spLocks/>
          </p:cNvSpPr>
          <p:nvPr/>
        </p:nvSpPr>
        <p:spPr>
          <a:xfrm>
            <a:off x="700051" y="569472"/>
            <a:ext cx="4899861" cy="36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b="1" dirty="0" err="1"/>
              <a:t>Послідовність</a:t>
            </a:r>
            <a:r>
              <a:rPr lang="ru-RU" b="1" dirty="0"/>
              <a:t>:</a:t>
            </a:r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ru-RU" sz="1600" dirty="0" err="1"/>
              <a:t>Попередня</a:t>
            </a:r>
            <a:r>
              <a:rPr lang="ru-RU" sz="1600" dirty="0"/>
              <a:t> </a:t>
            </a:r>
            <a:r>
              <a:rPr lang="ru-RU" sz="1600" dirty="0" err="1"/>
              <a:t>обробка</a:t>
            </a:r>
            <a:r>
              <a:rPr lang="ru-RU" sz="1600" dirty="0"/>
              <a:t> </a:t>
            </a:r>
            <a:r>
              <a:rPr lang="ru-RU" sz="1600" dirty="0" err="1"/>
              <a:t>ознак</a:t>
            </a:r>
            <a:endParaRPr lang="ru-RU" sz="1600" dirty="0"/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ru-RU" sz="1600" dirty="0" err="1"/>
              <a:t>Відбір</a:t>
            </a:r>
            <a:r>
              <a:rPr lang="ru-RU" sz="1600" dirty="0"/>
              <a:t> </a:t>
            </a:r>
            <a:r>
              <a:rPr lang="ru-RU" sz="1600" dirty="0" err="1"/>
              <a:t>ключових</a:t>
            </a:r>
            <a:r>
              <a:rPr lang="ru-RU" sz="1600" dirty="0"/>
              <a:t> </a:t>
            </a:r>
            <a:r>
              <a:rPr lang="ru-RU" sz="1600" dirty="0" err="1"/>
              <a:t>ознак</a:t>
            </a:r>
            <a:endParaRPr lang="ru-RU" sz="1600" dirty="0"/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ru-RU" sz="1600" dirty="0" err="1"/>
              <a:t>Побудова</a:t>
            </a:r>
            <a:r>
              <a:rPr lang="ru-RU" sz="1600" dirty="0"/>
              <a:t> </a:t>
            </a:r>
            <a:r>
              <a:rPr lang="ru-RU" sz="1600" dirty="0" err="1"/>
              <a:t>базових</a:t>
            </a:r>
            <a:r>
              <a:rPr lang="ru-RU" sz="1600" dirty="0"/>
              <a:t> моделей</a:t>
            </a:r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uk-UA" sz="1600" dirty="0"/>
              <a:t>Отримання </a:t>
            </a:r>
            <a:r>
              <a:rPr lang="en-US" sz="1600" dirty="0"/>
              <a:t>out-of-fold </a:t>
            </a:r>
            <a:r>
              <a:rPr lang="uk-UA" sz="1600" dirty="0"/>
              <a:t>ймовірностей</a:t>
            </a:r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uk-UA" sz="1600" dirty="0"/>
              <a:t>Навчання мета-класифікатора (</a:t>
            </a:r>
            <a:r>
              <a:rPr lang="en-US" sz="1600" dirty="0"/>
              <a:t>stacking)</a:t>
            </a:r>
            <a:endParaRPr lang="uk-UA" sz="1600" dirty="0"/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AutoNum type="arabicPeriod"/>
            </a:pPr>
            <a:r>
              <a:rPr lang="ru-RU" sz="1600" dirty="0" err="1"/>
              <a:t>Повторення</a:t>
            </a:r>
            <a:r>
              <a:rPr lang="ru-RU" sz="1600" dirty="0"/>
              <a:t> </a:t>
            </a:r>
            <a:r>
              <a:rPr lang="ru-RU" sz="1600" dirty="0" err="1"/>
              <a:t>кроків</a:t>
            </a:r>
            <a:r>
              <a:rPr lang="ru-RU" sz="1600" dirty="0"/>
              <a:t> (3-5) </a:t>
            </a:r>
            <a:r>
              <a:rPr lang="uk-UA" sz="1600" dirty="0"/>
              <a:t>на 5 </a:t>
            </a:r>
            <a:r>
              <a:rPr lang="uk-UA" sz="1600" dirty="0" err="1"/>
              <a:t>фолдах</a:t>
            </a:r>
            <a:r>
              <a:rPr lang="uk-UA" sz="1600" dirty="0"/>
              <a:t> </a:t>
            </a:r>
            <a:r>
              <a:rPr lang="en-US" sz="1600" dirty="0"/>
              <a:t>(CV=5)</a:t>
            </a: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</p:txBody>
      </p:sp>
      <p:sp>
        <p:nvSpPr>
          <p:cNvPr id="10" name="Google Shape;93;p17">
            <a:extLst>
              <a:ext uri="{FF2B5EF4-FFF2-40B4-BE49-F238E27FC236}">
                <a16:creationId xmlns:a16="http://schemas.microsoft.com/office/drawing/2014/main" id="{8ECFCF59-12D8-4D15-AC8B-07F371B8AE3E}"/>
              </a:ext>
            </a:extLst>
          </p:cNvPr>
          <p:cNvSpPr txBox="1">
            <a:spLocks/>
          </p:cNvSpPr>
          <p:nvPr/>
        </p:nvSpPr>
        <p:spPr>
          <a:xfrm>
            <a:off x="5599912" y="569472"/>
            <a:ext cx="3462380" cy="4180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b="1" dirty="0"/>
              <a:t>Вимірювання:</a:t>
            </a:r>
            <a:endParaRPr lang="ru-RU" b="1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1600" dirty="0"/>
              <a:t>Для </a:t>
            </a:r>
            <a:r>
              <a:rPr lang="ru-RU" sz="1600" dirty="0" err="1"/>
              <a:t>кожної</a:t>
            </a:r>
            <a:r>
              <a:rPr lang="ru-RU" sz="1600" dirty="0"/>
              <a:t> </a:t>
            </a:r>
            <a:r>
              <a:rPr lang="ru-RU" sz="1600" dirty="0" err="1"/>
              <a:t>моделі</a:t>
            </a:r>
            <a:r>
              <a:rPr lang="ru-RU" sz="1600" dirty="0"/>
              <a:t> </a:t>
            </a:r>
            <a:r>
              <a:rPr lang="ru-RU" sz="1600" dirty="0" err="1"/>
              <a:t>обчислюємо</a:t>
            </a:r>
            <a:r>
              <a:rPr lang="ru-RU" sz="1600" dirty="0"/>
              <a:t>:</a:t>
            </a:r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sz="1500" dirty="0" err="1"/>
              <a:t>Середню</a:t>
            </a:r>
            <a:r>
              <a:rPr lang="ru-RU" sz="1500" dirty="0"/>
              <a:t> </a:t>
            </a:r>
            <a:r>
              <a:rPr lang="ru-RU" sz="1500" dirty="0" err="1"/>
              <a:t>точність</a:t>
            </a:r>
            <a:endParaRPr lang="ru-RU" sz="1500" dirty="0"/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ru-RU" sz="1500" dirty="0" err="1"/>
              <a:t>Стандартне</a:t>
            </a:r>
            <a:r>
              <a:rPr lang="ru-RU" sz="1500" dirty="0"/>
              <a:t> </a:t>
            </a:r>
            <a:r>
              <a:rPr lang="ru-RU" sz="1500" dirty="0" err="1"/>
              <a:t>відхилення</a:t>
            </a:r>
            <a:r>
              <a:rPr lang="ru-RU" sz="1500" dirty="0"/>
              <a:t> на </a:t>
            </a:r>
            <a:r>
              <a:rPr lang="ru-RU" sz="1500" dirty="0" err="1"/>
              <a:t>фолдах</a:t>
            </a:r>
            <a:endParaRPr lang="en-US" sz="1500" dirty="0"/>
          </a:p>
          <a:p>
            <a:pPr marL="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uk-UA" sz="1500" dirty="0"/>
              <a:t>Час тренування</a:t>
            </a:r>
            <a:endParaRPr lang="ru-RU" sz="15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ru-RU" sz="1600" b="1" dirty="0" err="1"/>
              <a:t>Візуалізація</a:t>
            </a:r>
            <a:r>
              <a:rPr lang="ru-RU" sz="1600" b="1" dirty="0"/>
              <a:t>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uk-UA" sz="1600" dirty="0"/>
              <a:t>Стовпчасті діаграми</a:t>
            </a:r>
            <a:r>
              <a:rPr lang="en-US" sz="1600" dirty="0"/>
              <a:t> (accuracy)</a:t>
            </a:r>
            <a:endParaRPr lang="uk-UA" sz="16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uk-UA" sz="1600" dirty="0"/>
              <a:t>Графіки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97177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79E42D-D812-4330-AF55-316A2A7854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642876" y="779769"/>
            <a:ext cx="5772698" cy="347826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2396E-8876-4D26-8BA8-D33BDAF59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26" y="764582"/>
            <a:ext cx="5834198" cy="350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2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Порівняння </a:t>
            </a:r>
            <a:r>
              <a:rPr lang="en-US" sz="3200" dirty="0"/>
              <a:t>SVC </a:t>
            </a:r>
            <a:r>
              <a:rPr lang="uk-UA" sz="3200" dirty="0"/>
              <a:t>та </a:t>
            </a:r>
            <a:r>
              <a:rPr lang="en-US" sz="3200" dirty="0"/>
              <a:t>Stacking Classifier</a:t>
            </a:r>
            <a:endParaRPr lang="uk-UA"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9" name="Google Shape;93;p17">
            <a:extLst>
              <a:ext uri="{FF2B5EF4-FFF2-40B4-BE49-F238E27FC236}">
                <a16:creationId xmlns:a16="http://schemas.microsoft.com/office/drawing/2014/main" id="{A9130463-F054-418C-AEA2-B9DB38C8DE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58989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Standalone SVC </a:t>
            </a:r>
            <a:r>
              <a:rPr lang="uk-UA" dirty="0"/>
              <a:t>досягає ~70% точності</a:t>
            </a:r>
            <a:r>
              <a:rPr lang="en-US" dirty="0"/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Stacking </a:t>
            </a:r>
            <a:r>
              <a:rPr lang="uk-UA" dirty="0"/>
              <a:t>ансамбль (</a:t>
            </a:r>
            <a:r>
              <a:rPr lang="en-US" dirty="0"/>
              <a:t>SVC + Bagging + AdaBoost + RF) </a:t>
            </a:r>
            <a:r>
              <a:rPr lang="uk-UA" dirty="0"/>
              <a:t>покращує точність до ~72%.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230B81-77AD-42B8-B296-EFBAA14829A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95625" y="2106885"/>
            <a:ext cx="4267200" cy="25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30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84659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500"/>
              </a:spcBef>
              <a:spcAft>
                <a:spcPts val="800"/>
              </a:spcAft>
              <a:buFontTx/>
              <a:buChar char="-"/>
            </a:pPr>
            <a:r>
              <a:rPr lang="uk-UA" sz="1600" dirty="0"/>
              <a:t>Досягнуто мети: </a:t>
            </a:r>
            <a:r>
              <a:rPr lang="ru-RU" sz="1600" dirty="0" err="1"/>
              <a:t>підвищення</a:t>
            </a:r>
            <a:r>
              <a:rPr lang="ru-RU" sz="1600" dirty="0"/>
              <a:t> </a:t>
            </a:r>
            <a:r>
              <a:rPr lang="ru-RU" sz="1600" dirty="0" err="1"/>
              <a:t>якості</a:t>
            </a:r>
            <a:r>
              <a:rPr lang="ru-RU" sz="1600" dirty="0"/>
              <a:t> </a:t>
            </a:r>
            <a:r>
              <a:rPr lang="ru-RU" sz="1600" dirty="0" err="1"/>
              <a:t>класифікації</a:t>
            </a:r>
            <a:r>
              <a:rPr lang="ru-RU" sz="1600" dirty="0"/>
              <a:t> </a:t>
            </a:r>
            <a:r>
              <a:rPr lang="ru-RU" sz="1600" dirty="0" err="1"/>
              <a:t>жанрів</a:t>
            </a:r>
            <a:r>
              <a:rPr lang="ru-RU" sz="1600" dirty="0"/>
              <a:t> за </a:t>
            </a:r>
            <a:r>
              <a:rPr lang="ru-RU" sz="1600" dirty="0" err="1"/>
              <a:t>допомогою</a:t>
            </a:r>
            <a:r>
              <a:rPr lang="ru-RU" sz="1600" dirty="0"/>
              <a:t> </a:t>
            </a:r>
            <a:r>
              <a:rPr lang="ru-RU" sz="1600" dirty="0" err="1"/>
              <a:t>ансамблевих</a:t>
            </a:r>
            <a:r>
              <a:rPr lang="ru-RU" sz="1600" dirty="0"/>
              <a:t> </a:t>
            </a:r>
            <a:r>
              <a:rPr lang="ru-RU" sz="1600" dirty="0" err="1"/>
              <a:t>методів</a:t>
            </a:r>
            <a:r>
              <a:rPr lang="en-US" sz="1600" dirty="0"/>
              <a:t>;</a:t>
            </a:r>
            <a:endParaRPr lang="uk-UA" sz="1600" dirty="0"/>
          </a:p>
          <a:p>
            <a:pPr marL="285750" lvl="0" indent="-285750" algn="l" rtl="0">
              <a:spcBef>
                <a:spcPts val="500"/>
              </a:spcBef>
              <a:spcAft>
                <a:spcPts val="800"/>
              </a:spcAft>
              <a:buFontTx/>
              <a:buChar char="-"/>
            </a:pPr>
            <a:r>
              <a:rPr lang="uk-UA" sz="1600" dirty="0"/>
              <a:t>Підтверджено, що </a:t>
            </a:r>
            <a:r>
              <a:rPr lang="ru-RU" sz="1600" dirty="0" err="1"/>
              <a:t>комбінування</a:t>
            </a:r>
            <a:r>
              <a:rPr lang="ru-RU" sz="1600" dirty="0"/>
              <a:t> моделей через </a:t>
            </a:r>
            <a:r>
              <a:rPr lang="ru-RU" sz="1600" dirty="0" err="1"/>
              <a:t>stacking</a:t>
            </a:r>
            <a:r>
              <a:rPr lang="ru-RU" sz="1600" dirty="0"/>
              <a:t> </a:t>
            </a:r>
            <a:r>
              <a:rPr lang="ru-RU" sz="1600" dirty="0" err="1"/>
              <a:t>ефективніше</a:t>
            </a:r>
            <a:r>
              <a:rPr lang="ru-RU" sz="1600" dirty="0"/>
              <a:t>, </a:t>
            </a:r>
            <a:r>
              <a:rPr lang="ru-RU" sz="1600" dirty="0" err="1"/>
              <a:t>ніж</a:t>
            </a:r>
            <a:r>
              <a:rPr lang="ru-RU" sz="1600" dirty="0"/>
              <a:t> </a:t>
            </a:r>
            <a:r>
              <a:rPr lang="ru-RU" sz="1600" dirty="0" err="1"/>
              <a:t>використання</a:t>
            </a:r>
            <a:r>
              <a:rPr lang="ru-RU" sz="1600" dirty="0"/>
              <a:t> </a:t>
            </a:r>
            <a:r>
              <a:rPr lang="ru-RU" sz="1600" dirty="0" err="1"/>
              <a:t>окремих</a:t>
            </a:r>
            <a:r>
              <a:rPr lang="ru-RU" sz="1600" dirty="0"/>
              <a:t> моделей</a:t>
            </a:r>
            <a:r>
              <a:rPr lang="en-US" sz="1600" dirty="0"/>
              <a:t>.</a:t>
            </a:r>
            <a:endParaRPr lang="uk-UA" sz="1600" dirty="0"/>
          </a:p>
          <a:p>
            <a:pPr marL="0" lvl="0" indent="0" algn="l" rtl="0">
              <a:spcBef>
                <a:spcPts val="500"/>
              </a:spcBef>
              <a:spcAft>
                <a:spcPts val="800"/>
              </a:spcAft>
              <a:buNone/>
            </a:pPr>
            <a:r>
              <a:rPr lang="uk-UA" sz="1600" dirty="0"/>
              <a:t>Інтерпретація результатів:</a:t>
            </a:r>
          </a:p>
          <a:p>
            <a:pPr marL="285750" lvl="0" indent="-285750" algn="l" rtl="0">
              <a:spcBef>
                <a:spcPts val="500"/>
              </a:spcBef>
              <a:spcAft>
                <a:spcPts val="800"/>
              </a:spcAft>
              <a:buFontTx/>
              <a:buChar char="-"/>
            </a:pPr>
            <a:r>
              <a:rPr lang="en-US" sz="1600" dirty="0"/>
              <a:t>SVC</a:t>
            </a:r>
            <a:r>
              <a:rPr lang="uk-UA" sz="1600" dirty="0"/>
              <a:t> отримав низьку оцінку за формальними критеріями Парето, однак мав сильну емпіричну ефективність</a:t>
            </a:r>
            <a:r>
              <a:rPr lang="en-US" sz="1600" dirty="0"/>
              <a:t>;</a:t>
            </a:r>
            <a:endParaRPr lang="uk-UA" sz="1600" dirty="0"/>
          </a:p>
          <a:p>
            <a:pPr marL="285750" lvl="0" indent="-285750" algn="l" rtl="0">
              <a:spcBef>
                <a:spcPts val="500"/>
              </a:spcBef>
              <a:spcAft>
                <a:spcPts val="800"/>
              </a:spcAft>
              <a:buFontTx/>
              <a:buChar char="-"/>
            </a:pPr>
            <a:r>
              <a:rPr lang="ru-RU" sz="1600" dirty="0" err="1"/>
              <a:t>Stacking</a:t>
            </a:r>
            <a:r>
              <a:rPr lang="ru-RU" sz="1600" dirty="0"/>
              <a:t> дозволив </a:t>
            </a:r>
            <a:r>
              <a:rPr lang="ru-RU" sz="1600" dirty="0" err="1"/>
              <a:t>поєднати</a:t>
            </a:r>
            <a:r>
              <a:rPr lang="ru-RU" sz="1600" dirty="0"/>
              <a:t> </a:t>
            </a:r>
            <a:r>
              <a:rPr lang="ru-RU" sz="1600" dirty="0" err="1"/>
              <a:t>сильні</a:t>
            </a:r>
            <a:r>
              <a:rPr lang="ru-RU" sz="1600" dirty="0"/>
              <a:t> </a:t>
            </a:r>
            <a:r>
              <a:rPr lang="ru-RU" sz="1600" dirty="0" err="1"/>
              <a:t>сторони</a:t>
            </a:r>
            <a:r>
              <a:rPr lang="ru-RU" sz="1600" dirty="0"/>
              <a:t> моделей, </a:t>
            </a:r>
            <a:r>
              <a:rPr lang="ru-RU" sz="1600" dirty="0" err="1"/>
              <a:t>компенсуючи</a:t>
            </a:r>
            <a:r>
              <a:rPr lang="ru-RU" sz="1600" dirty="0"/>
              <a:t> </a:t>
            </a:r>
            <a:r>
              <a:rPr lang="ru-RU" sz="1600" dirty="0" err="1"/>
              <a:t>слабкості</a:t>
            </a:r>
            <a:r>
              <a:rPr lang="uk-UA" sz="1600" dirty="0"/>
              <a:t> різних підходів до навчання</a:t>
            </a:r>
            <a:r>
              <a:rPr lang="en-US" sz="1600" dirty="0"/>
              <a:t>.</a:t>
            </a:r>
            <a:endParaRPr lang="uk-UA" sz="1600" dirty="0"/>
          </a:p>
          <a:p>
            <a:pPr marL="0" lvl="0" indent="0" algn="l" rtl="0">
              <a:spcBef>
                <a:spcPts val="500"/>
              </a:spcBef>
              <a:spcAft>
                <a:spcPts val="800"/>
              </a:spcAft>
              <a:buNone/>
            </a:pPr>
            <a:endParaRPr lang="uk-UA" sz="1600" dirty="0"/>
          </a:p>
          <a:p>
            <a:pPr marL="0" lvl="0" indent="0" algn="l" rtl="0">
              <a:spcBef>
                <a:spcPts val="500"/>
              </a:spcBef>
              <a:spcAft>
                <a:spcPts val="800"/>
              </a:spcAft>
              <a:buNone/>
            </a:pPr>
            <a:endParaRPr lang="ru-RU" sz="1600" dirty="0"/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28F9F-E74C-47A1-941D-D5EDB997E1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212" y="613305"/>
            <a:ext cx="2671575" cy="37779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67262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Досягнуто стійкого підвищення точності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класифікації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жанрів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шляхом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поєднання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Tx/>
              <a:buChar char="-"/>
            </a:pP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Результати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підтверджують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практичну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цінність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застосування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ансамблевих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реальних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системах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Можливий  напрям розвитку: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Розширення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ансамблю за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рахунок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глибинного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навчання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наприклад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прості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CNN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CRNN) і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мультимодальних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дескрипторів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метадані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тексти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тощо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Основні положення 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Об’єкт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процес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автоматизованої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класифікації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музичних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треків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за жанрами в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інформаційних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системах</a:t>
            </a:r>
            <a:r>
              <a:rPr lang="en-US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uk" dirty="0"/>
              <a:t>Напрям</a:t>
            </a:r>
            <a:r>
              <a:rPr lang="uk-UA" dirty="0"/>
              <a:t> дослідження 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застосування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ансамблевих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машинного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навчання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задач</a:t>
            </a:r>
            <a:r>
              <a:rPr lang="en-US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класифікації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музичних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жанрів</a:t>
            </a:r>
            <a:r>
              <a:rPr lang="en-US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ru-RU" sz="1800" kern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Контекст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–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зростання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потреби в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систематизації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музичних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зв’язку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розвитком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цифрових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музичних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800" kern="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сервісів</a:t>
            </a:r>
            <a:r>
              <a:rPr lang="ru-RU" sz="1800" kern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Аналіз предметної галузі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120D7C1A-9626-4324-8812-6677711B17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ru-RU" dirty="0" err="1"/>
              <a:t>Музичні</a:t>
            </a:r>
            <a:r>
              <a:rPr lang="ru-RU" dirty="0"/>
              <a:t> </a:t>
            </a:r>
            <a:r>
              <a:rPr lang="ru-RU" dirty="0" err="1"/>
              <a:t>архіви</a:t>
            </a:r>
            <a:r>
              <a:rPr lang="ru-RU" dirty="0"/>
              <a:t> та </a:t>
            </a:r>
            <a:r>
              <a:rPr lang="ru-RU" dirty="0" err="1"/>
              <a:t>стримінгові</a:t>
            </a:r>
            <a:r>
              <a:rPr lang="ru-RU" dirty="0"/>
              <a:t> 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швидко</a:t>
            </a:r>
            <a:r>
              <a:rPr lang="ru-RU" dirty="0"/>
              <a:t> </a:t>
            </a:r>
            <a:r>
              <a:rPr lang="ru-RU" dirty="0" err="1"/>
              <a:t>зростають</a:t>
            </a:r>
            <a:r>
              <a:rPr lang="en-US" dirty="0"/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ru-RU" dirty="0"/>
              <a:t>Потреба в </a:t>
            </a:r>
            <a:r>
              <a:rPr lang="ru-RU" dirty="0" err="1"/>
              <a:t>автоматизованій</a:t>
            </a:r>
            <a:r>
              <a:rPr lang="ru-RU" dirty="0"/>
              <a:t> </a:t>
            </a:r>
            <a:r>
              <a:rPr lang="ru-RU" dirty="0" err="1"/>
              <a:t>класифікації</a:t>
            </a:r>
            <a:r>
              <a:rPr lang="ru-RU" dirty="0"/>
              <a:t> та </a:t>
            </a:r>
            <a:r>
              <a:rPr lang="ru-RU" dirty="0" err="1"/>
              <a:t>ефективній</a:t>
            </a:r>
            <a:r>
              <a:rPr lang="ru-RU" dirty="0"/>
              <a:t> </a:t>
            </a:r>
            <a:r>
              <a:rPr lang="ru-RU" dirty="0" err="1"/>
              <a:t>структуризації</a:t>
            </a:r>
            <a:r>
              <a:rPr lang="en-US" dirty="0"/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ru-RU" dirty="0" err="1"/>
              <a:t>Виклики</a:t>
            </a:r>
            <a:r>
              <a:rPr lang="ru-RU" dirty="0"/>
              <a:t>: велика </a:t>
            </a:r>
            <a:r>
              <a:rPr lang="ru-RU" dirty="0" err="1"/>
              <a:t>варіативність</a:t>
            </a:r>
            <a:r>
              <a:rPr lang="ru-RU" dirty="0"/>
              <a:t> </a:t>
            </a:r>
            <a:r>
              <a:rPr lang="ru-RU" dirty="0" err="1"/>
              <a:t>стилів</a:t>
            </a:r>
            <a:r>
              <a:rPr lang="ru-RU" dirty="0"/>
              <a:t>, </a:t>
            </a:r>
            <a:r>
              <a:rPr lang="ru-RU" dirty="0" err="1"/>
              <a:t>змішані</a:t>
            </a:r>
            <a:r>
              <a:rPr lang="ru-RU" dirty="0"/>
              <a:t> </a:t>
            </a:r>
            <a:r>
              <a:rPr lang="ru-RU" dirty="0" err="1"/>
              <a:t>жанри</a:t>
            </a:r>
            <a:r>
              <a:rPr lang="ru-RU" dirty="0"/>
              <a:t>, </a:t>
            </a:r>
            <a:r>
              <a:rPr lang="ru-RU" dirty="0" err="1"/>
              <a:t>суб’єктивність</a:t>
            </a:r>
            <a:r>
              <a:rPr lang="ru-RU" dirty="0"/>
              <a:t> </a:t>
            </a:r>
            <a:r>
              <a:rPr lang="ru-RU" dirty="0" err="1"/>
              <a:t>сприйняття</a:t>
            </a:r>
            <a:r>
              <a:rPr lang="ru-R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480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Аналіз предметної галузі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120D7C1A-9626-4324-8812-6677711B17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uk-UA" dirty="0" err="1"/>
              <a:t>Аудіоознаки</a:t>
            </a:r>
            <a:r>
              <a:rPr lang="uk-UA" dirty="0"/>
              <a:t>: спектральні, р</a:t>
            </a:r>
            <a:r>
              <a:rPr lang="ru-RU" dirty="0" err="1"/>
              <a:t>итмічні</a:t>
            </a:r>
            <a:r>
              <a:rPr lang="ru-RU" dirty="0"/>
              <a:t>, </a:t>
            </a:r>
            <a:r>
              <a:rPr lang="ru-RU" dirty="0" err="1"/>
              <a:t>тембральні</a:t>
            </a:r>
            <a:r>
              <a:rPr lang="ru-RU" dirty="0"/>
              <a:t> характеристики </a:t>
            </a:r>
            <a:r>
              <a:rPr lang="ru-RU" dirty="0" err="1"/>
              <a:t>мають</a:t>
            </a:r>
            <a:r>
              <a:rPr lang="ru-RU" dirty="0"/>
              <a:t> </a:t>
            </a:r>
            <a:r>
              <a:rPr lang="ru-RU" dirty="0" err="1"/>
              <a:t>ключове</a:t>
            </a:r>
            <a:r>
              <a:rPr lang="ru-RU" dirty="0"/>
              <a:t> </a:t>
            </a:r>
            <a:r>
              <a:rPr lang="ru-RU" dirty="0" err="1"/>
              <a:t>значення</a:t>
            </a:r>
            <a:r>
              <a:rPr lang="ru-RU" dirty="0"/>
              <a:t>;</a:t>
            </a:r>
            <a:endParaRPr lang="en-US" dirty="0"/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ru-RU" dirty="0" err="1"/>
              <a:t>Спектрограми</a:t>
            </a:r>
            <a:r>
              <a:rPr lang="ru-RU" dirty="0"/>
              <a:t> </a:t>
            </a:r>
            <a:r>
              <a:rPr lang="ru-RU" dirty="0" err="1"/>
              <a:t>дають</a:t>
            </a:r>
            <a:r>
              <a:rPr lang="ru-RU" dirty="0"/>
              <a:t> </a:t>
            </a:r>
            <a:r>
              <a:rPr lang="ru-RU" dirty="0" err="1"/>
              <a:t>уявлення</a:t>
            </a:r>
            <a:r>
              <a:rPr lang="ru-RU" dirty="0"/>
              <a:t> про </a:t>
            </a:r>
            <a:r>
              <a:rPr lang="ru-RU" dirty="0" err="1"/>
              <a:t>енергетичну</a:t>
            </a:r>
            <a:r>
              <a:rPr lang="ru-RU" dirty="0"/>
              <a:t> структуру </a:t>
            </a:r>
            <a:r>
              <a:rPr lang="ru-RU" dirty="0" err="1"/>
              <a:t>треків</a:t>
            </a:r>
            <a:r>
              <a:rPr lang="ru-RU" dirty="0"/>
              <a:t> у </a:t>
            </a:r>
            <a:r>
              <a:rPr lang="ru-RU" dirty="0" err="1"/>
              <a:t>часі</a:t>
            </a:r>
            <a:r>
              <a:rPr lang="ru-RU" dirty="0"/>
              <a:t>;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1200"/>
              </a:spcAft>
              <a:buFontTx/>
              <a:buChar char="-"/>
            </a:pPr>
            <a:r>
              <a:rPr lang="ru-RU" dirty="0"/>
              <a:t>Роль </a:t>
            </a:r>
            <a:r>
              <a:rPr lang="ru-RU" dirty="0" err="1"/>
              <a:t>ансамблів</a:t>
            </a:r>
            <a:r>
              <a:rPr lang="ru-RU" dirty="0"/>
              <a:t>: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ru-RU" dirty="0" err="1"/>
              <a:t>компенсувати</a:t>
            </a:r>
            <a:r>
              <a:rPr lang="ru-RU" dirty="0"/>
              <a:t> </a:t>
            </a:r>
            <a:r>
              <a:rPr lang="ru-RU" dirty="0" err="1"/>
              <a:t>слабкі</a:t>
            </a:r>
            <a:r>
              <a:rPr lang="ru-RU" dirty="0"/>
              <a:t> </a:t>
            </a:r>
            <a:r>
              <a:rPr lang="ru-RU" dirty="0" err="1"/>
              <a:t>сторони</a:t>
            </a:r>
            <a:r>
              <a:rPr lang="ru-RU" dirty="0"/>
              <a:t> </a:t>
            </a:r>
            <a:r>
              <a:rPr lang="ru-RU" dirty="0" err="1"/>
              <a:t>окремих</a:t>
            </a:r>
            <a:r>
              <a:rPr lang="ru-RU" dirty="0"/>
              <a:t> моделей, </a:t>
            </a:r>
            <a:r>
              <a:rPr lang="ru-RU" dirty="0" err="1"/>
              <a:t>підвищують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61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Огляд</a:t>
            </a:r>
            <a:r>
              <a:rPr lang="ru-RU" sz="3200" dirty="0"/>
              <a:t> і </a:t>
            </a: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літературних</a:t>
            </a:r>
            <a:r>
              <a:rPr lang="ru-RU" sz="3200" dirty="0"/>
              <a:t>, </a:t>
            </a:r>
            <a:r>
              <a:rPr lang="ru-RU" sz="3200" dirty="0" err="1"/>
              <a:t>наукових</a:t>
            </a:r>
            <a:r>
              <a:rPr lang="ru-RU" sz="3200" dirty="0"/>
              <a:t> </a:t>
            </a:r>
            <a:r>
              <a:rPr lang="ru-RU" sz="3200" dirty="0" err="1"/>
              <a:t>джерел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5AA399-7DD8-4A48-8862-73DE6CCA4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35643"/>
              </p:ext>
            </p:extLst>
          </p:nvPr>
        </p:nvGraphicFramePr>
        <p:xfrm>
          <a:off x="741324" y="783363"/>
          <a:ext cx="766135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784">
                  <a:extLst>
                    <a:ext uri="{9D8B030D-6E8A-4147-A177-3AD203B41FA5}">
                      <a16:colId xmlns:a16="http://schemas.microsoft.com/office/drawing/2014/main" val="3920620693"/>
                    </a:ext>
                  </a:extLst>
                </a:gridCol>
                <a:gridCol w="2553784">
                  <a:extLst>
                    <a:ext uri="{9D8B030D-6E8A-4147-A177-3AD203B41FA5}">
                      <a16:colId xmlns:a16="http://schemas.microsoft.com/office/drawing/2014/main" val="235502957"/>
                    </a:ext>
                  </a:extLst>
                </a:gridCol>
                <a:gridCol w="2553784">
                  <a:extLst>
                    <a:ext uri="{9D8B030D-6E8A-4147-A177-3AD203B41FA5}">
                      <a16:colId xmlns:a16="http://schemas.microsoft.com/office/drawing/2014/main" val="1571472179"/>
                    </a:ext>
                  </a:extLst>
                </a:gridCol>
              </a:tblGrid>
              <a:tr h="231790">
                <a:tc>
                  <a:txBody>
                    <a:bodyPr/>
                    <a:lstStyle/>
                    <a:p>
                      <a:r>
                        <a:rPr lang="uk-UA" sz="1400" dirty="0"/>
                        <a:t>Джерело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Основні підходи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Методи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48658"/>
                  </a:ext>
                </a:extLst>
              </a:tr>
              <a:tr h="880802">
                <a:tc>
                  <a:txBody>
                    <a:bodyPr/>
                    <a:lstStyle/>
                    <a:p>
                      <a:r>
                        <a:rPr lang="pt-BR" sz="1400" dirty="0"/>
                        <a:t>[3] Liu Z., De Mori J., Abayomi K.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Set Recognition (OSR) </a:t>
                      </a:r>
                      <a:r>
                        <a:rPr lang="uk-UA" sz="1400" dirty="0"/>
                        <a:t>у контексті класифікації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Використання</a:t>
                      </a:r>
                      <a:r>
                        <a:rPr lang="ru-RU" sz="1400" dirty="0"/>
                        <a:t> CNN з </a:t>
                      </a:r>
                      <a:r>
                        <a:rPr lang="ru-RU" sz="1400" dirty="0" err="1"/>
                        <a:t>розпізнаванням</a:t>
                      </a:r>
                      <a:r>
                        <a:rPr lang="ru-RU" sz="1400" dirty="0"/>
                        <a:t> «</a:t>
                      </a:r>
                      <a:r>
                        <a:rPr lang="ru-RU" sz="1400" dirty="0" err="1"/>
                        <a:t>нових</a:t>
                      </a:r>
                      <a:r>
                        <a:rPr lang="ru-RU" sz="1400" dirty="0"/>
                        <a:t>» </a:t>
                      </a:r>
                      <a:r>
                        <a:rPr lang="ru-RU" sz="1400" dirty="0" err="1"/>
                        <a:t>жанрів</a:t>
                      </a:r>
                      <a:r>
                        <a:rPr lang="ru-RU" sz="1400" dirty="0"/>
                        <a:t> за </a:t>
                      </a:r>
                      <a:r>
                        <a:rPr lang="ru-RU" sz="1400" dirty="0" err="1"/>
                        <a:t>допомогою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відкритого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множинного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підходу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03537"/>
                  </a:ext>
                </a:extLst>
              </a:tr>
              <a:tr h="718549">
                <a:tc>
                  <a:txBody>
                    <a:bodyPr/>
                    <a:lstStyle/>
                    <a:p>
                      <a:r>
                        <a:rPr lang="en-US" sz="1400" dirty="0"/>
                        <a:t>[4] Pons J., </a:t>
                      </a:r>
                      <a:r>
                        <a:rPr lang="en-US" sz="1400" dirty="0" err="1"/>
                        <a:t>Lidy</a:t>
                      </a:r>
                      <a:r>
                        <a:rPr lang="en-US" sz="1400" dirty="0"/>
                        <a:t> T., Serra X.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«Музично мотивовані» </a:t>
                      </a:r>
                      <a:r>
                        <a:rPr lang="en-US" sz="1400" dirty="0"/>
                        <a:t>Convolutional Neural Networks (CNN)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Застосування спеціалізованих фільтрів, що враховують ритмічні й гармонійні </a:t>
                      </a:r>
                      <a:r>
                        <a:rPr lang="uk-UA" sz="1400" dirty="0" err="1"/>
                        <a:t>патерни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61011"/>
                  </a:ext>
                </a:extLst>
              </a:tr>
              <a:tr h="880802">
                <a:tc>
                  <a:txBody>
                    <a:bodyPr/>
                    <a:lstStyle/>
                    <a:p>
                      <a:r>
                        <a:rPr lang="pt-BR" sz="1400" dirty="0"/>
                        <a:t>[5] Choi K., Fazekas G., Sandler M., Cho K.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Convolutional Recurrent Neural Networks (CRNN)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Поєднання</a:t>
                      </a:r>
                      <a:r>
                        <a:rPr lang="ru-RU" sz="1400" dirty="0"/>
                        <a:t> CNN для </a:t>
                      </a:r>
                      <a:r>
                        <a:rPr lang="ru-RU" sz="1400" dirty="0" err="1"/>
                        <a:t>вилучення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локальних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ознак</a:t>
                      </a:r>
                      <a:r>
                        <a:rPr lang="ru-RU" sz="1400" dirty="0"/>
                        <a:t> і RNN для </a:t>
                      </a:r>
                      <a:r>
                        <a:rPr lang="ru-RU" sz="1400" dirty="0" err="1"/>
                        <a:t>моделювання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часових</a:t>
                      </a:r>
                      <a:r>
                        <a:rPr lang="ru-RU" sz="1400" dirty="0"/>
                        <a:t> </a:t>
                      </a:r>
                      <a:r>
                        <a:rPr lang="ru-RU" sz="1400" dirty="0" err="1"/>
                        <a:t>залежностей</a:t>
                      </a:r>
                      <a:r>
                        <a:rPr lang="ru-RU" sz="1400" dirty="0"/>
                        <a:t> (</a:t>
                      </a:r>
                      <a:r>
                        <a:rPr lang="ru-RU" sz="1400" dirty="0" err="1"/>
                        <a:t>Mel-спектрограми</a:t>
                      </a:r>
                      <a:r>
                        <a:rPr lang="ru-RU" sz="1400" dirty="0"/>
                        <a:t>, MFCC)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921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Огляд</a:t>
            </a:r>
            <a:r>
              <a:rPr lang="ru-RU" sz="3200" dirty="0"/>
              <a:t> і </a:t>
            </a:r>
            <a:r>
              <a:rPr lang="ru-RU" sz="3200" dirty="0" err="1"/>
              <a:t>аналіз</a:t>
            </a:r>
            <a:r>
              <a:rPr lang="ru-RU" sz="3200" dirty="0"/>
              <a:t> </a:t>
            </a:r>
            <a:r>
              <a:rPr lang="ru-RU" sz="3200" dirty="0" err="1"/>
              <a:t>літературних</a:t>
            </a:r>
            <a:r>
              <a:rPr lang="ru-RU" sz="3200" dirty="0"/>
              <a:t>, </a:t>
            </a:r>
            <a:r>
              <a:rPr lang="ru-RU" sz="3200" dirty="0" err="1"/>
              <a:t>наукових</a:t>
            </a:r>
            <a:r>
              <a:rPr lang="ru-RU" sz="3200" dirty="0"/>
              <a:t> </a:t>
            </a:r>
            <a:r>
              <a:rPr lang="ru-RU" sz="3200" dirty="0" err="1"/>
              <a:t>джерел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1FD9B35F-220B-492C-B3AC-EBBA2A3B2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953424"/>
              </p:ext>
            </p:extLst>
          </p:nvPr>
        </p:nvGraphicFramePr>
        <p:xfrm>
          <a:off x="741324" y="783363"/>
          <a:ext cx="7661352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3784">
                  <a:extLst>
                    <a:ext uri="{9D8B030D-6E8A-4147-A177-3AD203B41FA5}">
                      <a16:colId xmlns:a16="http://schemas.microsoft.com/office/drawing/2014/main" val="3920620693"/>
                    </a:ext>
                  </a:extLst>
                </a:gridCol>
                <a:gridCol w="2553784">
                  <a:extLst>
                    <a:ext uri="{9D8B030D-6E8A-4147-A177-3AD203B41FA5}">
                      <a16:colId xmlns:a16="http://schemas.microsoft.com/office/drawing/2014/main" val="235502957"/>
                    </a:ext>
                  </a:extLst>
                </a:gridCol>
                <a:gridCol w="2553784">
                  <a:extLst>
                    <a:ext uri="{9D8B030D-6E8A-4147-A177-3AD203B41FA5}">
                      <a16:colId xmlns:a16="http://schemas.microsoft.com/office/drawing/2014/main" val="1571472179"/>
                    </a:ext>
                  </a:extLst>
                </a:gridCol>
              </a:tblGrid>
              <a:tr h="231790">
                <a:tc>
                  <a:txBody>
                    <a:bodyPr/>
                    <a:lstStyle/>
                    <a:p>
                      <a:r>
                        <a:rPr lang="uk-UA" sz="1400" dirty="0"/>
                        <a:t>Джерело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Основні підходи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sz="1400" dirty="0"/>
                        <a:t>Методи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0348658"/>
                  </a:ext>
                </a:extLst>
              </a:tr>
              <a:tr h="880802">
                <a:tc>
                  <a:txBody>
                    <a:bodyPr/>
                    <a:lstStyle/>
                    <a:p>
                      <a:r>
                        <a:rPr lang="en-US" dirty="0"/>
                        <a:t>[6] Meng Y.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Порівняння </a:t>
                      </a:r>
                      <a:r>
                        <a:rPr lang="en-US" dirty="0"/>
                        <a:t>CNN </a:t>
                      </a:r>
                      <a:r>
                        <a:rPr lang="uk-UA" dirty="0"/>
                        <a:t>та </a:t>
                      </a:r>
                      <a:r>
                        <a:rPr lang="en-US" dirty="0" err="1"/>
                        <a:t>XGBoost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Аналіз ефективності підходів </a:t>
                      </a:r>
                      <a:r>
                        <a:rPr lang="en-US" dirty="0"/>
                        <a:t>Deep Learning </a:t>
                      </a:r>
                      <a:r>
                        <a:rPr lang="uk-UA" dirty="0"/>
                        <a:t>проти </a:t>
                      </a:r>
                      <a:r>
                        <a:rPr lang="en-US" dirty="0"/>
                        <a:t>Boosting </a:t>
                      </a:r>
                      <a:r>
                        <a:rPr lang="uk-UA" dirty="0"/>
                        <a:t>із застосуванням </a:t>
                      </a:r>
                      <a:r>
                        <a:rPr lang="en-US" dirty="0"/>
                        <a:t>Mel-</a:t>
                      </a:r>
                      <a:r>
                        <a:rPr lang="uk-UA" dirty="0"/>
                        <a:t>спектрограм та </a:t>
                      </a:r>
                      <a:r>
                        <a:rPr lang="en-US" dirty="0"/>
                        <a:t>MFCC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303537"/>
                  </a:ext>
                </a:extLst>
              </a:tr>
              <a:tr h="718549">
                <a:tc>
                  <a:txBody>
                    <a:bodyPr/>
                    <a:lstStyle/>
                    <a:p>
                      <a:r>
                        <a:rPr lang="en-US" dirty="0"/>
                        <a:t>[7] Zhang J.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Гібридна модель </a:t>
                      </a:r>
                      <a:r>
                        <a:rPr lang="en-US" dirty="0" err="1"/>
                        <a:t>ResNet</a:t>
                      </a:r>
                      <a:r>
                        <a:rPr lang="uk-UA" dirty="0"/>
                        <a:t> + </a:t>
                      </a:r>
                      <a:r>
                        <a:rPr lang="en-US" dirty="0"/>
                        <a:t>Bi-GRU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Глибинне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вилучення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ознак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ResNet</a:t>
                      </a:r>
                      <a:r>
                        <a:rPr lang="ru-RU" dirty="0"/>
                        <a:t>) та </a:t>
                      </a:r>
                      <a:r>
                        <a:rPr lang="ru-RU" dirty="0" err="1"/>
                        <a:t>двонапрямна</a:t>
                      </a:r>
                      <a:r>
                        <a:rPr lang="ru-RU" dirty="0"/>
                        <a:t> GRU для </a:t>
                      </a:r>
                      <a:r>
                        <a:rPr lang="ru-RU" dirty="0" err="1"/>
                        <a:t>врахування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часових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залежностей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661011"/>
                  </a:ext>
                </a:extLst>
              </a:tr>
              <a:tr h="880802">
                <a:tc>
                  <a:txBody>
                    <a:bodyPr/>
                    <a:lstStyle/>
                    <a:p>
                      <a:r>
                        <a:rPr lang="de-DE" dirty="0"/>
                        <a:t>[8] </a:t>
                      </a:r>
                      <a:r>
                        <a:rPr lang="de-DE" dirty="0" err="1"/>
                        <a:t>Ru</a:t>
                      </a:r>
                      <a:r>
                        <a:rPr lang="de-DE" dirty="0"/>
                        <a:t> G., Zhang X., Wang J., Cheng N., Xiao J.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Мультимодальний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аналіз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із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урахуванням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кореляцій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між</a:t>
                      </a:r>
                      <a:r>
                        <a:rPr lang="ru-RU" dirty="0"/>
                        <a:t> жанрами</a:t>
                      </a:r>
                      <a:endParaRPr lang="uk-U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uk-UA" dirty="0"/>
                        <a:t>Інтеграція аудіо- і текстових ознак, механізм крос-модальної уваги, врахування взаємозв’язків між жанровими категоріями</a:t>
                      </a:r>
                      <a:endParaRPr lang="uk-U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9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02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Bef>
                <a:spcPts val="1500"/>
              </a:spcBef>
              <a:buNone/>
            </a:pPr>
            <a:r>
              <a:rPr lang="uk-UA" dirty="0"/>
              <a:t>Проблема: </a:t>
            </a:r>
            <a:r>
              <a:rPr lang="en-US" dirty="0"/>
              <a:t>weak-learner </a:t>
            </a:r>
            <a:r>
              <a:rPr lang="uk-UA" dirty="0"/>
              <a:t>моделі демонструють недостатню точність класифікації через складність жанрових меж, змішані стилі та високий рівень шуму в </a:t>
            </a:r>
            <a:r>
              <a:rPr lang="uk-UA" dirty="0" err="1"/>
              <a:t>аудіоданих</a:t>
            </a:r>
            <a:r>
              <a:rPr lang="ru-RU" dirty="0"/>
              <a:t>;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Очікуваний результат: побудова </a:t>
            </a:r>
            <a:r>
              <a:rPr lang="uk-UA" dirty="0"/>
              <a:t>комбінованого ансамблю (</a:t>
            </a:r>
            <a:r>
              <a:rPr lang="en-US" dirty="0"/>
              <a:t>stacking) </a:t>
            </a:r>
            <a:r>
              <a:rPr lang="uk-UA" dirty="0"/>
              <a:t>з моделей </a:t>
            </a:r>
            <a:r>
              <a:rPr lang="en-US" dirty="0"/>
              <a:t>Bagging, AdaBoost, Random Forest </a:t>
            </a:r>
            <a:r>
              <a:rPr lang="uk-UA" dirty="0"/>
              <a:t>та </a:t>
            </a:r>
            <a:r>
              <a:rPr lang="en-US" dirty="0"/>
              <a:t>SVC, </a:t>
            </a:r>
            <a:r>
              <a:rPr lang="uk-UA" dirty="0"/>
              <a:t>який перевершує в точності кожну з базових моделей окремо та забезпечує стабільні результати на наборі даних</a:t>
            </a:r>
            <a:r>
              <a:rPr lang="en-US" dirty="0"/>
              <a:t> </a:t>
            </a:r>
            <a:r>
              <a:rPr lang="en-US" dirty="0" err="1"/>
              <a:t>FMA_small</a:t>
            </a:r>
            <a:r>
              <a:rPr lang="uk-UA" dirty="0"/>
              <a:t>.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</a:t>
            </a:r>
            <a:r>
              <a:rPr lang="en-US" sz="3200" dirty="0"/>
              <a:t> </a:t>
            </a:r>
            <a:r>
              <a:rPr lang="uk-UA" sz="3200" dirty="0"/>
              <a:t>та інструменти</a:t>
            </a:r>
            <a:r>
              <a:rPr lang="uk" sz="3200" dirty="0"/>
              <a:t>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8" name="Google Shape;93;p17">
            <a:extLst>
              <a:ext uri="{FF2B5EF4-FFF2-40B4-BE49-F238E27FC236}">
                <a16:creationId xmlns:a16="http://schemas.microsoft.com/office/drawing/2014/main" id="{5462FE25-7F29-40BA-92CB-7D9166B4555A}"/>
              </a:ext>
            </a:extLst>
          </p:cNvPr>
          <p:cNvSpPr txBox="1">
            <a:spLocks/>
          </p:cNvSpPr>
          <p:nvPr/>
        </p:nvSpPr>
        <p:spPr>
          <a:xfrm>
            <a:off x="700050" y="569471"/>
            <a:ext cx="8951725" cy="379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2200" dirty="0" err="1"/>
              <a:t>Методи</a:t>
            </a:r>
            <a:r>
              <a:rPr lang="ru-RU" sz="2200" dirty="0"/>
              <a:t> </a:t>
            </a:r>
            <a:r>
              <a:rPr lang="ru-RU" sz="2200" dirty="0" err="1"/>
              <a:t>дослідження</a:t>
            </a:r>
            <a:r>
              <a:rPr lang="ru-RU" sz="2200" dirty="0"/>
              <a:t>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uk-UA" sz="1900" dirty="0"/>
              <a:t>Ансамблеві підходи: </a:t>
            </a:r>
            <a:r>
              <a:rPr lang="en-US" sz="1900" dirty="0"/>
              <a:t>Bagging, AdaBoost, Random Forest, SVC, stacking</a:t>
            </a:r>
            <a:r>
              <a:rPr lang="ru-RU" sz="1900" dirty="0"/>
              <a:t>;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uk-UA" sz="1900" dirty="0" err="1"/>
              <a:t>Байєсова</a:t>
            </a:r>
            <a:r>
              <a:rPr lang="uk-UA" sz="1900" dirty="0"/>
              <a:t> оптимізація </a:t>
            </a:r>
            <a:r>
              <a:rPr lang="uk-UA" sz="1900" dirty="0" err="1"/>
              <a:t>гіперпараметрів</a:t>
            </a:r>
            <a:r>
              <a:rPr lang="ru-RU" sz="1900" dirty="0"/>
              <a:t>;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ru-RU" sz="1900" dirty="0"/>
              <a:t>Парето-</a:t>
            </a:r>
            <a:r>
              <a:rPr lang="ru-RU" sz="1900" dirty="0" err="1"/>
              <a:t>аналіз</a:t>
            </a:r>
            <a:r>
              <a:rPr lang="ru-RU" sz="19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uk-UA" sz="2200" dirty="0"/>
              <a:t>Інструментарій та технології</a:t>
            </a:r>
            <a:r>
              <a:rPr lang="ru-RU" sz="2200" dirty="0"/>
              <a:t>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sz="1900" dirty="0"/>
              <a:t>Python 3.12 / </a:t>
            </a:r>
            <a:r>
              <a:rPr lang="en-US" sz="1900" dirty="0" err="1"/>
              <a:t>Jupyter</a:t>
            </a:r>
            <a:r>
              <a:rPr lang="en-US" sz="1900" dirty="0"/>
              <a:t> Notebook — </a:t>
            </a:r>
            <a:r>
              <a:rPr lang="uk-UA" sz="1900" dirty="0"/>
              <a:t>середовище для експериментів</a:t>
            </a:r>
            <a:r>
              <a:rPr lang="ru-RU" sz="1900" dirty="0"/>
              <a:t>;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sz="1900" dirty="0"/>
              <a:t>scikit-learn, </a:t>
            </a:r>
            <a:r>
              <a:rPr lang="en-US" sz="1900" dirty="0" err="1"/>
              <a:t>joblib</a:t>
            </a:r>
            <a:r>
              <a:rPr lang="en-US" sz="1900" dirty="0"/>
              <a:t> — </a:t>
            </a:r>
            <a:r>
              <a:rPr lang="uk-UA" sz="1900" dirty="0"/>
              <a:t>реалізація моделей та паралельні обчислення</a:t>
            </a:r>
            <a:r>
              <a:rPr lang="ru-RU" sz="1900" dirty="0"/>
              <a:t>;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sz="1900" dirty="0"/>
              <a:t>pandas, NumPy — </a:t>
            </a:r>
            <a:r>
              <a:rPr lang="ru-RU" sz="1900" dirty="0" err="1"/>
              <a:t>обробка</a:t>
            </a:r>
            <a:r>
              <a:rPr lang="ru-RU" sz="1900" dirty="0"/>
              <a:t> і </a:t>
            </a:r>
            <a:r>
              <a:rPr lang="ru-RU" sz="1900" dirty="0" err="1"/>
              <a:t>аналіз</a:t>
            </a:r>
            <a:r>
              <a:rPr lang="ru-RU" sz="1900" dirty="0"/>
              <a:t> </a:t>
            </a:r>
            <a:r>
              <a:rPr lang="ru-RU" sz="1900" dirty="0" err="1"/>
              <a:t>даних</a:t>
            </a:r>
            <a:r>
              <a:rPr lang="en-US" sz="1900" dirty="0"/>
              <a:t>;</a:t>
            </a:r>
            <a:endParaRPr lang="ru-RU" sz="1900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ru-RU" sz="1900" dirty="0" err="1"/>
              <a:t>matplotlib</a:t>
            </a:r>
            <a:r>
              <a:rPr lang="ru-RU" sz="1900" dirty="0"/>
              <a:t>, </a:t>
            </a:r>
            <a:r>
              <a:rPr lang="ru-RU" sz="1900" dirty="0" err="1"/>
              <a:t>tqdm</a:t>
            </a:r>
            <a:r>
              <a:rPr lang="ru-RU" sz="1900" dirty="0"/>
              <a:t> — </a:t>
            </a:r>
            <a:r>
              <a:rPr lang="ru-RU" sz="1900" dirty="0" err="1"/>
              <a:t>візуалізація</a:t>
            </a:r>
            <a:r>
              <a:rPr lang="ru-RU" sz="1900" dirty="0"/>
              <a:t> </a:t>
            </a:r>
            <a:r>
              <a:rPr lang="ru-RU" sz="1900" dirty="0" err="1"/>
              <a:t>результатів</a:t>
            </a:r>
            <a:r>
              <a:rPr lang="ru-RU" sz="1900" dirty="0"/>
              <a:t> та контроль </a:t>
            </a:r>
            <a:r>
              <a:rPr lang="ru-RU" sz="1900" dirty="0" err="1"/>
              <a:t>прогресу</a:t>
            </a:r>
            <a:r>
              <a:rPr lang="ru-RU" sz="1900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sp>
        <p:nvSpPr>
          <p:cNvPr id="6" name="Google Shape;93;p17">
            <a:extLst>
              <a:ext uri="{FF2B5EF4-FFF2-40B4-BE49-F238E27FC236}">
                <a16:creationId xmlns:a16="http://schemas.microsoft.com/office/drawing/2014/main" id="{E165E642-8DA6-4803-AF05-9A5F62A65E06}"/>
              </a:ext>
            </a:extLst>
          </p:cNvPr>
          <p:cNvSpPr txBox="1">
            <a:spLocks/>
          </p:cNvSpPr>
          <p:nvPr/>
        </p:nvSpPr>
        <p:spPr>
          <a:xfrm>
            <a:off x="700050" y="676735"/>
            <a:ext cx="8951725" cy="3790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b="1" dirty="0" err="1"/>
              <a:t>Вхідні</a:t>
            </a:r>
            <a:r>
              <a:rPr lang="ru-RU" b="1" dirty="0"/>
              <a:t> </a:t>
            </a:r>
            <a:r>
              <a:rPr lang="ru-RU" b="1" dirty="0" err="1"/>
              <a:t>дані</a:t>
            </a:r>
            <a:r>
              <a:rPr lang="ru-RU" b="1" dirty="0"/>
              <a:t>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Набір треків з </a:t>
            </a:r>
            <a:r>
              <a:rPr lang="en-US" dirty="0"/>
              <a:t>FMA</a:t>
            </a:r>
            <a:r>
              <a:rPr lang="uk-UA" dirty="0"/>
              <a:t>_</a:t>
            </a:r>
            <a:r>
              <a:rPr lang="en-US" dirty="0"/>
              <a:t>small (6000 </a:t>
            </a:r>
            <a:r>
              <a:rPr lang="uk-UA" dirty="0"/>
              <a:t>треків, 6 жанрів)</a:t>
            </a:r>
            <a:r>
              <a:rPr lang="ru-RU" dirty="0"/>
              <a:t>;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11 </a:t>
            </a:r>
            <a:r>
              <a:rPr lang="uk-UA" dirty="0"/>
              <a:t>груп </a:t>
            </a:r>
            <a:r>
              <a:rPr lang="ru-RU" dirty="0" err="1"/>
              <a:t>ознак</a:t>
            </a:r>
            <a:r>
              <a:rPr lang="ru-RU" dirty="0"/>
              <a:t>: </a:t>
            </a:r>
            <a:r>
              <a:rPr lang="en-US" dirty="0"/>
              <a:t>chroma, </a:t>
            </a:r>
            <a:r>
              <a:rPr lang="en-US" dirty="0" err="1"/>
              <a:t>mfcc</a:t>
            </a:r>
            <a:r>
              <a:rPr lang="en-US" dirty="0"/>
              <a:t>, spectral, </a:t>
            </a:r>
            <a:r>
              <a:rPr lang="en-US" dirty="0" err="1"/>
              <a:t>zcr</a:t>
            </a:r>
            <a:r>
              <a:rPr lang="en-US" dirty="0"/>
              <a:t>, </a:t>
            </a:r>
            <a:r>
              <a:rPr lang="en-US" dirty="0" err="1"/>
              <a:t>tonnetz</a:t>
            </a:r>
            <a:r>
              <a:rPr lang="uk-UA" dirty="0"/>
              <a:t> та інші</a:t>
            </a:r>
            <a:r>
              <a:rPr lang="en-US" dirty="0"/>
              <a:t>.</a:t>
            </a:r>
            <a:endParaRPr lang="ru-RU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r>
              <a:rPr lang="uk-UA" b="1" dirty="0"/>
              <a:t>Критерії оцінки</a:t>
            </a:r>
            <a:r>
              <a:rPr lang="ru-RU" b="1" dirty="0"/>
              <a:t>: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uk-UA" dirty="0"/>
              <a:t>Точність класифікації (</a:t>
            </a:r>
            <a:r>
              <a:rPr lang="en-US" dirty="0"/>
              <a:t>Accuracy);</a:t>
            </a:r>
            <a:endParaRPr lang="ru-RU" dirty="0"/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r>
              <a:rPr lang="en-US" dirty="0"/>
              <a:t>F-1 </a:t>
            </a:r>
            <a:r>
              <a:rPr lang="uk-UA" dirty="0"/>
              <a:t>міра</a:t>
            </a:r>
            <a:r>
              <a:rPr lang="ru-RU" dirty="0"/>
              <a:t>.</a:t>
            </a:r>
          </a:p>
          <a:p>
            <a:pPr marL="285750" indent="-28575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FontTx/>
              <a:buChar char="-"/>
            </a:pPr>
            <a:endParaRPr lang="ru-RU" sz="1600" dirty="0"/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None/>
            </a:pP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прикл_през</Template>
  <TotalTime>224</TotalTime>
  <Words>847</Words>
  <Application>Microsoft Office PowerPoint</Application>
  <PresentationFormat>On-screen Show (16:9)</PresentationFormat>
  <Paragraphs>141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Economica</vt:lpstr>
      <vt:lpstr>Open Sans</vt:lpstr>
      <vt:lpstr>Luxe</vt:lpstr>
      <vt:lpstr>Дослідження ансамблевих методів машинного навчання для класифікації музичних жанрів у інформаційних системах</vt:lpstr>
      <vt:lpstr>Основні положення дослідження</vt:lpstr>
      <vt:lpstr>Аналіз предметної галузі</vt:lpstr>
      <vt:lpstr>Аналіз предметної галузі</vt:lpstr>
      <vt:lpstr>Огляд і аналіз літературних, наукових джерел</vt:lpstr>
      <vt:lpstr>Огляд і аналіз літературних, наукових джерел</vt:lpstr>
      <vt:lpstr>Постановка задачі</vt:lpstr>
      <vt:lpstr>Методологія та інструменти </vt:lpstr>
      <vt:lpstr>Зміст проведеного експерименту</vt:lpstr>
      <vt:lpstr>Опис ознак з проведеного експерименту</vt:lpstr>
      <vt:lpstr>Зміст проведеного експерименту</vt:lpstr>
      <vt:lpstr>Результати експерименту </vt:lpstr>
      <vt:lpstr>Результати експерименту </vt:lpstr>
      <vt:lpstr>Порівняння SVC та Stacking Classifier</vt:lpstr>
      <vt:lpstr>Аналіз отриманих результатів </vt:lpstr>
      <vt:lpstr>Публікація результатів </vt:lpstr>
      <vt:lpstr>Підсумки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ансамблевих методів машинного навчання для класифікації музичних жанрів у інформаційних системах</dc:title>
  <dc:creator>Мовчан Андрій</dc:creator>
  <cp:lastModifiedBy>Мовчан Андрій</cp:lastModifiedBy>
  <cp:revision>31</cp:revision>
  <dcterms:created xsi:type="dcterms:W3CDTF">2025-05-29T09:29:46Z</dcterms:created>
  <dcterms:modified xsi:type="dcterms:W3CDTF">2025-06-14T07:15:55Z</dcterms:modified>
</cp:coreProperties>
</file>