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9" r:id="rId4"/>
    <p:sldId id="261" r:id="rId5"/>
    <p:sldId id="262" r:id="rId6"/>
    <p:sldId id="263" r:id="rId7"/>
    <p:sldId id="271" r:id="rId8"/>
    <p:sldId id="270" r:id="rId9"/>
    <p:sldId id="266" r:id="rId10"/>
    <p:sldId id="268" r:id="rId11"/>
    <p:sldId id="27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fld id="{F6DC7A99-8227-E24F-B654-81F964E3EE90}" type="datetimeFigureOut">
              <a:rPr lang="en-US" smtClean="0"/>
              <a:pPr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fld id="{24028838-2695-CA40-81A7-8A72C0787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  <a:lvl2pPr>
              <a:defRPr>
                <a:latin typeface="Source Sans Pro"/>
                <a:cs typeface="Source Sans Pro"/>
              </a:defRPr>
            </a:lvl2pPr>
            <a:lvl3pPr>
              <a:defRPr>
                <a:latin typeface="Source Sans Pro"/>
                <a:cs typeface="Source Sans Pro"/>
              </a:defRPr>
            </a:lvl3pPr>
            <a:lvl4pPr>
              <a:defRPr>
                <a:latin typeface="Source Sans Pro"/>
                <a:cs typeface="Source Sans Pro"/>
              </a:defRPr>
            </a:lvl4pPr>
            <a:lvl5pPr>
              <a:defRPr>
                <a:latin typeface="Source Sans Pro"/>
                <a:cs typeface="Source Sans Pro"/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fld id="{F6DC7A99-8227-E24F-B654-81F964E3EE90}" type="datetimeFigureOut">
              <a:rPr lang="en-US" smtClean="0"/>
              <a:pPr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fld id="{24028838-2695-CA40-81A7-8A72C0787F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3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2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7A99-8227-E24F-B654-81F964E3EE90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8838-2695-CA40-81A7-8A72C0787F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ki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5" y="0"/>
            <a:ext cx="1332185" cy="6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fld id="{F6DC7A99-8227-E24F-B654-81F964E3EE90}" type="datetimeFigureOut">
              <a:rPr lang="en-US" smtClean="0"/>
              <a:pPr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fld id="{24028838-2695-CA40-81A7-8A72C0787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eo Light"/>
                <a:cs typeface="Aleo Light"/>
              </a:rPr>
              <a:t>{{ pypedream </a:t>
            </a:r>
            <a:r>
              <a:rPr lang="en-US">
                <a:latin typeface="Aleo Light"/>
                <a:cs typeface="Aleo Light"/>
              </a:rPr>
              <a:t>}</a:t>
            </a:r>
            <a:r>
              <a:rPr lang="en-US" smtClean="0">
                <a:latin typeface="Aleo Light"/>
                <a:cs typeface="Aleo Light"/>
              </a:rPr>
              <a:t>}</a:t>
            </a:r>
            <a:endParaRPr lang="en-US" dirty="0">
              <a:latin typeface="Aleo Light"/>
              <a:cs typeface="Al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072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5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#format: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#name: [name of job]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#nodes: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  - [node name]: [tool name] # tool names needs to match name in tool definition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  - [node name]: [tool name]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#edges: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  - [output] : [input] # directed edges from output to input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#example: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name: align-</a:t>
            </a:r>
            <a:r>
              <a:rPr lang="en-US" dirty="0" err="1">
                <a:latin typeface="Consolas"/>
                <a:cs typeface="Consolas"/>
              </a:rPr>
              <a:t>bwa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tasks: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</a:t>
            </a:r>
            <a:r>
              <a:rPr lang="en-US" dirty="0" err="1">
                <a:latin typeface="Consolas"/>
                <a:cs typeface="Consolas"/>
              </a:rPr>
              <a:t>bwa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>
                <a:latin typeface="Consolas"/>
                <a:cs typeface="Consolas"/>
              </a:rPr>
              <a:t>bwa-mem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</a:t>
            </a:r>
            <a:r>
              <a:rPr lang="en-US" dirty="0" err="1">
                <a:latin typeface="Consolas"/>
                <a:cs typeface="Consolas"/>
              </a:rPr>
              <a:t>samt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>
                <a:latin typeface="Consolas"/>
                <a:cs typeface="Consolas"/>
              </a:rPr>
              <a:t>samtools-samtobam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connections: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</a:t>
            </a:r>
            <a:r>
              <a:rPr lang="en-US" dirty="0" err="1">
                <a:latin typeface="Consolas"/>
                <a:cs typeface="Consolas"/>
              </a:rPr>
              <a:t>bwa.output_sam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>
                <a:latin typeface="Consolas"/>
                <a:cs typeface="Consolas"/>
              </a:rPr>
              <a:t>samt.sam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arguments: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</a:t>
            </a:r>
            <a:r>
              <a:rPr lang="en-US" dirty="0" err="1">
                <a:latin typeface="Consolas"/>
                <a:cs typeface="Consolas"/>
              </a:rPr>
              <a:t>bwa.threads</a:t>
            </a:r>
            <a:r>
              <a:rPr lang="en-US" dirty="0">
                <a:latin typeface="Consolas"/>
                <a:cs typeface="Consolas"/>
              </a:rPr>
              <a:t>: 4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inputs: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</a:t>
            </a:r>
            <a:r>
              <a:rPr lang="en-US" dirty="0" err="1">
                <a:latin typeface="Consolas"/>
                <a:cs typeface="Consolas"/>
              </a:rPr>
              <a:t>bwa.ref</a:t>
            </a:r>
            <a:r>
              <a:rPr lang="en-US" dirty="0">
                <a:latin typeface="Consolas"/>
                <a:cs typeface="Consolas"/>
              </a:rPr>
              <a:t> : reference genome to align to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bwa.fastq1 : Read 1 </a:t>
            </a:r>
            <a:r>
              <a:rPr lang="en-US" dirty="0" err="1">
                <a:latin typeface="Consolas"/>
                <a:cs typeface="Consolas"/>
              </a:rPr>
              <a:t>fastq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bwa.fastq2 : Read 2 </a:t>
            </a:r>
            <a:r>
              <a:rPr lang="en-US" dirty="0" err="1">
                <a:latin typeface="Consolas"/>
                <a:cs typeface="Consolas"/>
              </a:rPr>
              <a:t>fastq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- </a:t>
            </a:r>
            <a:r>
              <a:rPr lang="en-US" dirty="0" err="1">
                <a:latin typeface="Consolas"/>
                <a:cs typeface="Consolas"/>
              </a:rPr>
              <a:t>samt.bam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83161" y="4090768"/>
            <a:ext cx="3303638" cy="203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edge starts and ends (</a:t>
            </a:r>
            <a:r>
              <a:rPr lang="en-US" dirty="0" err="1" smtClean="0"/>
              <a:t>ie</a:t>
            </a:r>
            <a:r>
              <a:rPr lang="en-US" dirty="0" smtClean="0"/>
              <a:t> inputs and outputs) that are not connected will be considered input and output for pipeline</a:t>
            </a:r>
          </a:p>
          <a:p>
            <a:pPr lvl="1"/>
            <a:r>
              <a:rPr lang="en-US" dirty="0" smtClean="0"/>
              <a:t>all file edges will be removed once job is completed</a:t>
            </a:r>
          </a:p>
          <a:p>
            <a:pPr lvl="2"/>
            <a:r>
              <a:rPr lang="en-US" dirty="0" err="1" smtClean="0"/>
              <a:t>rm</a:t>
            </a:r>
            <a:r>
              <a:rPr lang="en-US" dirty="0" smtClean="0"/>
              <a:t> commands are put at the end of the script</a:t>
            </a:r>
          </a:p>
        </p:txBody>
      </p:sp>
    </p:spTree>
    <p:extLst>
      <p:ext uri="{BB962C8B-B14F-4D97-AF65-F5344CB8AC3E}">
        <p14:creationId xmlns:p14="http://schemas.microsoft.com/office/powerpoint/2010/main" val="57816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Tool's </a:t>
            </a:r>
            <a:r>
              <a:rPr lang="en-US" dirty="0" err="1" smtClean="0"/>
              <a:t>commandLine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commandLine</a:t>
            </a:r>
            <a:r>
              <a:rPr lang="en-US" dirty="0" smtClean="0"/>
              <a:t>: </a:t>
            </a:r>
            <a:r>
              <a:rPr lang="en-US" dirty="0" err="1" smtClean="0"/>
              <a:t>bwa</a:t>
            </a:r>
            <a:r>
              <a:rPr lang="en-US" dirty="0" smtClean="0"/>
              <a:t> conditional(</a:t>
            </a:r>
            <a:r>
              <a:rPr lang="en-US" dirty="0" err="1" smtClean="0"/>
              <a:t>markSecondary</a:t>
            </a:r>
            <a:r>
              <a:rPr lang="en-US" dirty="0" smtClean="0"/>
              <a:t>, "-M") optional("-t", $threads) $ref $fastq1 optional("", $fastq2) &gt; $</a:t>
            </a:r>
            <a:r>
              <a:rPr lang="en-US" dirty="0" err="1" smtClean="0"/>
              <a:t>output_sam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onsolas"/>
                <a:cs typeface="Consolas"/>
              </a:rPr>
              <a:t>optional()</a:t>
            </a:r>
          </a:p>
          <a:p>
            <a:pPr lvl="1"/>
            <a:r>
              <a:rPr lang="en-US" dirty="0"/>
              <a:t>Used for command-line arguments that may or may not be present, </a:t>
            </a:r>
            <a:r>
              <a:rPr lang="en-US" i="1" dirty="0"/>
              <a:t>e.g.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optional("-f", </a:t>
            </a:r>
            <a:r>
              <a:rPr lang="en-US" dirty="0" err="1">
                <a:latin typeface="Consolas"/>
                <a:cs typeface="Consolas"/>
              </a:rPr>
              <a:t>myVar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/>
              <a:t> </a:t>
            </a:r>
            <a:r>
              <a:rPr lang="en-US" dirty="0" smtClean="0"/>
              <a:t>returns "-f </a:t>
            </a:r>
            <a:r>
              <a:rPr lang="en-US" dirty="0" err="1" smtClean="0"/>
              <a:t>myVar</a:t>
            </a:r>
            <a:r>
              <a:rPr lang="en-US" dirty="0" smtClean="0"/>
              <a:t>" </a:t>
            </a:r>
            <a:r>
              <a:rPr lang="en-US" dirty="0"/>
              <a:t>if </a:t>
            </a:r>
            <a:r>
              <a:rPr lang="en-US" dirty="0" err="1"/>
              <a:t>myVar</a:t>
            </a:r>
            <a:r>
              <a:rPr lang="en-US" dirty="0"/>
              <a:t> has a value, but returns "</a:t>
            </a:r>
            <a:r>
              <a:rPr lang="en-US" dirty="0" smtClean="0"/>
              <a:t>" if </a:t>
            </a:r>
            <a:r>
              <a:rPr lang="en-US" dirty="0" err="1"/>
              <a:t>myVar</a:t>
            </a:r>
            <a:r>
              <a:rPr lang="en-US" dirty="0"/>
              <a:t> is null/Nil/None</a:t>
            </a:r>
          </a:p>
          <a:p>
            <a:r>
              <a:rPr lang="en-US" dirty="0">
                <a:latin typeface="Consolas"/>
                <a:cs typeface="Consolas"/>
              </a:rPr>
              <a:t>conditional()</a:t>
            </a:r>
          </a:p>
          <a:p>
            <a:pPr lvl="1"/>
            <a:r>
              <a:rPr lang="en-US" dirty="0"/>
              <a:t>Used for command-line arguments that should only be included if some condition is true, </a:t>
            </a:r>
            <a:r>
              <a:rPr lang="en-US" i="1" dirty="0"/>
              <a:t>e.g.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conditional(verbose, "-v")</a:t>
            </a:r>
            <a:r>
              <a:rPr lang="en-US" dirty="0"/>
              <a:t> returns " '-v' " if </a:t>
            </a:r>
            <a:r>
              <a:rPr lang="en-US" dirty="0">
                <a:latin typeface="Consolas"/>
                <a:cs typeface="Consolas"/>
              </a:rPr>
              <a:t>verbose</a:t>
            </a:r>
            <a:r>
              <a:rPr lang="en-US" dirty="0"/>
              <a:t> is true, otherwise returns ""</a:t>
            </a:r>
          </a:p>
          <a:p>
            <a:r>
              <a:rPr lang="en-US" dirty="0">
                <a:latin typeface="Consolas"/>
                <a:cs typeface="Consolas"/>
              </a:rPr>
              <a:t>repeat()</a:t>
            </a:r>
          </a:p>
          <a:p>
            <a:pPr lvl="1"/>
            <a:r>
              <a:rPr lang="en-US" dirty="0"/>
              <a:t>Used for command-line arguments that are repeated multiple times on the command line, </a:t>
            </a:r>
            <a:r>
              <a:rPr lang="en-US" i="1" dirty="0"/>
              <a:t>e.g.</a:t>
            </a:r>
            <a:r>
              <a:rPr lang="en-US" dirty="0"/>
              <a:t>:</a:t>
            </a:r>
          </a:p>
          <a:p>
            <a:pPr lvl="1"/>
            <a:r>
              <a:rPr lang="fr-FR" dirty="0" err="1">
                <a:latin typeface="Consolas"/>
                <a:cs typeface="Consolas"/>
              </a:rPr>
              <a:t>repeat</a:t>
            </a:r>
            <a:r>
              <a:rPr lang="fr-FR" dirty="0">
                <a:latin typeface="Consolas"/>
                <a:cs typeface="Consolas"/>
              </a:rPr>
              <a:t>("-f", List("file1", "file2", "file3")) </a:t>
            </a:r>
            <a:r>
              <a:rPr lang="fr-FR" dirty="0" err="1"/>
              <a:t>returns</a:t>
            </a:r>
            <a:r>
              <a:rPr lang="fr-FR" dirty="0"/>
              <a:t>: " '-f' 'file1' '-f' 'file2' '-f' 'file3' 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3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dirty="0" err="1" smtClean="0"/>
              <a:t>yaml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 err="1" smtClean="0">
                <a:latin typeface="Consolas"/>
                <a:cs typeface="Consolas"/>
              </a:rPr>
              <a:t>yaml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 </a:t>
            </a:r>
            <a:r>
              <a:rPr lang="en-US" dirty="0">
                <a:latin typeface="Consolas"/>
                <a:cs typeface="Consolas"/>
              </a:rPr>
              <a:t>= open(</a:t>
            </a:r>
            <a:r>
              <a:rPr lang="en-US" dirty="0" smtClean="0">
                <a:latin typeface="Consolas"/>
                <a:cs typeface="Consolas"/>
              </a:rPr>
              <a:t>"tools/</a:t>
            </a:r>
            <a:r>
              <a:rPr lang="en-US" dirty="0" err="1" smtClean="0">
                <a:latin typeface="Consolas"/>
                <a:cs typeface="Consolas"/>
              </a:rPr>
              <a:t>tools.yaml</a:t>
            </a:r>
            <a:r>
              <a:rPr lang="en-US" dirty="0">
                <a:latin typeface="Consolas"/>
                <a:cs typeface="Consolas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doc = </a:t>
            </a:r>
            <a:r>
              <a:rPr lang="en-US" dirty="0" err="1">
                <a:latin typeface="Consolas"/>
                <a:cs typeface="Consolas"/>
              </a:rPr>
              <a:t>f.read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doc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yaml.load_all</a:t>
            </a:r>
            <a:r>
              <a:rPr lang="en-US" dirty="0">
                <a:latin typeface="Consolas"/>
                <a:cs typeface="Consolas"/>
              </a:rPr>
              <a:t>(doc)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tools = </a:t>
            </a:r>
            <a:r>
              <a:rPr lang="en-US" dirty="0" err="1">
                <a:latin typeface="Consolas"/>
                <a:cs typeface="Consolas"/>
              </a:rPr>
              <a:t>yaml.load_all</a:t>
            </a:r>
            <a:r>
              <a:rPr lang="en-US" dirty="0">
                <a:latin typeface="Consolas"/>
                <a:cs typeface="Consolas"/>
              </a:rPr>
              <a:t>(doc)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tool in tools 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print tool["</a:t>
            </a:r>
            <a:r>
              <a:rPr lang="en-US" dirty="0" err="1">
                <a:latin typeface="Consolas"/>
                <a:cs typeface="Consolas"/>
              </a:rPr>
              <a:t>commandLine</a:t>
            </a:r>
            <a:r>
              <a:rPr lang="en-US" dirty="0">
                <a:latin typeface="Consolas"/>
                <a:cs typeface="Consolas"/>
              </a:rPr>
              <a:t>"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if "arguments" in tool: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print "OK"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print "NOK"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"inputs" </a:t>
            </a:r>
            <a:r>
              <a:rPr lang="en-US" dirty="0">
                <a:latin typeface="Consolas"/>
                <a:cs typeface="Consolas"/>
              </a:rPr>
              <a:t>in tool: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print "OK"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print "NOK"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9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single command line </a:t>
            </a:r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0752" y="2433830"/>
            <a:ext cx="1557620" cy="2210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7601" y="2960087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57601" y="3502901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57601" y="4045715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15221" y="3182125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15221" y="3724939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2961219" y="3023238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61219" y="3561559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61219" y="4108867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41523" y="3245276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41523" y="3785566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7362" y="2692921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>
                <a:latin typeface="Source Sans Pro"/>
                <a:cs typeface="Source Sans Pro"/>
              </a:rPr>
              <a:t>i</a:t>
            </a:r>
            <a:r>
              <a:rPr lang="en-US" sz="1400" dirty="0" smtClean="0">
                <a:latin typeface="Source Sans Pro"/>
                <a:cs typeface="Source Sans Pro"/>
              </a:rPr>
              <a:t>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7362" y="3232730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latin typeface="Source Sans Pro"/>
                <a:cs typeface="Source Sans Pro"/>
              </a:rPr>
              <a:t>input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3934" y="3779079"/>
            <a:ext cx="92845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>
                <a:latin typeface="Source Sans Pro"/>
                <a:cs typeface="Source Sans Pro"/>
              </a:rPr>
              <a:t>a</a:t>
            </a:r>
            <a:r>
              <a:rPr lang="en-US" sz="1400" dirty="0" smtClean="0">
                <a:latin typeface="Source Sans Pro"/>
                <a:cs typeface="Source Sans Pro"/>
              </a:rPr>
              <a:t>rgument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8372" y="2924953"/>
            <a:ext cx="6983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o</a:t>
            </a:r>
            <a:r>
              <a:rPr lang="en-US" sz="1400" dirty="0" smtClean="0">
                <a:latin typeface="Source Sans Pro"/>
                <a:cs typeface="Source Sans Pro"/>
              </a:rPr>
              <a:t>utput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8372" y="3481801"/>
            <a:ext cx="6983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o</a:t>
            </a:r>
            <a:r>
              <a:rPr lang="en-US" sz="1400" dirty="0" smtClean="0">
                <a:latin typeface="Source Sans Pro"/>
                <a:cs typeface="Source Sans Pro"/>
              </a:rPr>
              <a:t>utput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752" y="2122116"/>
            <a:ext cx="5180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Tool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0752" y="2448823"/>
            <a:ext cx="11079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var</a:t>
            </a:r>
            <a:r>
              <a:rPr lang="en-US" sz="1400" dirty="0" smtClean="0">
                <a:latin typeface="Source Sans Pro"/>
                <a:cs typeface="Source Sans Pro"/>
              </a:rPr>
              <a:t> </a:t>
            </a:r>
            <a:r>
              <a:rPr lang="en-US" sz="1400" dirty="0" err="1" smtClean="0">
                <a:latin typeface="Source Sans Pro"/>
                <a:cs typeface="Source Sans Pro"/>
              </a:rPr>
              <a:t>cmdLine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16" y="5379425"/>
            <a:ext cx="36086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@Inputs and @Outputs are files or directories</a:t>
            </a:r>
          </a:p>
          <a:p>
            <a:r>
              <a:rPr lang="en-US" sz="1400" dirty="0" smtClean="0">
                <a:latin typeface="Source Sans Pro"/>
                <a:cs typeface="Source Sans Pro"/>
              </a:rPr>
              <a:t>@Arguments are parameters</a:t>
            </a:r>
            <a:endParaRPr lang="en-US" sz="14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72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07759" y="2122084"/>
            <a:ext cx="2928577" cy="263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– "instances" of Tools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68630" y="2808735"/>
            <a:ext cx="2440623" cy="1749600"/>
            <a:chOff x="2458105" y="2117978"/>
            <a:chExt cx="3523851" cy="2526129"/>
          </a:xfrm>
        </p:grpSpPr>
        <p:sp>
          <p:nvSpPr>
            <p:cNvPr id="4" name="Rectangle 3"/>
            <p:cNvSpPr/>
            <p:nvPr/>
          </p:nvSpPr>
          <p:spPr>
            <a:xfrm>
              <a:off x="3620752" y="2433830"/>
              <a:ext cx="1557620" cy="2210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57601" y="2960087"/>
              <a:ext cx="126302" cy="1263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57601" y="3502901"/>
              <a:ext cx="126302" cy="1263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57601" y="4045715"/>
              <a:ext cx="126302" cy="1263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115221" y="3182125"/>
              <a:ext cx="126302" cy="1263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15221" y="3724939"/>
              <a:ext cx="126302" cy="1263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5" idx="2"/>
            </p:cNvCxnSpPr>
            <p:nvPr/>
          </p:nvCxnSpPr>
          <p:spPr>
            <a:xfrm>
              <a:off x="2961219" y="3023238"/>
              <a:ext cx="5963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961219" y="3561559"/>
              <a:ext cx="5963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61219" y="4108867"/>
              <a:ext cx="5963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41523" y="3245276"/>
              <a:ext cx="5963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41523" y="3785566"/>
              <a:ext cx="5963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5" y="2669060"/>
              <a:ext cx="692488" cy="35550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000" dirty="0" smtClean="0">
                  <a:latin typeface="Source Sans Pro"/>
                  <a:cs typeface="Source Sans Pro"/>
                </a:rPr>
                <a:t>input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9905" y="3208868"/>
              <a:ext cx="692488" cy="35550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000" dirty="0" smtClean="0">
                  <a:latin typeface="Source Sans Pro"/>
                  <a:cs typeface="Source Sans Pro"/>
                </a:rPr>
                <a:t>input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8105" y="3755219"/>
              <a:ext cx="1044288" cy="35550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000" dirty="0">
                  <a:latin typeface="Source Sans Pro"/>
                  <a:cs typeface="Source Sans Pro"/>
                </a:rPr>
                <a:t>a</a:t>
              </a:r>
              <a:r>
                <a:rPr lang="en-US" sz="1000" dirty="0" smtClean="0">
                  <a:latin typeface="Source Sans Pro"/>
                  <a:cs typeface="Source Sans Pro"/>
                </a:rPr>
                <a:t>rgument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8372" y="2901092"/>
              <a:ext cx="803584" cy="35550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smtClean="0">
                  <a:latin typeface="Source Sans Pro"/>
                  <a:cs typeface="Source Sans Pro"/>
                </a:rPr>
                <a:t>output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78372" y="3457940"/>
              <a:ext cx="803584" cy="35550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Source Sans Pro"/>
                  <a:cs typeface="Source Sans Pro"/>
                </a:rPr>
                <a:t>o</a:t>
              </a:r>
              <a:r>
                <a:rPr lang="en-US" sz="1000" dirty="0" smtClean="0">
                  <a:latin typeface="Source Sans Pro"/>
                  <a:cs typeface="Source Sans Pro"/>
                </a:rPr>
                <a:t>utput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0752" y="2117978"/>
              <a:ext cx="549805" cy="316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1000" dirty="0" smtClean="0">
                  <a:latin typeface="Source Sans Pro"/>
                  <a:cs typeface="Source Sans Pro"/>
                </a:rPr>
                <a:t>Tool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0752" y="2444685"/>
              <a:ext cx="1093027" cy="31605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latin typeface="Source Sans Pro"/>
                  <a:cs typeface="Source Sans Pro"/>
                </a:rPr>
                <a:t>var</a:t>
              </a:r>
              <a:r>
                <a:rPr lang="en-US" sz="1000" dirty="0" smtClean="0">
                  <a:latin typeface="Source Sans Pro"/>
                  <a:cs typeface="Source Sans Pro"/>
                </a:rPr>
                <a:t> </a:t>
              </a:r>
              <a:r>
                <a:rPr lang="en-US" sz="1000" dirty="0" err="1" smtClean="0">
                  <a:latin typeface="Source Sans Pro"/>
                  <a:cs typeface="Source Sans Pro"/>
                </a:rPr>
                <a:t>cmdLine</a:t>
              </a:r>
              <a:endParaRPr lang="en-US" sz="1000" dirty="0">
                <a:latin typeface="Source Sans Pro"/>
                <a:cs typeface="Source Sans Pro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14716" y="5163982"/>
            <a:ext cx="5557932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A task consists of a tool and it's associated name. </a:t>
            </a:r>
          </a:p>
          <a:p>
            <a:r>
              <a:rPr lang="en-US" sz="1400" dirty="0" smtClean="0">
                <a:latin typeface="Source Sans Pro"/>
                <a:cs typeface="Source Sans Pro"/>
              </a:rPr>
              <a:t>You can create multiple Tasks with a single tool but different names</a:t>
            </a:r>
          </a:p>
          <a:p>
            <a:r>
              <a:rPr lang="en-US" sz="1400" dirty="0" smtClean="0">
                <a:latin typeface="Source Sans Pro"/>
                <a:cs typeface="Source Sans Pro"/>
              </a:rPr>
              <a:t>Examples: Trim adapters of paired </a:t>
            </a:r>
            <a:r>
              <a:rPr lang="en-US" sz="1400" dirty="0" err="1" smtClean="0">
                <a:latin typeface="Source Sans Pro"/>
                <a:cs typeface="Source Sans Pro"/>
              </a:rPr>
              <a:t>fastq</a:t>
            </a:r>
            <a:r>
              <a:rPr lang="en-US" sz="1400" dirty="0" smtClean="0">
                <a:latin typeface="Source Sans Pro"/>
                <a:cs typeface="Source Sans Pro"/>
              </a:rPr>
              <a:t> files, two tasks: trim1 and trim2</a:t>
            </a:r>
          </a:p>
          <a:p>
            <a:r>
              <a:rPr lang="en-US" sz="1400" dirty="0" smtClean="0">
                <a:latin typeface="Source Sans Pro"/>
                <a:cs typeface="Source Sans Pro"/>
              </a:rPr>
              <a:t>but a single </a:t>
            </a:r>
            <a:r>
              <a:rPr lang="en-US" sz="1400" dirty="0" err="1" smtClean="0">
                <a:latin typeface="Source Sans Pro"/>
                <a:cs typeface="Source Sans Pro"/>
              </a:rPr>
              <a:t>tool:cutadapt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1304" y="213259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Source Sans Pro"/>
                <a:cs typeface="Source Sans Pro"/>
              </a:rPr>
              <a:t>var</a:t>
            </a:r>
            <a:r>
              <a:rPr lang="en-US" dirty="0" smtClean="0">
                <a:latin typeface="Source Sans Pro"/>
                <a:cs typeface="Source Sans Pro"/>
              </a:rPr>
              <a:t> </a:t>
            </a:r>
            <a:r>
              <a:rPr lang="en-US" dirty="0" err="1" smtClean="0">
                <a:latin typeface="Source Sans Pro"/>
                <a:cs typeface="Source Sans Pro"/>
              </a:rPr>
              <a:t>taskname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7759" y="1808422"/>
            <a:ext cx="5437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Task</a:t>
            </a:r>
            <a:endParaRPr lang="en-US" sz="14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1558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TaskSet</a:t>
            </a:r>
            <a:r>
              <a:rPr lang="en-US" dirty="0" smtClean="0"/>
              <a:t> – defined </a:t>
            </a:r>
            <a:r>
              <a:rPr lang="en-US" dirty="0" err="1" smtClean="0"/>
              <a:t>subpipelines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1325" y="2331684"/>
            <a:ext cx="5935795" cy="312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4135" y="3684880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4135" y="4227694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03969" y="4862763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5" idx="2"/>
          </p:cNvCxnSpPr>
          <p:nvPr/>
        </p:nvCxnSpPr>
        <p:spPr>
          <a:xfrm>
            <a:off x="757753" y="3748031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7753" y="4286352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30271" y="4925914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3417714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i</a:t>
            </a:r>
            <a:r>
              <a:rPr lang="en-US" sz="1400" dirty="0" smtClean="0">
                <a:latin typeface="Source Sans Pro"/>
                <a:cs typeface="Source Sans Pro"/>
              </a:rPr>
              <a:t>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957523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input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9115" y="4600696"/>
            <a:ext cx="6983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latin typeface="Source Sans Pro"/>
                <a:cs typeface="Source Sans Pro"/>
              </a:rPr>
              <a:t>output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9832" y="2674766"/>
            <a:ext cx="67197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ource Sans Pro"/>
                <a:cs typeface="Source Sans Pro"/>
              </a:rPr>
              <a:t>Task A1</a:t>
            </a:r>
            <a:endParaRPr lang="en-US" sz="1200" dirty="0">
              <a:latin typeface="Source Sans Pro"/>
              <a:cs typeface="Source Sans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9832" y="2955137"/>
            <a:ext cx="764777" cy="72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76681" y="3256859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41451" y="3259383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39832" y="4350545"/>
            <a:ext cx="764777" cy="72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76681" y="4652267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41451" y="4654791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39832" y="4073546"/>
            <a:ext cx="67197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ource Sans Pro"/>
                <a:cs typeface="Source Sans Pro"/>
              </a:rPr>
              <a:t>Task A2</a:t>
            </a:r>
            <a:endParaRPr lang="en-US" sz="1200" dirty="0"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16471" y="3316476"/>
            <a:ext cx="764777" cy="118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53320" y="361819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53320" y="4086351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Elbow Connector 51"/>
          <p:cNvCxnSpPr>
            <a:stCxn id="27" idx="6"/>
            <a:endCxn id="46" idx="2"/>
          </p:cNvCxnSpPr>
          <p:nvPr/>
        </p:nvCxnSpPr>
        <p:spPr>
          <a:xfrm>
            <a:off x="3767753" y="3322534"/>
            <a:ext cx="1085567" cy="3588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1" idx="6"/>
            <a:endCxn id="50" idx="2"/>
          </p:cNvCxnSpPr>
          <p:nvPr/>
        </p:nvCxnSpPr>
        <p:spPr>
          <a:xfrm flipV="1">
            <a:off x="3767753" y="4149502"/>
            <a:ext cx="1085567" cy="56844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6"/>
            <a:endCxn id="23" idx="2"/>
          </p:cNvCxnSpPr>
          <p:nvPr/>
        </p:nvCxnSpPr>
        <p:spPr>
          <a:xfrm flipV="1">
            <a:off x="1480437" y="3320010"/>
            <a:ext cx="1396244" cy="4280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6"/>
            <a:endCxn id="40" idx="2"/>
          </p:cNvCxnSpPr>
          <p:nvPr/>
        </p:nvCxnSpPr>
        <p:spPr>
          <a:xfrm>
            <a:off x="1480437" y="4290845"/>
            <a:ext cx="1396244" cy="42457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16471" y="3038518"/>
            <a:ext cx="60785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ource Sans Pro"/>
                <a:cs typeface="Source Sans Pro"/>
              </a:rPr>
              <a:t>Task B</a:t>
            </a:r>
            <a:endParaRPr lang="en-US" sz="1200" dirty="0">
              <a:latin typeface="Source Sans Pro"/>
              <a:cs typeface="Source Sans Pro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23154" y="3856021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63" idx="6"/>
            <a:endCxn id="8" idx="2"/>
          </p:cNvCxnSpPr>
          <p:nvPr/>
        </p:nvCxnSpPr>
        <p:spPr>
          <a:xfrm>
            <a:off x="5749456" y="3919172"/>
            <a:ext cx="1554513" cy="10067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31325" y="2054685"/>
            <a:ext cx="6848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err="1" smtClean="0">
                <a:latin typeface="Source Sans Pro"/>
                <a:cs typeface="Source Sans Pro"/>
              </a:rPr>
              <a:t>TaskSet</a:t>
            </a:r>
            <a:endParaRPr lang="en-US" sz="12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7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TaskSet</a:t>
            </a:r>
            <a:r>
              <a:rPr lang="en-US" dirty="0" smtClean="0"/>
              <a:t> consists of a DAG of Tools</a:t>
            </a:r>
          </a:p>
          <a:p>
            <a:pPr lvl="1"/>
            <a:r>
              <a:rPr lang="en-US" dirty="0" smtClean="0"/>
              <a:t>Tools are nodes</a:t>
            </a:r>
          </a:p>
          <a:p>
            <a:pPr lvl="1"/>
            <a:r>
              <a:rPr lang="en-US" dirty="0" smtClean="0"/>
              <a:t>Files are edges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TaskSet</a:t>
            </a:r>
            <a:r>
              <a:rPr lang="en-US" dirty="0" smtClean="0"/>
              <a:t> figures out the correct dependency chain of it’s tools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TaskSet</a:t>
            </a:r>
            <a:r>
              <a:rPr lang="en-US" dirty="0" smtClean="0"/>
              <a:t> can write a script file with the commands from the tools in correct order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TaskSet</a:t>
            </a:r>
            <a:r>
              <a:rPr lang="en-US" dirty="0" smtClean="0"/>
              <a:t> can consist of a single tool</a:t>
            </a:r>
          </a:p>
          <a:p>
            <a:r>
              <a:rPr lang="en-US" dirty="0" err="1" smtClean="0"/>
              <a:t>TaskSet</a:t>
            </a:r>
            <a:r>
              <a:rPr lang="en-US" dirty="0" smtClean="0"/>
              <a:t> explicitly defines its inputs and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5" idx="2"/>
          </p:cNvCxnSpPr>
          <p:nvPr/>
        </p:nvCxnSpPr>
        <p:spPr>
          <a:xfrm flipV="1">
            <a:off x="2268731" y="2501019"/>
            <a:ext cx="623115" cy="1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4092" y="2204004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i</a:t>
            </a:r>
            <a:r>
              <a:rPr lang="en-US" sz="1400" dirty="0" smtClean="0">
                <a:latin typeface="Source Sans Pro"/>
                <a:cs typeface="Source Sans Pro"/>
              </a:rPr>
              <a:t>nput</a:t>
            </a:r>
            <a:endParaRPr lang="en-US" sz="1400" dirty="0">
              <a:latin typeface="Source Sans Pro"/>
              <a:cs typeface="Source Sans Pro"/>
            </a:endParaRPr>
          </a:p>
        </p:txBody>
      </p:sp>
      <p:cxnSp>
        <p:nvCxnSpPr>
          <p:cNvPr id="96" name="Straight Arrow Connector 95"/>
          <p:cNvCxnSpPr>
            <a:stCxn id="79" idx="6"/>
          </p:cNvCxnSpPr>
          <p:nvPr/>
        </p:nvCxnSpPr>
        <p:spPr>
          <a:xfrm flipV="1">
            <a:off x="5324247" y="2912804"/>
            <a:ext cx="567555" cy="2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98531" y="2570883"/>
            <a:ext cx="6983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latin typeface="Source Sans Pro"/>
                <a:cs typeface="Source Sans Pro"/>
              </a:rPr>
              <a:t>output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457200" y="4090768"/>
            <a:ext cx="8229600" cy="203539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TaskSets</a:t>
            </a:r>
            <a:r>
              <a:rPr lang="en-US" dirty="0" smtClean="0"/>
              <a:t> or tasks are chained together with their Inputs and Outputs (like Tools)</a:t>
            </a:r>
          </a:p>
          <a:p>
            <a:r>
              <a:rPr lang="en-US" dirty="0" smtClean="0"/>
              <a:t>A Pipeline is a DAG</a:t>
            </a:r>
          </a:p>
          <a:p>
            <a:pPr lvl="1"/>
            <a:r>
              <a:rPr lang="en-US" dirty="0" err="1" smtClean="0"/>
              <a:t>TaskSets</a:t>
            </a:r>
            <a:r>
              <a:rPr lang="en-US" dirty="0" smtClean="0"/>
              <a:t> or Tasks are Nodes</a:t>
            </a:r>
          </a:p>
          <a:p>
            <a:pPr lvl="1"/>
            <a:r>
              <a:rPr lang="en-US" dirty="0" smtClean="0"/>
              <a:t>Files are edges</a:t>
            </a:r>
          </a:p>
          <a:p>
            <a:r>
              <a:rPr lang="en-US" dirty="0" smtClean="0"/>
              <a:t>A pipeline figures out the correct dependency chain its </a:t>
            </a:r>
            <a:r>
              <a:rPr lang="en-US" dirty="0" err="1" smtClean="0"/>
              <a:t>TaskSets</a:t>
            </a:r>
            <a:r>
              <a:rPr lang="en-US" dirty="0" smtClean="0"/>
              <a:t>/Tasks</a:t>
            </a:r>
          </a:p>
          <a:p>
            <a:r>
              <a:rPr lang="en-US" dirty="0" smtClean="0"/>
              <a:t>A pipeline is started using a Runner</a:t>
            </a:r>
          </a:p>
          <a:p>
            <a:pPr lvl="1"/>
            <a:r>
              <a:rPr lang="en-US" dirty="0" err="1" smtClean="0"/>
              <a:t>ShellRunner</a:t>
            </a:r>
            <a:r>
              <a:rPr lang="en-US" dirty="0" smtClean="0"/>
              <a:t> runs the Jobs script files is order</a:t>
            </a:r>
          </a:p>
          <a:p>
            <a:pPr lvl="1"/>
            <a:r>
              <a:rPr lang="en-US" dirty="0" err="1" smtClean="0"/>
              <a:t>SlurmRunner</a:t>
            </a:r>
            <a:r>
              <a:rPr lang="en-US" dirty="0" smtClean="0"/>
              <a:t> dispatches each Job to the SLURM queue with appropriate dependencies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54997" y="2281364"/>
            <a:ext cx="717014" cy="84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91846" y="243786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608860" y="2642889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57" idx="6"/>
            <a:endCxn id="81" idx="2"/>
          </p:cNvCxnSpPr>
          <p:nvPr/>
        </p:nvCxnSpPr>
        <p:spPr>
          <a:xfrm>
            <a:off x="3735162" y="2706040"/>
            <a:ext cx="744831" cy="2067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54059" y="1997652"/>
            <a:ext cx="58221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smtClean="0"/>
              <a:t>Task </a:t>
            </a:r>
            <a:r>
              <a:rPr lang="en-US" sz="1200" dirty="0" smtClean="0">
                <a:latin typeface="Source Sans Pro"/>
                <a:cs typeface="Source Sans Pro"/>
              </a:rPr>
              <a:t>X</a:t>
            </a:r>
            <a:endParaRPr lang="en-US" sz="1200" dirty="0">
              <a:latin typeface="Source Sans Pro"/>
              <a:cs typeface="Source Sans Pro"/>
            </a:endParaRPr>
          </a:p>
        </p:txBody>
      </p:sp>
      <p:cxnSp>
        <p:nvCxnSpPr>
          <p:cNvPr id="71" name="Straight Arrow Connector 70"/>
          <p:cNvCxnSpPr>
            <a:endCxn id="76" idx="2"/>
          </p:cNvCxnSpPr>
          <p:nvPr/>
        </p:nvCxnSpPr>
        <p:spPr>
          <a:xfrm flipV="1">
            <a:off x="2267793" y="2906354"/>
            <a:ext cx="623115" cy="1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13154" y="2609339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i</a:t>
            </a:r>
            <a:r>
              <a:rPr lang="en-US" sz="1400" dirty="0" smtClean="0">
                <a:latin typeface="Source Sans Pro"/>
                <a:cs typeface="Source Sans Pro"/>
              </a:rPr>
              <a:t>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890908" y="2843203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544082" y="2490613"/>
            <a:ext cx="717014" cy="84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197945" y="285213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43144" y="2206901"/>
            <a:ext cx="58221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smtClean="0"/>
              <a:t>Task </a:t>
            </a:r>
            <a:r>
              <a:rPr lang="en-US" sz="1200" dirty="0" smtClean="0">
                <a:latin typeface="Source Sans Pro"/>
                <a:cs typeface="Source Sans Pro"/>
              </a:rPr>
              <a:t>Y</a:t>
            </a:r>
            <a:endParaRPr lang="en-US" sz="1200" dirty="0">
              <a:latin typeface="Source Sans Pro"/>
              <a:cs typeface="Source Sans Pro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479993" y="2849653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266" y="2076120"/>
            <a:ext cx="2161022" cy="1241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06123" y="221609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06123" y="2758912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60137" y="2739711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609741" y="2279249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741" y="2822063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965067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i</a:t>
            </a:r>
            <a:r>
              <a:rPr lang="en-US" sz="1400" dirty="0" smtClean="0">
                <a:latin typeface="Source Sans Pro"/>
                <a:cs typeface="Source Sans Pro"/>
              </a:rPr>
              <a:t>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504876"/>
            <a:ext cx="58503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i</a:t>
            </a:r>
            <a:r>
              <a:rPr lang="en-US" sz="1400" dirty="0" smtClean="0">
                <a:latin typeface="Source Sans Pro"/>
                <a:cs typeface="Source Sans Pro"/>
              </a:rPr>
              <a:t>nput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9398" y="2283937"/>
            <a:ext cx="378880" cy="361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76247" y="240347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5127" y="240347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9398" y="2755655"/>
            <a:ext cx="378880" cy="361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76247" y="2875196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55127" y="2875196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39260" y="2332190"/>
            <a:ext cx="482166" cy="746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76109" y="2408762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76109" y="2876915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Elbow Connector 24"/>
          <p:cNvCxnSpPr>
            <a:stCxn id="17" idx="6"/>
            <a:endCxn id="23" idx="2"/>
          </p:cNvCxnSpPr>
          <p:nvPr/>
        </p:nvCxnSpPr>
        <p:spPr>
          <a:xfrm>
            <a:off x="2181429" y="2466629"/>
            <a:ext cx="294680" cy="52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6"/>
            <a:endCxn id="24" idx="2"/>
          </p:cNvCxnSpPr>
          <p:nvPr/>
        </p:nvCxnSpPr>
        <p:spPr>
          <a:xfrm>
            <a:off x="2181429" y="2938347"/>
            <a:ext cx="294680" cy="17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6"/>
            <a:endCxn id="16" idx="2"/>
          </p:cNvCxnSpPr>
          <p:nvPr/>
        </p:nvCxnSpPr>
        <p:spPr>
          <a:xfrm>
            <a:off x="1332425" y="2279249"/>
            <a:ext cx="343822" cy="1873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6"/>
            <a:endCxn id="19" idx="2"/>
          </p:cNvCxnSpPr>
          <p:nvPr/>
        </p:nvCxnSpPr>
        <p:spPr>
          <a:xfrm>
            <a:off x="1332425" y="2822063"/>
            <a:ext cx="343822" cy="1162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58275" y="2658765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6"/>
            <a:endCxn id="7" idx="2"/>
          </p:cNvCxnSpPr>
          <p:nvPr/>
        </p:nvCxnSpPr>
        <p:spPr>
          <a:xfrm>
            <a:off x="3084577" y="2721916"/>
            <a:ext cx="275560" cy="809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2265" y="1799121"/>
            <a:ext cx="7873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err="1" smtClean="0"/>
              <a:t>TaskSet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Source Sans Pro"/>
                <a:cs typeface="Source Sans Pro"/>
              </a:rPr>
              <a:t>A</a:t>
            </a:r>
            <a:endParaRPr lang="en-US" sz="1200" dirty="0">
              <a:latin typeface="Source Sans Pro"/>
              <a:cs typeface="Source Sans Pr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51452" y="2552954"/>
            <a:ext cx="2161022" cy="1241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95309" y="307244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56339" y="3440118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582641" y="3502915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61485" y="3177697"/>
            <a:ext cx="6983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>
                <a:latin typeface="Source Sans Pro"/>
                <a:cs typeface="Source Sans Pro"/>
              </a:rPr>
              <a:t>o</a:t>
            </a:r>
            <a:r>
              <a:rPr lang="en-US" sz="1400" dirty="0" smtClean="0">
                <a:latin typeface="Source Sans Pro"/>
                <a:cs typeface="Source Sans Pro"/>
              </a:rPr>
              <a:t>utput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37376" y="2809024"/>
            <a:ext cx="378880" cy="671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4225" y="3073665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053105" y="3277350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65" idx="6"/>
            <a:endCxn id="87" idx="2"/>
          </p:cNvCxnSpPr>
          <p:nvPr/>
        </p:nvCxnSpPr>
        <p:spPr>
          <a:xfrm>
            <a:off x="6179407" y="3340501"/>
            <a:ext cx="426023" cy="587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2" idx="6"/>
            <a:endCxn id="64" idx="2"/>
          </p:cNvCxnSpPr>
          <p:nvPr/>
        </p:nvCxnSpPr>
        <p:spPr>
          <a:xfrm>
            <a:off x="5421611" y="3135599"/>
            <a:ext cx="252614" cy="12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8" idx="6"/>
            <a:endCxn id="53" idx="2"/>
          </p:cNvCxnSpPr>
          <p:nvPr/>
        </p:nvCxnSpPr>
        <p:spPr>
          <a:xfrm>
            <a:off x="7110612" y="3399237"/>
            <a:ext cx="345727" cy="104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51451" y="2275955"/>
            <a:ext cx="80021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err="1" smtClean="0"/>
              <a:t>TaskSet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Source Sans Pro"/>
                <a:cs typeface="Source Sans Pro"/>
              </a:rPr>
              <a:t>B</a:t>
            </a:r>
            <a:endParaRPr lang="en-US" sz="1200" dirty="0">
              <a:latin typeface="Source Sans Pro"/>
              <a:cs typeface="Source Sans Pro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68581" y="2712753"/>
            <a:ext cx="378880" cy="361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605430" y="2832294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984310" y="2832294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68581" y="3216545"/>
            <a:ext cx="378880" cy="361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05430" y="3336086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984310" y="3336086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053105" y="2895445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92"/>
          <p:cNvCxnSpPr>
            <a:stCxn id="92" idx="6"/>
            <a:endCxn id="83" idx="2"/>
          </p:cNvCxnSpPr>
          <p:nvPr/>
        </p:nvCxnSpPr>
        <p:spPr>
          <a:xfrm flipV="1">
            <a:off x="6179407" y="2895445"/>
            <a:ext cx="426023" cy="631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456339" y="2804560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582641" y="2867357"/>
            <a:ext cx="5963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761485" y="2542139"/>
            <a:ext cx="6983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400" dirty="0" smtClean="0">
                <a:latin typeface="Source Sans Pro"/>
                <a:cs typeface="Source Sans Pro"/>
              </a:rPr>
              <a:t>output</a:t>
            </a:r>
            <a:endParaRPr lang="en-US" sz="1400" dirty="0">
              <a:latin typeface="Source Sans Pro"/>
              <a:cs typeface="Source Sans Pro"/>
            </a:endParaRPr>
          </a:p>
        </p:txBody>
      </p:sp>
      <p:cxnSp>
        <p:nvCxnSpPr>
          <p:cNvPr id="98" name="Elbow Connector 97"/>
          <p:cNvCxnSpPr>
            <a:stCxn id="84" idx="6"/>
            <a:endCxn id="95" idx="2"/>
          </p:cNvCxnSpPr>
          <p:nvPr/>
        </p:nvCxnSpPr>
        <p:spPr>
          <a:xfrm flipV="1">
            <a:off x="7110612" y="2867711"/>
            <a:ext cx="345727" cy="2773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457200" y="4090768"/>
            <a:ext cx="8229600" cy="203539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TaskSets</a:t>
            </a:r>
            <a:r>
              <a:rPr lang="en-US" dirty="0" smtClean="0"/>
              <a:t> or tasks are chained together with their Inputs and Outputs (like Tools)</a:t>
            </a:r>
          </a:p>
          <a:p>
            <a:r>
              <a:rPr lang="en-US" dirty="0" smtClean="0"/>
              <a:t>A Pipeline is a DAG</a:t>
            </a:r>
          </a:p>
          <a:p>
            <a:pPr lvl="1"/>
            <a:r>
              <a:rPr lang="en-US" dirty="0" err="1" smtClean="0"/>
              <a:t>TaskSets</a:t>
            </a:r>
            <a:r>
              <a:rPr lang="en-US" dirty="0" smtClean="0"/>
              <a:t> or Tasks are Nodes</a:t>
            </a:r>
          </a:p>
          <a:p>
            <a:pPr lvl="1"/>
            <a:r>
              <a:rPr lang="en-US" dirty="0" smtClean="0"/>
              <a:t>Files are edges</a:t>
            </a:r>
          </a:p>
          <a:p>
            <a:r>
              <a:rPr lang="en-US" dirty="0" smtClean="0"/>
              <a:t>A pipeline figures out the correct dependency chain its </a:t>
            </a:r>
            <a:r>
              <a:rPr lang="en-US" dirty="0" err="1" smtClean="0"/>
              <a:t>TaskSets</a:t>
            </a:r>
            <a:r>
              <a:rPr lang="en-US" dirty="0" smtClean="0"/>
              <a:t>/Tasks</a:t>
            </a:r>
          </a:p>
          <a:p>
            <a:r>
              <a:rPr lang="en-US" dirty="0" smtClean="0"/>
              <a:t>A pipeline is started using a Runner</a:t>
            </a:r>
          </a:p>
          <a:p>
            <a:pPr lvl="1"/>
            <a:r>
              <a:rPr lang="en-US" dirty="0" err="1" smtClean="0"/>
              <a:t>ShellRunner</a:t>
            </a:r>
            <a:r>
              <a:rPr lang="en-US" dirty="0" smtClean="0"/>
              <a:t> runs the Jobs script files is order</a:t>
            </a:r>
          </a:p>
          <a:p>
            <a:pPr lvl="1"/>
            <a:r>
              <a:rPr lang="en-US" dirty="0" err="1" smtClean="0"/>
              <a:t>SlurmRunner</a:t>
            </a:r>
            <a:r>
              <a:rPr lang="en-US" dirty="0" smtClean="0"/>
              <a:t> dispatches each Job to the SLURM queue with appropriate dependencies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60384" y="2774075"/>
            <a:ext cx="717014" cy="424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97233" y="2914436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614247" y="2917250"/>
            <a:ext cx="126302" cy="126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stCxn id="7" idx="6"/>
            <a:endCxn id="55" idx="2"/>
          </p:cNvCxnSpPr>
          <p:nvPr/>
        </p:nvCxnSpPr>
        <p:spPr>
          <a:xfrm>
            <a:off x="3486439" y="2802862"/>
            <a:ext cx="410794" cy="1747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7" idx="6"/>
            <a:endCxn id="52" idx="2"/>
          </p:cNvCxnSpPr>
          <p:nvPr/>
        </p:nvCxnSpPr>
        <p:spPr>
          <a:xfrm>
            <a:off x="4740549" y="2980401"/>
            <a:ext cx="554760" cy="15519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59446" y="2490363"/>
            <a:ext cx="58221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1200" dirty="0" smtClean="0"/>
              <a:t>Task </a:t>
            </a:r>
            <a:r>
              <a:rPr lang="en-US" sz="1200" dirty="0" smtClean="0">
                <a:latin typeface="Source Sans Pro"/>
                <a:cs typeface="Source Sans Pro"/>
              </a:rPr>
              <a:t>X</a:t>
            </a:r>
            <a:endParaRPr lang="en-US" sz="12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1172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and </a:t>
            </a:r>
            <a:r>
              <a:rPr lang="en-US" dirty="0" err="1" smtClean="0"/>
              <a:t>TaskSet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name: </a:t>
            </a:r>
            <a:r>
              <a:rPr lang="en-US" sz="1000" dirty="0" err="1">
                <a:latin typeface="Consolas"/>
                <a:cs typeface="Consolas"/>
              </a:rPr>
              <a:t>bwa-mem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inputs: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# format is "name" : "file-ending"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# this is only important for some tools, such as GATK that require files to follow a certain naming pattern.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fastq1 : </a:t>
            </a:r>
            <a:r>
              <a:rPr lang="en-US" sz="1000" dirty="0" err="1">
                <a:latin typeface="Consolas"/>
                <a:cs typeface="Consolas"/>
              </a:rPr>
              <a:t>fastq.gz</a:t>
            </a:r>
            <a:r>
              <a:rPr lang="en-US" sz="1000" dirty="0">
                <a:latin typeface="Consolas"/>
                <a:cs typeface="Consolas"/>
              </a:rPr>
              <a:t> # </a:t>
            </a:r>
            <a:r>
              <a:rPr lang="en-US" sz="1000" dirty="0" err="1">
                <a:latin typeface="Consolas"/>
                <a:cs typeface="Consolas"/>
              </a:rPr>
              <a:t>fastq</a:t>
            </a:r>
            <a:r>
              <a:rPr lang="en-US" sz="1000" dirty="0">
                <a:latin typeface="Consolas"/>
                <a:cs typeface="Consolas"/>
              </a:rPr>
              <a:t> of mate 1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fastq2 : </a:t>
            </a:r>
            <a:r>
              <a:rPr lang="en-US" sz="1000" dirty="0" err="1">
                <a:latin typeface="Consolas"/>
                <a:cs typeface="Consolas"/>
              </a:rPr>
              <a:t>fastq.gz</a:t>
            </a:r>
            <a:r>
              <a:rPr lang="en-US" sz="1000" dirty="0">
                <a:latin typeface="Consolas"/>
                <a:cs typeface="Consolas"/>
              </a:rPr>
              <a:t> # </a:t>
            </a:r>
            <a:r>
              <a:rPr lang="en-US" sz="1000" dirty="0" err="1">
                <a:latin typeface="Consolas"/>
                <a:cs typeface="Consolas"/>
              </a:rPr>
              <a:t>fastq</a:t>
            </a:r>
            <a:r>
              <a:rPr lang="en-US" sz="1000" dirty="0">
                <a:latin typeface="Consolas"/>
                <a:cs typeface="Consolas"/>
              </a:rPr>
              <a:t> of mate 2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ref: </a:t>
            </a:r>
            <a:r>
              <a:rPr lang="en-US" sz="1000" dirty="0" err="1">
                <a:latin typeface="Consolas"/>
                <a:cs typeface="Consolas"/>
              </a:rPr>
              <a:t>fa</a:t>
            </a:r>
            <a:r>
              <a:rPr lang="en-US" sz="1000" dirty="0">
                <a:latin typeface="Consolas"/>
                <a:cs typeface="Consolas"/>
              </a:rPr>
              <a:t> # ref genome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arguments :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threads : number of threads to use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outputs :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</a:t>
            </a:r>
            <a:r>
              <a:rPr lang="en-US" sz="1000" dirty="0" err="1">
                <a:latin typeface="Consolas"/>
                <a:cs typeface="Consolas"/>
              </a:rPr>
              <a:t>output_sam</a:t>
            </a:r>
            <a:r>
              <a:rPr lang="en-US" sz="1000" dirty="0">
                <a:latin typeface="Consolas"/>
                <a:cs typeface="Consolas"/>
              </a:rPr>
              <a:t> : </a:t>
            </a:r>
            <a:r>
              <a:rPr lang="en-US" sz="1000" dirty="0" err="1">
                <a:latin typeface="Consolas"/>
                <a:cs typeface="Consolas"/>
              </a:rPr>
              <a:t>sam</a:t>
            </a:r>
            <a:r>
              <a:rPr lang="en-US" sz="1000" dirty="0">
                <a:latin typeface="Consolas"/>
                <a:cs typeface="Consolas"/>
              </a:rPr>
              <a:t> # output </a:t>
            </a:r>
            <a:r>
              <a:rPr lang="en-US" sz="1000" dirty="0" err="1">
                <a:latin typeface="Consolas"/>
                <a:cs typeface="Consolas"/>
              </a:rPr>
              <a:t>sam</a:t>
            </a:r>
            <a:r>
              <a:rPr lang="en-US" sz="1000" dirty="0">
                <a:latin typeface="Consolas"/>
                <a:cs typeface="Consolas"/>
              </a:rPr>
              <a:t> file</a:t>
            </a:r>
          </a:p>
          <a:p>
            <a:pPr marL="0" indent="0">
              <a:buNone/>
            </a:pPr>
            <a:r>
              <a:rPr lang="en-US" sz="1000" dirty="0" err="1">
                <a:latin typeface="Consolas"/>
                <a:cs typeface="Consolas"/>
              </a:rPr>
              <a:t>commandLine</a:t>
            </a:r>
            <a:r>
              <a:rPr lang="en-US" sz="1000" dirty="0">
                <a:latin typeface="Consolas"/>
                <a:cs typeface="Consolas"/>
              </a:rPr>
              <a:t> : </a:t>
            </a:r>
            <a:r>
              <a:rPr lang="en-US" sz="1000" dirty="0" err="1">
                <a:latin typeface="Consolas"/>
                <a:cs typeface="Consolas"/>
              </a:rPr>
              <a:t>bwa</a:t>
            </a:r>
            <a:r>
              <a:rPr lang="en-US" sz="1000" dirty="0">
                <a:latin typeface="Consolas"/>
                <a:cs typeface="Consolas"/>
              </a:rPr>
              <a:t> </a:t>
            </a:r>
            <a:r>
              <a:rPr lang="en-US" sz="1000" dirty="0" err="1">
                <a:latin typeface="Consolas"/>
                <a:cs typeface="Consolas"/>
              </a:rPr>
              <a:t>mem</a:t>
            </a:r>
            <a:r>
              <a:rPr lang="en-US" sz="1000" dirty="0">
                <a:latin typeface="Consolas"/>
                <a:cs typeface="Consolas"/>
              </a:rPr>
              <a:t> –t $threads $ref $fastq1 $fastq2 &gt; $</a:t>
            </a:r>
            <a:r>
              <a:rPr lang="en-US" sz="1000" dirty="0" err="1">
                <a:latin typeface="Consolas"/>
                <a:cs typeface="Consolas"/>
              </a:rPr>
              <a:t>output_sam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---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name: </a:t>
            </a:r>
            <a:r>
              <a:rPr lang="en-US" sz="1000" dirty="0" err="1">
                <a:latin typeface="Consolas"/>
                <a:cs typeface="Consolas"/>
              </a:rPr>
              <a:t>samtools-samtobam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inputs: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# format is "name" : "file-ending"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# this is only important for some tools, such as GATK that require files to follow a certain naming pattern.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</a:t>
            </a:r>
            <a:r>
              <a:rPr lang="en-US" sz="1000" dirty="0" err="1">
                <a:latin typeface="Consolas"/>
                <a:cs typeface="Consolas"/>
              </a:rPr>
              <a:t>sam</a:t>
            </a:r>
            <a:r>
              <a:rPr lang="en-US" sz="1000" dirty="0">
                <a:latin typeface="Consolas"/>
                <a:cs typeface="Consolas"/>
              </a:rPr>
              <a:t>: </a:t>
            </a:r>
            <a:r>
              <a:rPr lang="en-US" sz="1000" dirty="0" err="1">
                <a:latin typeface="Consolas"/>
                <a:cs typeface="Consolas"/>
              </a:rPr>
              <a:t>sam</a:t>
            </a:r>
            <a:r>
              <a:rPr lang="en-US" sz="1000" dirty="0">
                <a:latin typeface="Consolas"/>
                <a:cs typeface="Consolas"/>
              </a:rPr>
              <a:t> # input </a:t>
            </a:r>
            <a:r>
              <a:rPr lang="en-US" sz="1000" dirty="0" err="1">
                <a:latin typeface="Consolas"/>
                <a:cs typeface="Consolas"/>
              </a:rPr>
              <a:t>sam</a:t>
            </a:r>
            <a:r>
              <a:rPr lang="en-US" sz="1000" dirty="0">
                <a:latin typeface="Consolas"/>
                <a:cs typeface="Consolas"/>
              </a:rPr>
              <a:t> file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outputs :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- bam: bam # output bam file</a:t>
            </a:r>
          </a:p>
          <a:p>
            <a:pPr marL="0" indent="0">
              <a:buNone/>
            </a:pPr>
            <a:r>
              <a:rPr lang="en-US" sz="1000" dirty="0" err="1">
                <a:latin typeface="Consolas"/>
                <a:cs typeface="Consolas"/>
              </a:rPr>
              <a:t>commandLine</a:t>
            </a:r>
            <a:r>
              <a:rPr lang="en-US" sz="1000" dirty="0">
                <a:latin typeface="Consolas"/>
                <a:cs typeface="Consolas"/>
              </a:rPr>
              <a:t> : </a:t>
            </a:r>
            <a:r>
              <a:rPr lang="en-US" sz="1000" dirty="0" err="1">
                <a:latin typeface="Consolas"/>
                <a:cs typeface="Consolas"/>
              </a:rPr>
              <a:t>samtools</a:t>
            </a:r>
            <a:r>
              <a:rPr lang="en-US" sz="1000" dirty="0">
                <a:latin typeface="Consolas"/>
                <a:cs typeface="Consolas"/>
              </a:rPr>
              <a:t> view –</a:t>
            </a:r>
            <a:r>
              <a:rPr lang="en-US" sz="1000" dirty="0" err="1">
                <a:latin typeface="Consolas"/>
                <a:cs typeface="Consolas"/>
              </a:rPr>
              <a:t>bS</a:t>
            </a:r>
            <a:r>
              <a:rPr lang="en-US" sz="1000" dirty="0">
                <a:latin typeface="Consolas"/>
                <a:cs typeface="Consolas"/>
              </a:rPr>
              <a:t> $</a:t>
            </a:r>
            <a:r>
              <a:rPr lang="en-US" sz="1000" dirty="0" err="1">
                <a:latin typeface="Consolas"/>
                <a:cs typeface="Consolas"/>
              </a:rPr>
              <a:t>sam</a:t>
            </a:r>
            <a:r>
              <a:rPr lang="en-US" sz="1000" dirty="0">
                <a:latin typeface="Consolas"/>
                <a:cs typeface="Consolas"/>
              </a:rPr>
              <a:t> &gt; $</a:t>
            </a:r>
            <a:r>
              <a:rPr lang="en-US" sz="1000" dirty="0" smtClean="0">
                <a:latin typeface="Consolas"/>
                <a:cs typeface="Consolas"/>
              </a:rPr>
              <a:t>bam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9062178"/>
      </p:ext>
    </p:extLst>
  </p:cSld>
  <p:clrMapOvr>
    <a:masterClrMapping/>
  </p:clrMapOvr>
</p:sld>
</file>

<file path=ppt/theme/theme1.xml><?xml version="1.0" encoding="utf-8"?>
<a:theme xmlns:a="http://schemas.openxmlformats.org/drawingml/2006/main" name="Source code pro K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Source code pro KI.potx</Template>
  <TotalTime>8428</TotalTime>
  <Words>929</Words>
  <Application>Microsoft Macintosh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Source code pro KI</vt:lpstr>
      <vt:lpstr>{{ pypedream }}</vt:lpstr>
      <vt:lpstr>Tools – single command line utils</vt:lpstr>
      <vt:lpstr>Tasks – "instances" of Tools</vt:lpstr>
      <vt:lpstr>TaskSet – defined subpipelines</vt:lpstr>
      <vt:lpstr>PowerPoint Presentation</vt:lpstr>
      <vt:lpstr>Pipeline</vt:lpstr>
      <vt:lpstr>Pipeline</vt:lpstr>
      <vt:lpstr>Task and TaskSet </vt:lpstr>
      <vt:lpstr>Tool yaml</vt:lpstr>
      <vt:lpstr>Pipeline yaml</vt:lpstr>
      <vt:lpstr>Defining Tool's commandLine</vt:lpstr>
      <vt:lpstr>Parsing yaml in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tests</dc:title>
  <dc:creator>Daniel Klevebring</dc:creator>
  <cp:lastModifiedBy>Daniel Klevebring</cp:lastModifiedBy>
  <cp:revision>138</cp:revision>
  <dcterms:created xsi:type="dcterms:W3CDTF">2014-11-05T06:58:52Z</dcterms:created>
  <dcterms:modified xsi:type="dcterms:W3CDTF">2015-01-27T19:07:32Z</dcterms:modified>
</cp:coreProperties>
</file>