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9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8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4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8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8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5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46FE-F745-4EB6-BCE6-1D41282B8FF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08F8-0885-417B-925F-69C3E1CF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5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1486046"/>
            <a:ext cx="3467100" cy="3280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943100" y="30597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382716" y="305972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800351" y="305972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3217986" y="30579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3217252" y="432070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98152" y="432250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379052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943100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217986" y="3912576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798152" y="389905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379052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43100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217986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7981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3790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943100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91862" y="501162"/>
            <a:ext cx="2262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分组长度：</a:t>
            </a:r>
            <a:r>
              <a:rPr lang="en-US" altLang="zh-CN" b="1" dirty="0" smtClean="0"/>
              <a:t>128</a:t>
            </a:r>
            <a:r>
              <a:rPr lang="zh-CN" altLang="en-US" b="1" dirty="0" smtClean="0"/>
              <a:t>比特</a:t>
            </a:r>
            <a:endParaRPr lang="en-US" altLang="zh-CN" b="1" dirty="0" smtClean="0"/>
          </a:p>
          <a:p>
            <a:r>
              <a:rPr lang="zh-CN" altLang="en-US" b="1" dirty="0" smtClean="0"/>
              <a:t>密钥长度：</a:t>
            </a:r>
            <a:r>
              <a:rPr lang="en-US" altLang="zh-CN" b="1" dirty="0" smtClean="0"/>
              <a:t>128</a:t>
            </a:r>
            <a:r>
              <a:rPr lang="zh-CN" altLang="en-US" b="1" dirty="0" smtClean="0"/>
              <a:t>比特</a:t>
            </a:r>
            <a:endParaRPr lang="en-US" altLang="zh-CN" b="1" dirty="0" smtClean="0"/>
          </a:p>
          <a:p>
            <a:r>
              <a:rPr lang="zh-CN" altLang="en-US" b="1" dirty="0" smtClean="0"/>
              <a:t>轮数：待定（</a:t>
            </a:r>
            <a:r>
              <a:rPr lang="en-US" altLang="zh-CN" b="1" dirty="0"/>
              <a:t>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在加密过程中，</a:t>
            </a:r>
            <a:r>
              <a:rPr lang="en-US" altLang="zh-CN" dirty="0" smtClean="0"/>
              <a:t>128</a:t>
            </a:r>
          </a:p>
          <a:p>
            <a:r>
              <a:rPr lang="zh-CN" altLang="en-US" dirty="0" smtClean="0"/>
              <a:t>比特明文排列成如左</a:t>
            </a:r>
            <a:endParaRPr lang="en-US" altLang="zh-CN" dirty="0" smtClean="0"/>
          </a:p>
          <a:p>
            <a:r>
              <a:rPr lang="zh-CN" altLang="en-US" dirty="0" smtClean="0"/>
              <a:t>图，加密流程如右图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示。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029817" y="1061790"/>
            <a:ext cx="1116623" cy="22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033025" y="1280216"/>
            <a:ext cx="1116623" cy="22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029816" y="1486046"/>
            <a:ext cx="1116623" cy="22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029815" y="1705253"/>
            <a:ext cx="1116623" cy="22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029814" y="1933083"/>
                <a:ext cx="1116623" cy="2242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814" y="1933083"/>
                <a:ext cx="1116623" cy="22420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342261" y="1173892"/>
                <a:ext cx="379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61" y="1173892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357166" y="1409171"/>
                <a:ext cx="388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166" y="1409171"/>
                <a:ext cx="3883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359314" y="1618829"/>
                <a:ext cx="38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4" y="1618829"/>
                <a:ext cx="384080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9338350" y="1015572"/>
                <a:ext cx="383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350" y="1015572"/>
                <a:ext cx="3837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>
            <a:endCxn id="33" idx="0"/>
          </p:cNvCxnSpPr>
          <p:nvPr/>
        </p:nvCxnSpPr>
        <p:spPr>
          <a:xfrm>
            <a:off x="9530229" y="501162"/>
            <a:ext cx="1" cy="5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或者 37"/>
          <p:cNvSpPr/>
          <p:nvPr/>
        </p:nvSpPr>
        <p:spPr>
          <a:xfrm>
            <a:off x="9434289" y="697537"/>
            <a:ext cx="191880" cy="121661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9626169" y="758367"/>
            <a:ext cx="520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530229" y="2200823"/>
            <a:ext cx="1" cy="5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或者 41"/>
          <p:cNvSpPr/>
          <p:nvPr/>
        </p:nvSpPr>
        <p:spPr>
          <a:xfrm>
            <a:off x="9434289" y="2397198"/>
            <a:ext cx="191880" cy="121661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9626169" y="2458028"/>
            <a:ext cx="520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530229" y="3399301"/>
            <a:ext cx="1" cy="5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流程图: 或者 44"/>
          <p:cNvSpPr/>
          <p:nvPr/>
        </p:nvSpPr>
        <p:spPr>
          <a:xfrm>
            <a:off x="9434289" y="3595676"/>
            <a:ext cx="191880" cy="121661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9626169" y="3656506"/>
            <a:ext cx="520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018286" y="3959749"/>
            <a:ext cx="1116623" cy="22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021494" y="4178175"/>
            <a:ext cx="1116623" cy="22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18285" y="4384005"/>
            <a:ext cx="1116623" cy="22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018284" y="4603212"/>
            <a:ext cx="1116623" cy="22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9018283" y="4831042"/>
                <a:ext cx="1116623" cy="2242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283" y="4831042"/>
                <a:ext cx="1116623" cy="22420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330730" y="4071851"/>
                <a:ext cx="379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730" y="4071851"/>
                <a:ext cx="379848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9345635" y="4307130"/>
                <a:ext cx="388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635" y="4307130"/>
                <a:ext cx="3883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9347783" y="4516788"/>
                <a:ext cx="38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783" y="4516788"/>
                <a:ext cx="384080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9326819" y="3913531"/>
                <a:ext cx="383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19" y="3913531"/>
                <a:ext cx="3837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>
            <a:endCxn id="55" idx="0"/>
          </p:cNvCxnSpPr>
          <p:nvPr/>
        </p:nvCxnSpPr>
        <p:spPr>
          <a:xfrm>
            <a:off x="9518698" y="3399121"/>
            <a:ext cx="1" cy="5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流程图: 或者 56"/>
          <p:cNvSpPr/>
          <p:nvPr/>
        </p:nvSpPr>
        <p:spPr>
          <a:xfrm>
            <a:off x="9422758" y="3595496"/>
            <a:ext cx="191880" cy="121661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9614638" y="3656326"/>
            <a:ext cx="520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518698" y="5098782"/>
            <a:ext cx="1" cy="5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或者 59"/>
          <p:cNvSpPr/>
          <p:nvPr/>
        </p:nvSpPr>
        <p:spPr>
          <a:xfrm>
            <a:off x="9422758" y="5295157"/>
            <a:ext cx="191880" cy="121661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9614638" y="5355987"/>
            <a:ext cx="520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320521" y="2849215"/>
            <a:ext cx="461665" cy="4161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9018283" y="202223"/>
            <a:ext cx="1040117" cy="2989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9068066" y="5656728"/>
            <a:ext cx="1040117" cy="298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10146437" y="581042"/>
                <a:ext cx="4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37" y="581042"/>
                <a:ext cx="4979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10149737" y="2264426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737" y="2264426"/>
                <a:ext cx="4926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10157968" y="3457739"/>
                <a:ext cx="714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968" y="3457739"/>
                <a:ext cx="7148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10144148" y="5171321"/>
                <a:ext cx="495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148" y="5171321"/>
                <a:ext cx="4952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左大括号 69"/>
          <p:cNvSpPr/>
          <p:nvPr/>
        </p:nvSpPr>
        <p:spPr>
          <a:xfrm>
            <a:off x="8519746" y="1486046"/>
            <a:ext cx="140677" cy="32292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025700" y="291601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82489" y="47800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状态图讲解见下页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2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78" y="1495341"/>
            <a:ext cx="3467100" cy="3280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943100" y="30597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03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2382716" y="305972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02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2800351" y="305972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3217986" y="30579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00</a:t>
            </a:r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3217252" y="432070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30</a:t>
            </a:r>
            <a:endParaRPr lang="zh-CN" altLang="en-US" sz="900" dirty="0"/>
          </a:p>
        </p:txBody>
      </p:sp>
      <p:sp>
        <p:nvSpPr>
          <p:cNvPr id="12" name="圆角矩形 11"/>
          <p:cNvSpPr/>
          <p:nvPr/>
        </p:nvSpPr>
        <p:spPr>
          <a:xfrm>
            <a:off x="2798152" y="432250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31</a:t>
            </a:r>
            <a:endParaRPr lang="zh-CN" altLang="en-US" sz="900" dirty="0"/>
          </a:p>
        </p:txBody>
      </p:sp>
      <p:sp>
        <p:nvSpPr>
          <p:cNvPr id="13" name="圆角矩形 12"/>
          <p:cNvSpPr/>
          <p:nvPr/>
        </p:nvSpPr>
        <p:spPr>
          <a:xfrm>
            <a:off x="2379052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32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1943100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33</a:t>
            </a:r>
            <a:endParaRPr lang="zh-CN" altLang="en-US" sz="900" dirty="0"/>
          </a:p>
        </p:txBody>
      </p:sp>
      <p:sp>
        <p:nvSpPr>
          <p:cNvPr id="15" name="圆角矩形 14"/>
          <p:cNvSpPr/>
          <p:nvPr/>
        </p:nvSpPr>
        <p:spPr>
          <a:xfrm>
            <a:off x="3243628" y="3921196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20</a:t>
            </a:r>
            <a:endParaRPr lang="zh-CN" altLang="en-US" sz="900" dirty="0"/>
          </a:p>
        </p:txBody>
      </p:sp>
      <p:sp>
        <p:nvSpPr>
          <p:cNvPr id="16" name="圆角矩形 15"/>
          <p:cNvSpPr/>
          <p:nvPr/>
        </p:nvSpPr>
        <p:spPr>
          <a:xfrm>
            <a:off x="2798152" y="392299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21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2379052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22</a:t>
            </a:r>
            <a:endParaRPr lang="zh-CN" altLang="en-US" sz="900" dirty="0"/>
          </a:p>
        </p:txBody>
      </p:sp>
      <p:sp>
        <p:nvSpPr>
          <p:cNvPr id="18" name="圆角矩形 17"/>
          <p:cNvSpPr/>
          <p:nvPr/>
        </p:nvSpPr>
        <p:spPr>
          <a:xfrm>
            <a:off x="1943100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23</a:t>
            </a:r>
            <a:endParaRPr lang="zh-CN" altLang="en-US" sz="900" dirty="0"/>
          </a:p>
        </p:txBody>
      </p:sp>
      <p:sp>
        <p:nvSpPr>
          <p:cNvPr id="19" name="圆角矩形 18"/>
          <p:cNvSpPr/>
          <p:nvPr/>
        </p:nvSpPr>
        <p:spPr>
          <a:xfrm>
            <a:off x="3217986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27981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1" name="圆角矩形 20"/>
          <p:cNvSpPr/>
          <p:nvPr/>
        </p:nvSpPr>
        <p:spPr>
          <a:xfrm>
            <a:off x="23790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22" name="圆角矩形 21"/>
          <p:cNvSpPr/>
          <p:nvPr/>
        </p:nvSpPr>
        <p:spPr>
          <a:xfrm>
            <a:off x="1943100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13</a:t>
            </a:r>
            <a:endParaRPr lang="zh-CN" altLang="en-US" sz="900" dirty="0"/>
          </a:p>
        </p:txBody>
      </p:sp>
      <p:sp>
        <p:nvSpPr>
          <p:cNvPr id="2" name="文本框 1"/>
          <p:cNvSpPr txBox="1"/>
          <p:nvPr/>
        </p:nvSpPr>
        <p:spPr>
          <a:xfrm>
            <a:off x="741923" y="4573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状态图讲解</a:t>
            </a:r>
            <a:endParaRPr lang="zh-CN" altLang="en-US" sz="28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55609"/>
              </p:ext>
            </p:extLst>
          </p:nvPr>
        </p:nvGraphicFramePr>
        <p:xfrm>
          <a:off x="1969476" y="4813136"/>
          <a:ext cx="16170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63">
                  <a:extLst>
                    <a:ext uri="{9D8B030D-6E8A-4147-A177-3AD203B41FA5}">
                      <a16:colId xmlns:a16="http://schemas.microsoft.com/office/drawing/2014/main" val="3262688380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897313655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584732612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303040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22046"/>
              </p:ext>
            </p:extLst>
          </p:nvPr>
        </p:nvGraphicFramePr>
        <p:xfrm>
          <a:off x="1408367" y="3014052"/>
          <a:ext cx="347052" cy="163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52">
                  <a:extLst>
                    <a:ext uri="{9D8B030D-6E8A-4147-A177-3AD203B41FA5}">
                      <a16:colId xmlns:a16="http://schemas.microsoft.com/office/drawing/2014/main" val="3034293835"/>
                    </a:ext>
                  </a:extLst>
                </a:gridCol>
              </a:tblGrid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2601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7468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0246"/>
                  </a:ext>
                </a:extLst>
              </a:tr>
              <a:tr h="463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1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622473" y="1662545"/>
                <a:ext cx="49023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状态中的每一个方块代表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比特，将</a:t>
                </a:r>
                <a:r>
                  <a:rPr lang="en-US" altLang="zh-CN" dirty="0" smtClean="0"/>
                  <a:t>128</a:t>
                </a:r>
                <a:r>
                  <a:rPr lang="zh-CN" altLang="en-US" dirty="0" smtClean="0"/>
                  <a:t>比特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分组如图，它是一个三维视图，索引分别为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。其中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若用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表示该状态，则        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73" y="1662545"/>
                <a:ext cx="4902304" cy="1200329"/>
              </a:xfrm>
              <a:prstGeom prst="rect">
                <a:avLst/>
              </a:prstGeom>
              <a:blipFill>
                <a:blip r:embed="rId3"/>
                <a:stretch>
                  <a:fillRect l="-994" t="-3046" r="-37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/>
          <p:cNvCxnSpPr/>
          <p:nvPr/>
        </p:nvCxnSpPr>
        <p:spPr>
          <a:xfrm>
            <a:off x="997527" y="5366327"/>
            <a:ext cx="0" cy="6557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97527" y="6022109"/>
            <a:ext cx="7578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997527" y="5440218"/>
            <a:ext cx="945573" cy="581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510078" y="60221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11873" y="532076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828894" y="54402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4393382" y="1662545"/>
            <a:ext cx="371360" cy="230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8979237" y="2572327"/>
            <a:ext cx="371360" cy="230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5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78" y="1495341"/>
            <a:ext cx="3467100" cy="3280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943100" y="30597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03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2382716" y="305972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02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2800351" y="305972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3217986" y="30579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00</a:t>
            </a:r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3217252" y="432070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30</a:t>
            </a:r>
            <a:endParaRPr lang="zh-CN" altLang="en-US" sz="900" dirty="0"/>
          </a:p>
        </p:txBody>
      </p:sp>
      <p:sp>
        <p:nvSpPr>
          <p:cNvPr id="12" name="圆角矩形 11"/>
          <p:cNvSpPr/>
          <p:nvPr/>
        </p:nvSpPr>
        <p:spPr>
          <a:xfrm>
            <a:off x="2798152" y="432250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31</a:t>
            </a:r>
            <a:endParaRPr lang="zh-CN" altLang="en-US" sz="900" dirty="0"/>
          </a:p>
        </p:txBody>
      </p:sp>
      <p:sp>
        <p:nvSpPr>
          <p:cNvPr id="13" name="圆角矩形 12"/>
          <p:cNvSpPr/>
          <p:nvPr/>
        </p:nvSpPr>
        <p:spPr>
          <a:xfrm>
            <a:off x="2379052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32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1943100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33</a:t>
            </a:r>
            <a:endParaRPr lang="zh-CN" altLang="en-US" sz="900" dirty="0"/>
          </a:p>
        </p:txBody>
      </p:sp>
      <p:sp>
        <p:nvSpPr>
          <p:cNvPr id="15" name="圆角矩形 14"/>
          <p:cNvSpPr/>
          <p:nvPr/>
        </p:nvSpPr>
        <p:spPr>
          <a:xfrm>
            <a:off x="3243628" y="3921196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20</a:t>
            </a:r>
            <a:endParaRPr lang="zh-CN" altLang="en-US" sz="900" dirty="0"/>
          </a:p>
        </p:txBody>
      </p:sp>
      <p:sp>
        <p:nvSpPr>
          <p:cNvPr id="16" name="圆角矩形 15"/>
          <p:cNvSpPr/>
          <p:nvPr/>
        </p:nvSpPr>
        <p:spPr>
          <a:xfrm>
            <a:off x="2798152" y="392299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21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2379052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22</a:t>
            </a:r>
            <a:endParaRPr lang="zh-CN" altLang="en-US" sz="900" dirty="0"/>
          </a:p>
        </p:txBody>
      </p:sp>
      <p:sp>
        <p:nvSpPr>
          <p:cNvPr id="18" name="圆角矩形 17"/>
          <p:cNvSpPr/>
          <p:nvPr/>
        </p:nvSpPr>
        <p:spPr>
          <a:xfrm>
            <a:off x="1943100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23</a:t>
            </a:r>
            <a:endParaRPr lang="zh-CN" altLang="en-US" sz="900" dirty="0"/>
          </a:p>
        </p:txBody>
      </p:sp>
      <p:sp>
        <p:nvSpPr>
          <p:cNvPr id="19" name="圆角矩形 18"/>
          <p:cNvSpPr/>
          <p:nvPr/>
        </p:nvSpPr>
        <p:spPr>
          <a:xfrm>
            <a:off x="3217986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27981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1" name="圆角矩形 20"/>
          <p:cNvSpPr/>
          <p:nvPr/>
        </p:nvSpPr>
        <p:spPr>
          <a:xfrm>
            <a:off x="23790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22" name="圆角矩形 21"/>
          <p:cNvSpPr/>
          <p:nvPr/>
        </p:nvSpPr>
        <p:spPr>
          <a:xfrm>
            <a:off x="1943100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13</a:t>
            </a:r>
            <a:endParaRPr lang="zh-CN" altLang="en-US" sz="9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69476" y="4813136"/>
          <a:ext cx="16170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63">
                  <a:extLst>
                    <a:ext uri="{9D8B030D-6E8A-4147-A177-3AD203B41FA5}">
                      <a16:colId xmlns:a16="http://schemas.microsoft.com/office/drawing/2014/main" val="3262688380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897313655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584732612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303040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8367" y="3014052"/>
          <a:ext cx="347052" cy="163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52">
                  <a:extLst>
                    <a:ext uri="{9D8B030D-6E8A-4147-A177-3AD203B41FA5}">
                      <a16:colId xmlns:a16="http://schemas.microsoft.com/office/drawing/2014/main" val="3034293835"/>
                    </a:ext>
                  </a:extLst>
                </a:gridCol>
              </a:tblGrid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2601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7468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0246"/>
                  </a:ext>
                </a:extLst>
              </a:tr>
              <a:tr h="463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196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997527" y="5366327"/>
            <a:ext cx="0" cy="6557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97527" y="6022109"/>
            <a:ext cx="7578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997527" y="5440218"/>
            <a:ext cx="945573" cy="581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510078" y="60221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11873" y="532076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828894" y="54402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54701" y="274557"/>
                <a:ext cx="8391271" cy="122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4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=0,1,2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=0,1,2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 8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400" b="0" dirty="0" smtClean="0"/>
              </a:p>
              <a:p>
                <a:r>
                  <a:rPr lang="zh-CN" altLang="en-US" sz="1400" dirty="0" smtClean="0"/>
                  <a:t>其中，状态的运算的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400" dirty="0" smtClean="0"/>
                  <a:t>为异或</a:t>
                </a:r>
                <a:r>
                  <a:rPr lang="en-US" altLang="zh-CN" sz="1400" dirty="0" smtClean="0"/>
                  <a:t>.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01" y="274557"/>
                <a:ext cx="8391271" cy="1220783"/>
              </a:xfrm>
              <a:prstGeom prst="rect">
                <a:avLst/>
              </a:prstGeom>
              <a:blipFill>
                <a:blip r:embed="rId3"/>
                <a:stretch>
                  <a:fillRect l="-218" b="-2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3344561" y="2410691"/>
            <a:ext cx="260995" cy="923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707267" y="2410691"/>
            <a:ext cx="314036" cy="923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778002" y="2540608"/>
            <a:ext cx="314036" cy="923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754255" y="1793031"/>
                <a:ext cx="49378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即：黄色标记的这一列的每一个比特经过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后的值等于该比特与两个绿色标记列的前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特异或结果做异或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55" y="1793031"/>
                <a:ext cx="4937890" cy="923330"/>
              </a:xfrm>
              <a:prstGeom prst="rect">
                <a:avLst/>
              </a:prstGeom>
              <a:blipFill>
                <a:blip r:embed="rId4"/>
                <a:stretch>
                  <a:fillRect l="-1111" t="-3289" r="-37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904121" y="3244334"/>
                <a:ext cx="5130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的逆运算由</a:t>
                </a:r>
                <a:r>
                  <a:rPr lang="en-US" altLang="zh-CN" dirty="0" smtClean="0"/>
                  <a:t>128×128</a:t>
                </a:r>
                <a:r>
                  <a:rPr lang="zh-CN" altLang="en-US" dirty="0" smtClean="0"/>
                  <a:t>的矩阵表示，在附件给出。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21" y="3244334"/>
                <a:ext cx="5130251" cy="369332"/>
              </a:xfrm>
              <a:prstGeom prst="rect">
                <a:avLst/>
              </a:prstGeom>
              <a:blipFill>
                <a:blip r:embed="rId5"/>
                <a:stretch>
                  <a:fillRect t="-8197" r="-35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48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78" y="1495341"/>
            <a:ext cx="3467100" cy="3280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943100" y="30597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03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2382716" y="305972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02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2800351" y="305972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3217986" y="30579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00</a:t>
            </a:r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3217252" y="432070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30</a:t>
            </a:r>
            <a:endParaRPr lang="zh-CN" altLang="en-US" sz="900" dirty="0"/>
          </a:p>
        </p:txBody>
      </p:sp>
      <p:sp>
        <p:nvSpPr>
          <p:cNvPr id="12" name="圆角矩形 11"/>
          <p:cNvSpPr/>
          <p:nvPr/>
        </p:nvSpPr>
        <p:spPr>
          <a:xfrm>
            <a:off x="2798152" y="432250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31</a:t>
            </a:r>
            <a:endParaRPr lang="zh-CN" altLang="en-US" sz="900" dirty="0"/>
          </a:p>
        </p:txBody>
      </p:sp>
      <p:sp>
        <p:nvSpPr>
          <p:cNvPr id="13" name="圆角矩形 12"/>
          <p:cNvSpPr/>
          <p:nvPr/>
        </p:nvSpPr>
        <p:spPr>
          <a:xfrm>
            <a:off x="2379052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32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1943100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33</a:t>
            </a:r>
            <a:endParaRPr lang="zh-CN" altLang="en-US" sz="900" dirty="0"/>
          </a:p>
        </p:txBody>
      </p:sp>
      <p:sp>
        <p:nvSpPr>
          <p:cNvPr id="15" name="圆角矩形 14"/>
          <p:cNvSpPr/>
          <p:nvPr/>
        </p:nvSpPr>
        <p:spPr>
          <a:xfrm>
            <a:off x="3243628" y="3921196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20</a:t>
            </a:r>
            <a:endParaRPr lang="zh-CN" altLang="en-US" sz="900" dirty="0"/>
          </a:p>
        </p:txBody>
      </p:sp>
      <p:sp>
        <p:nvSpPr>
          <p:cNvPr id="16" name="圆角矩形 15"/>
          <p:cNvSpPr/>
          <p:nvPr/>
        </p:nvSpPr>
        <p:spPr>
          <a:xfrm>
            <a:off x="2798152" y="392299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21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2379052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22</a:t>
            </a:r>
            <a:endParaRPr lang="zh-CN" altLang="en-US" sz="900" dirty="0"/>
          </a:p>
        </p:txBody>
      </p:sp>
      <p:sp>
        <p:nvSpPr>
          <p:cNvPr id="18" name="圆角矩形 17"/>
          <p:cNvSpPr/>
          <p:nvPr/>
        </p:nvSpPr>
        <p:spPr>
          <a:xfrm>
            <a:off x="1943100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23</a:t>
            </a:r>
            <a:endParaRPr lang="zh-CN" altLang="en-US" sz="900" dirty="0"/>
          </a:p>
        </p:txBody>
      </p:sp>
      <p:sp>
        <p:nvSpPr>
          <p:cNvPr id="19" name="圆角矩形 18"/>
          <p:cNvSpPr/>
          <p:nvPr/>
        </p:nvSpPr>
        <p:spPr>
          <a:xfrm>
            <a:off x="3217986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27981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1" name="圆角矩形 20"/>
          <p:cNvSpPr/>
          <p:nvPr/>
        </p:nvSpPr>
        <p:spPr>
          <a:xfrm>
            <a:off x="23790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22" name="圆角矩形 21"/>
          <p:cNvSpPr/>
          <p:nvPr/>
        </p:nvSpPr>
        <p:spPr>
          <a:xfrm>
            <a:off x="1943100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13</a:t>
            </a:r>
            <a:endParaRPr lang="zh-CN" altLang="en-US" sz="9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69476" y="4813136"/>
          <a:ext cx="16170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63">
                  <a:extLst>
                    <a:ext uri="{9D8B030D-6E8A-4147-A177-3AD203B41FA5}">
                      <a16:colId xmlns:a16="http://schemas.microsoft.com/office/drawing/2014/main" val="3262688380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897313655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584732612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303040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8367" y="3014052"/>
          <a:ext cx="347052" cy="163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52">
                  <a:extLst>
                    <a:ext uri="{9D8B030D-6E8A-4147-A177-3AD203B41FA5}">
                      <a16:colId xmlns:a16="http://schemas.microsoft.com/office/drawing/2014/main" val="3034293835"/>
                    </a:ext>
                  </a:extLst>
                </a:gridCol>
              </a:tblGrid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2601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7468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0246"/>
                  </a:ext>
                </a:extLst>
              </a:tr>
              <a:tr h="463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196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997527" y="5366327"/>
            <a:ext cx="0" cy="6557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97527" y="6022109"/>
            <a:ext cx="7578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997527" y="5440218"/>
            <a:ext cx="945573" cy="581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510078" y="60221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11873" y="532076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828894" y="54402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694555" y="736375"/>
                <a:ext cx="3391826" cy="141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4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4400" dirty="0" smtClean="0"/>
                  <a:t>：</a:t>
                </a:r>
                <a:endParaRPr lang="zh-CN" altLang="en-US" sz="4400" dirty="0"/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altLang="zh-CN" sz="1400" b="0" dirty="0" smtClean="0"/>
              </a:p>
              <a:p>
                <a:r>
                  <a:rPr lang="zh-CN" altLang="en-US" sz="1400" dirty="0" smtClean="0"/>
                  <a:t>其中，对于每一个</a:t>
                </a:r>
                <a:r>
                  <a:rPr lang="en-US" altLang="zh-CN" sz="1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,</a:t>
                </a:r>
                <a:r>
                  <a:rPr lang="zh-CN" altLang="en-US" sz="1400" dirty="0" smtClean="0"/>
                  <a:t>对应的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400" dirty="0" smtClean="0"/>
                  <a:t>值如下：</a:t>
                </a:r>
                <a:endParaRPr lang="en-US" altLang="zh-CN" sz="1400" dirty="0" smtClean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55" y="736375"/>
                <a:ext cx="3391826" cy="1415772"/>
              </a:xfrm>
              <a:prstGeom prst="rect">
                <a:avLst/>
              </a:prstGeom>
              <a:blipFill>
                <a:blip r:embed="rId3"/>
                <a:stretch>
                  <a:fillRect l="-539" t="-9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77729"/>
              </p:ext>
            </p:extLst>
          </p:nvPr>
        </p:nvGraphicFramePr>
        <p:xfrm>
          <a:off x="5908430" y="2151928"/>
          <a:ext cx="272472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5">
                  <a:extLst>
                    <a:ext uri="{9D8B030D-6E8A-4147-A177-3AD203B41FA5}">
                      <a16:colId xmlns:a16="http://schemas.microsoft.com/office/drawing/2014/main" val="1201595799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2194395678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3842490393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1308384322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17967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87493"/>
                  </a:ext>
                </a:extLst>
              </a:tr>
              <a:tr h="3405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98763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58124"/>
              </p:ext>
            </p:extLst>
          </p:nvPr>
        </p:nvGraphicFramePr>
        <p:xfrm>
          <a:off x="5908430" y="2898688"/>
          <a:ext cx="272472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5">
                  <a:extLst>
                    <a:ext uri="{9D8B030D-6E8A-4147-A177-3AD203B41FA5}">
                      <a16:colId xmlns:a16="http://schemas.microsoft.com/office/drawing/2014/main" val="1201595799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2194395678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3842490393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1308384322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17967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87493"/>
                  </a:ext>
                </a:extLst>
              </a:tr>
              <a:tr h="3405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98763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9071"/>
              </p:ext>
            </p:extLst>
          </p:nvPr>
        </p:nvGraphicFramePr>
        <p:xfrm>
          <a:off x="5908429" y="3645448"/>
          <a:ext cx="272472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5">
                  <a:extLst>
                    <a:ext uri="{9D8B030D-6E8A-4147-A177-3AD203B41FA5}">
                      <a16:colId xmlns:a16="http://schemas.microsoft.com/office/drawing/2014/main" val="1201595799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2194395678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3842490393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1308384322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17967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87493"/>
                  </a:ext>
                </a:extLst>
              </a:tr>
              <a:tr h="3405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98763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34960"/>
              </p:ext>
            </p:extLst>
          </p:nvPr>
        </p:nvGraphicFramePr>
        <p:xfrm>
          <a:off x="5908429" y="4381829"/>
          <a:ext cx="272472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5">
                  <a:extLst>
                    <a:ext uri="{9D8B030D-6E8A-4147-A177-3AD203B41FA5}">
                      <a16:colId xmlns:a16="http://schemas.microsoft.com/office/drawing/2014/main" val="1201595799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2194395678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3842490393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1308384322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17967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87493"/>
                  </a:ext>
                </a:extLst>
              </a:tr>
              <a:tr h="3405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987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449455" y="5118429"/>
                <a:ext cx="6096000" cy="8617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：</a:t>
                </a:r>
                <a:endParaRPr lang="zh-CN" altLang="en-US" sz="3200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55" y="5118429"/>
                <a:ext cx="6096000" cy="861774"/>
              </a:xfrm>
              <a:prstGeom prst="rect">
                <a:avLst/>
              </a:prstGeom>
              <a:blipFill>
                <a:blip r:embed="rId4"/>
                <a:stretch>
                  <a:fillRect t="-8511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62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78" y="1495341"/>
            <a:ext cx="3467100" cy="3280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943100" y="30597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03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2382716" y="305972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02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2800351" y="305972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3217986" y="30579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00</a:t>
            </a:r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3217252" y="432070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30</a:t>
            </a:r>
            <a:endParaRPr lang="zh-CN" altLang="en-US" sz="900" dirty="0"/>
          </a:p>
        </p:txBody>
      </p:sp>
      <p:sp>
        <p:nvSpPr>
          <p:cNvPr id="12" name="圆角矩形 11"/>
          <p:cNvSpPr/>
          <p:nvPr/>
        </p:nvSpPr>
        <p:spPr>
          <a:xfrm>
            <a:off x="2798152" y="432250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31</a:t>
            </a:r>
            <a:endParaRPr lang="zh-CN" altLang="en-US" sz="900" dirty="0"/>
          </a:p>
        </p:txBody>
      </p:sp>
      <p:sp>
        <p:nvSpPr>
          <p:cNvPr id="13" name="圆角矩形 12"/>
          <p:cNvSpPr/>
          <p:nvPr/>
        </p:nvSpPr>
        <p:spPr>
          <a:xfrm>
            <a:off x="2379052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32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1943100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33</a:t>
            </a:r>
            <a:endParaRPr lang="zh-CN" altLang="en-US" sz="900" dirty="0"/>
          </a:p>
        </p:txBody>
      </p:sp>
      <p:sp>
        <p:nvSpPr>
          <p:cNvPr id="15" name="圆角矩形 14"/>
          <p:cNvSpPr/>
          <p:nvPr/>
        </p:nvSpPr>
        <p:spPr>
          <a:xfrm>
            <a:off x="3243628" y="3921196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20</a:t>
            </a:r>
            <a:endParaRPr lang="zh-CN" altLang="en-US" sz="900" dirty="0"/>
          </a:p>
        </p:txBody>
      </p:sp>
      <p:sp>
        <p:nvSpPr>
          <p:cNvPr id="16" name="圆角矩形 15"/>
          <p:cNvSpPr/>
          <p:nvPr/>
        </p:nvSpPr>
        <p:spPr>
          <a:xfrm>
            <a:off x="2798152" y="392299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21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2379052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22</a:t>
            </a:r>
            <a:endParaRPr lang="zh-CN" altLang="en-US" sz="900" dirty="0"/>
          </a:p>
        </p:txBody>
      </p:sp>
      <p:sp>
        <p:nvSpPr>
          <p:cNvPr id="18" name="圆角矩形 17"/>
          <p:cNvSpPr/>
          <p:nvPr/>
        </p:nvSpPr>
        <p:spPr>
          <a:xfrm>
            <a:off x="1943100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23</a:t>
            </a:r>
            <a:endParaRPr lang="zh-CN" altLang="en-US" sz="900" dirty="0"/>
          </a:p>
        </p:txBody>
      </p:sp>
      <p:sp>
        <p:nvSpPr>
          <p:cNvPr id="19" name="圆角矩形 18"/>
          <p:cNvSpPr/>
          <p:nvPr/>
        </p:nvSpPr>
        <p:spPr>
          <a:xfrm>
            <a:off x="3217986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27981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1" name="圆角矩形 20"/>
          <p:cNvSpPr/>
          <p:nvPr/>
        </p:nvSpPr>
        <p:spPr>
          <a:xfrm>
            <a:off x="23790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22" name="圆角矩形 21"/>
          <p:cNvSpPr/>
          <p:nvPr/>
        </p:nvSpPr>
        <p:spPr>
          <a:xfrm>
            <a:off x="1943100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13</a:t>
            </a:r>
            <a:endParaRPr lang="zh-CN" altLang="en-US" sz="9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69476" y="4813136"/>
          <a:ext cx="16170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63">
                  <a:extLst>
                    <a:ext uri="{9D8B030D-6E8A-4147-A177-3AD203B41FA5}">
                      <a16:colId xmlns:a16="http://schemas.microsoft.com/office/drawing/2014/main" val="3262688380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897313655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584732612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303040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8367" y="3014052"/>
          <a:ext cx="347052" cy="163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52">
                  <a:extLst>
                    <a:ext uri="{9D8B030D-6E8A-4147-A177-3AD203B41FA5}">
                      <a16:colId xmlns:a16="http://schemas.microsoft.com/office/drawing/2014/main" val="3034293835"/>
                    </a:ext>
                  </a:extLst>
                </a:gridCol>
              </a:tblGrid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2601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7468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0246"/>
                  </a:ext>
                </a:extLst>
              </a:tr>
              <a:tr h="463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196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997527" y="5366327"/>
            <a:ext cx="0" cy="6557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97527" y="6022109"/>
            <a:ext cx="7578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997527" y="5440218"/>
            <a:ext cx="945573" cy="581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510078" y="60221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11873" y="532076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828894" y="54402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629901" y="847211"/>
                <a:ext cx="2079159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4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901" y="847211"/>
                <a:ext cx="2079159" cy="984885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724639"/>
                  </p:ext>
                </p:extLst>
              </p:nvPr>
            </p:nvGraphicFramePr>
            <p:xfrm>
              <a:off x="5629896" y="1896372"/>
              <a:ext cx="386508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7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405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724639"/>
                  </p:ext>
                </p:extLst>
              </p:nvPr>
            </p:nvGraphicFramePr>
            <p:xfrm>
              <a:off x="5629896" y="1896372"/>
              <a:ext cx="386508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7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787" t="-110000" r="-315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841440"/>
                  </p:ext>
                </p:extLst>
              </p:nvPr>
            </p:nvGraphicFramePr>
            <p:xfrm>
              <a:off x="5629900" y="2643132"/>
              <a:ext cx="386508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405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841440"/>
                  </p:ext>
                </p:extLst>
              </p:nvPr>
            </p:nvGraphicFramePr>
            <p:xfrm>
              <a:off x="5629900" y="2643132"/>
              <a:ext cx="386508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0787" t="-62264" r="-3150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795352"/>
                  </p:ext>
                </p:extLst>
              </p:nvPr>
            </p:nvGraphicFramePr>
            <p:xfrm>
              <a:off x="5629899" y="3389892"/>
              <a:ext cx="386508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405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795352"/>
                  </p:ext>
                </p:extLst>
              </p:nvPr>
            </p:nvGraphicFramePr>
            <p:xfrm>
              <a:off x="5629899" y="3389892"/>
              <a:ext cx="386508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00787" t="-62857" r="-3150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039724"/>
                  </p:ext>
                </p:extLst>
              </p:nvPr>
            </p:nvGraphicFramePr>
            <p:xfrm>
              <a:off x="5629901" y="4126273"/>
              <a:ext cx="3865080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405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039724"/>
                  </p:ext>
                </p:extLst>
              </p:nvPr>
            </p:nvGraphicFramePr>
            <p:xfrm>
              <a:off x="5629901" y="4126273"/>
              <a:ext cx="3865080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0787" t="-108197" r="-315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400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78" y="1495341"/>
            <a:ext cx="3467100" cy="3280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943100" y="30597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03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2382716" y="305972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02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2800351" y="305972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3217986" y="305792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00</a:t>
            </a:r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3217252" y="432070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30</a:t>
            </a:r>
            <a:endParaRPr lang="zh-CN" altLang="en-US" sz="900" dirty="0"/>
          </a:p>
        </p:txBody>
      </p:sp>
      <p:sp>
        <p:nvSpPr>
          <p:cNvPr id="12" name="圆角矩形 11"/>
          <p:cNvSpPr/>
          <p:nvPr/>
        </p:nvSpPr>
        <p:spPr>
          <a:xfrm>
            <a:off x="2798152" y="432250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31</a:t>
            </a:r>
            <a:endParaRPr lang="zh-CN" altLang="en-US" sz="900" dirty="0"/>
          </a:p>
        </p:txBody>
      </p:sp>
      <p:sp>
        <p:nvSpPr>
          <p:cNvPr id="13" name="圆角矩形 12"/>
          <p:cNvSpPr/>
          <p:nvPr/>
        </p:nvSpPr>
        <p:spPr>
          <a:xfrm>
            <a:off x="2379052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32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1943100" y="432250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33</a:t>
            </a:r>
            <a:endParaRPr lang="zh-CN" altLang="en-US" sz="900" dirty="0"/>
          </a:p>
        </p:txBody>
      </p:sp>
      <p:sp>
        <p:nvSpPr>
          <p:cNvPr id="15" name="圆角矩形 14"/>
          <p:cNvSpPr/>
          <p:nvPr/>
        </p:nvSpPr>
        <p:spPr>
          <a:xfrm>
            <a:off x="3243628" y="3921196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20</a:t>
            </a:r>
            <a:endParaRPr lang="zh-CN" altLang="en-US" sz="900" dirty="0"/>
          </a:p>
        </p:txBody>
      </p:sp>
      <p:sp>
        <p:nvSpPr>
          <p:cNvPr id="16" name="圆角矩形 15"/>
          <p:cNvSpPr/>
          <p:nvPr/>
        </p:nvSpPr>
        <p:spPr>
          <a:xfrm>
            <a:off x="2798152" y="392299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21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2379052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22</a:t>
            </a:r>
            <a:endParaRPr lang="zh-CN" altLang="en-US" sz="900" dirty="0"/>
          </a:p>
        </p:txBody>
      </p:sp>
      <p:sp>
        <p:nvSpPr>
          <p:cNvPr id="18" name="圆角矩形 17"/>
          <p:cNvSpPr/>
          <p:nvPr/>
        </p:nvSpPr>
        <p:spPr>
          <a:xfrm>
            <a:off x="1943100" y="3903308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23</a:t>
            </a:r>
            <a:endParaRPr lang="zh-CN" altLang="en-US" sz="900" dirty="0"/>
          </a:p>
        </p:txBody>
      </p:sp>
      <p:sp>
        <p:nvSpPr>
          <p:cNvPr id="19" name="圆角矩形 18"/>
          <p:cNvSpPr/>
          <p:nvPr/>
        </p:nvSpPr>
        <p:spPr>
          <a:xfrm>
            <a:off x="3217986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27981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1" name="圆角矩形 20"/>
          <p:cNvSpPr/>
          <p:nvPr/>
        </p:nvSpPr>
        <p:spPr>
          <a:xfrm>
            <a:off x="2379052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22" name="圆角矩形 21"/>
          <p:cNvSpPr/>
          <p:nvPr/>
        </p:nvSpPr>
        <p:spPr>
          <a:xfrm>
            <a:off x="1943100" y="3470030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13</a:t>
            </a:r>
            <a:endParaRPr lang="zh-CN" altLang="en-US" sz="9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69476" y="4813136"/>
          <a:ext cx="16170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63">
                  <a:extLst>
                    <a:ext uri="{9D8B030D-6E8A-4147-A177-3AD203B41FA5}">
                      <a16:colId xmlns:a16="http://schemas.microsoft.com/office/drawing/2014/main" val="3262688380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897313655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584732612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303040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8367" y="3014052"/>
          <a:ext cx="347052" cy="163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52">
                  <a:extLst>
                    <a:ext uri="{9D8B030D-6E8A-4147-A177-3AD203B41FA5}">
                      <a16:colId xmlns:a16="http://schemas.microsoft.com/office/drawing/2014/main" val="3034293835"/>
                    </a:ext>
                  </a:extLst>
                </a:gridCol>
              </a:tblGrid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2601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7468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0246"/>
                  </a:ext>
                </a:extLst>
              </a:tr>
              <a:tr h="463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196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997527" y="5366327"/>
            <a:ext cx="0" cy="6557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97527" y="6022109"/>
            <a:ext cx="7578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997527" y="5440218"/>
            <a:ext cx="945573" cy="581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510078" y="60221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11873" y="532076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828894" y="54402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629901" y="847211"/>
                <a:ext cx="2079159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4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901" y="847211"/>
                <a:ext cx="2079159" cy="984885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419073"/>
                  </p:ext>
                </p:extLst>
              </p:nvPr>
            </p:nvGraphicFramePr>
            <p:xfrm>
              <a:off x="5629896" y="1896372"/>
              <a:ext cx="386508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7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405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419073"/>
                  </p:ext>
                </p:extLst>
              </p:nvPr>
            </p:nvGraphicFramePr>
            <p:xfrm>
              <a:off x="5629896" y="1896372"/>
              <a:ext cx="386508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7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7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787" t="-110000" r="-315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590723"/>
                  </p:ext>
                </p:extLst>
              </p:nvPr>
            </p:nvGraphicFramePr>
            <p:xfrm>
              <a:off x="5629900" y="2643132"/>
              <a:ext cx="386508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405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590723"/>
                  </p:ext>
                </p:extLst>
              </p:nvPr>
            </p:nvGraphicFramePr>
            <p:xfrm>
              <a:off x="5629900" y="2643132"/>
              <a:ext cx="386508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0787" t="-62264" r="-3150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189895"/>
                  </p:ext>
                </p:extLst>
              </p:nvPr>
            </p:nvGraphicFramePr>
            <p:xfrm>
              <a:off x="5629899" y="3389892"/>
              <a:ext cx="386508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405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189895"/>
                  </p:ext>
                </p:extLst>
              </p:nvPr>
            </p:nvGraphicFramePr>
            <p:xfrm>
              <a:off x="5629899" y="3389892"/>
              <a:ext cx="386508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00787" t="-62857" r="-3150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544752"/>
                  </p:ext>
                </p:extLst>
              </p:nvPr>
            </p:nvGraphicFramePr>
            <p:xfrm>
              <a:off x="5629901" y="4126273"/>
              <a:ext cx="3865080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405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544752"/>
                  </p:ext>
                </p:extLst>
              </p:nvPr>
            </p:nvGraphicFramePr>
            <p:xfrm>
              <a:off x="5629901" y="4126273"/>
              <a:ext cx="3865080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016">
                      <a:extLst>
                        <a:ext uri="{9D8B030D-6E8A-4147-A177-3AD203B41FA5}">
                          <a16:colId xmlns:a16="http://schemas.microsoft.com/office/drawing/2014/main" val="1201595799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2194395678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3842490393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308384322"/>
                        </a:ext>
                      </a:extLst>
                    </a:gridCol>
                    <a:gridCol w="773016">
                      <a:extLst>
                        <a:ext uri="{9D8B030D-6E8A-4147-A177-3AD203B41FA5}">
                          <a16:colId xmlns:a16="http://schemas.microsoft.com/office/drawing/2014/main" val="179673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err="1" smtClean="0"/>
                            <a:t>x,y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874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0787" t="-108197" r="-315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1987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638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0" y="1023564"/>
            <a:ext cx="3467100" cy="3280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231227" y="259790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03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1670843" y="259790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02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2088478" y="259790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2506113" y="259610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00</a:t>
            </a:r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2505379" y="385888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30</a:t>
            </a:r>
            <a:endParaRPr lang="zh-CN" altLang="en-US" sz="900" dirty="0"/>
          </a:p>
        </p:txBody>
      </p:sp>
      <p:sp>
        <p:nvSpPr>
          <p:cNvPr id="12" name="圆角矩形 11"/>
          <p:cNvSpPr/>
          <p:nvPr/>
        </p:nvSpPr>
        <p:spPr>
          <a:xfrm>
            <a:off x="2086279" y="386068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31</a:t>
            </a:r>
            <a:endParaRPr lang="zh-CN" altLang="en-US" sz="900" dirty="0"/>
          </a:p>
        </p:txBody>
      </p:sp>
      <p:sp>
        <p:nvSpPr>
          <p:cNvPr id="13" name="圆角矩形 12"/>
          <p:cNvSpPr/>
          <p:nvPr/>
        </p:nvSpPr>
        <p:spPr>
          <a:xfrm>
            <a:off x="1667179" y="386068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32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1231227" y="386068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33</a:t>
            </a:r>
            <a:endParaRPr lang="zh-CN" altLang="en-US" sz="900" dirty="0"/>
          </a:p>
        </p:txBody>
      </p:sp>
      <p:sp>
        <p:nvSpPr>
          <p:cNvPr id="15" name="圆角矩形 14"/>
          <p:cNvSpPr/>
          <p:nvPr/>
        </p:nvSpPr>
        <p:spPr>
          <a:xfrm>
            <a:off x="2531755" y="3459377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20</a:t>
            </a:r>
            <a:endParaRPr lang="zh-CN" altLang="en-US" sz="900" dirty="0"/>
          </a:p>
        </p:txBody>
      </p:sp>
      <p:sp>
        <p:nvSpPr>
          <p:cNvPr id="16" name="圆角矩形 15"/>
          <p:cNvSpPr/>
          <p:nvPr/>
        </p:nvSpPr>
        <p:spPr>
          <a:xfrm>
            <a:off x="2086279" y="346117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21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1667179" y="3441489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22</a:t>
            </a:r>
            <a:endParaRPr lang="zh-CN" altLang="en-US" sz="900" dirty="0"/>
          </a:p>
        </p:txBody>
      </p:sp>
      <p:sp>
        <p:nvSpPr>
          <p:cNvPr id="18" name="圆角矩形 17"/>
          <p:cNvSpPr/>
          <p:nvPr/>
        </p:nvSpPr>
        <p:spPr>
          <a:xfrm>
            <a:off x="1231227" y="3441489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23</a:t>
            </a:r>
            <a:endParaRPr lang="zh-CN" altLang="en-US" sz="900" dirty="0"/>
          </a:p>
        </p:txBody>
      </p:sp>
      <p:sp>
        <p:nvSpPr>
          <p:cNvPr id="19" name="圆角矩形 18"/>
          <p:cNvSpPr/>
          <p:nvPr/>
        </p:nvSpPr>
        <p:spPr>
          <a:xfrm>
            <a:off x="2506113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2086279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1" name="圆角矩形 20"/>
          <p:cNvSpPr/>
          <p:nvPr/>
        </p:nvSpPr>
        <p:spPr>
          <a:xfrm>
            <a:off x="1667179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22" name="圆角矩形 21"/>
          <p:cNvSpPr/>
          <p:nvPr/>
        </p:nvSpPr>
        <p:spPr>
          <a:xfrm>
            <a:off x="1231227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13</a:t>
            </a:r>
            <a:endParaRPr lang="zh-CN" altLang="en-US" sz="9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1043"/>
              </p:ext>
            </p:extLst>
          </p:nvPr>
        </p:nvGraphicFramePr>
        <p:xfrm>
          <a:off x="1257603" y="4351317"/>
          <a:ext cx="16170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63">
                  <a:extLst>
                    <a:ext uri="{9D8B030D-6E8A-4147-A177-3AD203B41FA5}">
                      <a16:colId xmlns:a16="http://schemas.microsoft.com/office/drawing/2014/main" val="3262688380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897313655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584732612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303040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31129"/>
              </p:ext>
            </p:extLst>
          </p:nvPr>
        </p:nvGraphicFramePr>
        <p:xfrm>
          <a:off x="696494" y="2552233"/>
          <a:ext cx="347052" cy="163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52">
                  <a:extLst>
                    <a:ext uri="{9D8B030D-6E8A-4147-A177-3AD203B41FA5}">
                      <a16:colId xmlns:a16="http://schemas.microsoft.com/office/drawing/2014/main" val="3034293835"/>
                    </a:ext>
                  </a:extLst>
                </a:gridCol>
              </a:tblGrid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2601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7468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0246"/>
                  </a:ext>
                </a:extLst>
              </a:tr>
              <a:tr h="463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196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285654" y="4904508"/>
            <a:ext cx="0" cy="6557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85654" y="5560290"/>
            <a:ext cx="7578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85654" y="4978399"/>
            <a:ext cx="945573" cy="581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98205" y="55602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0" y="48589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117021" y="49783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421086" y="3029678"/>
                <a:ext cx="4160819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4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∀0≤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≤3,0≤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86" y="3029678"/>
                <a:ext cx="4160819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723953"/>
                  </p:ext>
                </p:extLst>
              </p:nvPr>
            </p:nvGraphicFramePr>
            <p:xfrm>
              <a:off x="4393245" y="2208269"/>
              <a:ext cx="766871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545">
                      <a:extLst>
                        <a:ext uri="{9D8B030D-6E8A-4147-A177-3AD203B41FA5}">
                          <a16:colId xmlns:a16="http://schemas.microsoft.com/office/drawing/2014/main" val="4224805099"/>
                        </a:ext>
                      </a:extLst>
                    </a:gridCol>
                    <a:gridCol w="437037">
                      <a:extLst>
                        <a:ext uri="{9D8B030D-6E8A-4147-A177-3AD203B41FA5}">
                          <a16:colId xmlns:a16="http://schemas.microsoft.com/office/drawing/2014/main" val="3534945238"/>
                        </a:ext>
                      </a:extLst>
                    </a:gridCol>
                    <a:gridCol w="443345">
                      <a:extLst>
                        <a:ext uri="{9D8B030D-6E8A-4147-A177-3AD203B41FA5}">
                          <a16:colId xmlns:a16="http://schemas.microsoft.com/office/drawing/2014/main" val="1336285320"/>
                        </a:ext>
                      </a:extLst>
                    </a:gridCol>
                    <a:gridCol w="489527">
                      <a:extLst>
                        <a:ext uri="{9D8B030D-6E8A-4147-A177-3AD203B41FA5}">
                          <a16:colId xmlns:a16="http://schemas.microsoft.com/office/drawing/2014/main" val="920340482"/>
                        </a:ext>
                      </a:extLst>
                    </a:gridCol>
                    <a:gridCol w="448209">
                      <a:extLst>
                        <a:ext uri="{9D8B030D-6E8A-4147-A177-3AD203B41FA5}">
                          <a16:colId xmlns:a16="http://schemas.microsoft.com/office/drawing/2014/main" val="2197946551"/>
                        </a:ext>
                      </a:extLst>
                    </a:gridCol>
                    <a:gridCol w="364942">
                      <a:extLst>
                        <a:ext uri="{9D8B030D-6E8A-4147-A177-3AD203B41FA5}">
                          <a16:colId xmlns:a16="http://schemas.microsoft.com/office/drawing/2014/main" val="2295505770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2674428709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3380818852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773965375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2003939940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3400895161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2180497371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697119611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24216066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3076299993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740965348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18049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75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597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723953"/>
                  </p:ext>
                </p:extLst>
              </p:nvPr>
            </p:nvGraphicFramePr>
            <p:xfrm>
              <a:off x="4393245" y="2208269"/>
              <a:ext cx="766871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545">
                      <a:extLst>
                        <a:ext uri="{9D8B030D-6E8A-4147-A177-3AD203B41FA5}">
                          <a16:colId xmlns:a16="http://schemas.microsoft.com/office/drawing/2014/main" val="4224805099"/>
                        </a:ext>
                      </a:extLst>
                    </a:gridCol>
                    <a:gridCol w="437037">
                      <a:extLst>
                        <a:ext uri="{9D8B030D-6E8A-4147-A177-3AD203B41FA5}">
                          <a16:colId xmlns:a16="http://schemas.microsoft.com/office/drawing/2014/main" val="3534945238"/>
                        </a:ext>
                      </a:extLst>
                    </a:gridCol>
                    <a:gridCol w="443345">
                      <a:extLst>
                        <a:ext uri="{9D8B030D-6E8A-4147-A177-3AD203B41FA5}">
                          <a16:colId xmlns:a16="http://schemas.microsoft.com/office/drawing/2014/main" val="1336285320"/>
                        </a:ext>
                      </a:extLst>
                    </a:gridCol>
                    <a:gridCol w="489527">
                      <a:extLst>
                        <a:ext uri="{9D8B030D-6E8A-4147-A177-3AD203B41FA5}">
                          <a16:colId xmlns:a16="http://schemas.microsoft.com/office/drawing/2014/main" val="920340482"/>
                        </a:ext>
                      </a:extLst>
                    </a:gridCol>
                    <a:gridCol w="448209">
                      <a:extLst>
                        <a:ext uri="{9D8B030D-6E8A-4147-A177-3AD203B41FA5}">
                          <a16:colId xmlns:a16="http://schemas.microsoft.com/office/drawing/2014/main" val="2197946551"/>
                        </a:ext>
                      </a:extLst>
                    </a:gridCol>
                    <a:gridCol w="364942">
                      <a:extLst>
                        <a:ext uri="{9D8B030D-6E8A-4147-A177-3AD203B41FA5}">
                          <a16:colId xmlns:a16="http://schemas.microsoft.com/office/drawing/2014/main" val="2295505770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2674428709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3380818852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773965375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2003939940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3400895161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2180497371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697119611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24216066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3076299993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740965348"/>
                        </a:ext>
                      </a:extLst>
                    </a:gridCol>
                    <a:gridCol w="451101">
                      <a:extLst>
                        <a:ext uri="{9D8B030D-6E8A-4147-A177-3AD203B41FA5}">
                          <a16:colId xmlns:a16="http://schemas.microsoft.com/office/drawing/2014/main" val="18049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8197" r="-13686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75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108197" r="-13686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5979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411562" y="712768"/>
                <a:ext cx="4042453" cy="141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4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∀0≤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≤3,0≤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sz="1400" dirty="0" smtClean="0"/>
                  <a:t>其中，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sz="1400" dirty="0" smtClean="0"/>
                  <a:t>表示任意数，即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400" dirty="0" smtClean="0"/>
                  <a:t>表示以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400" dirty="0" smtClean="0"/>
                  <a:t> 为索</a:t>
                </a:r>
                <a:endParaRPr lang="en-US" altLang="zh-CN" sz="1400" dirty="0" smtClean="0"/>
              </a:p>
              <a:p>
                <a:r>
                  <a:rPr lang="zh-CN" altLang="en-US" sz="1400" dirty="0" smtClean="0"/>
                  <a:t>引的一行。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62" y="712768"/>
                <a:ext cx="4042453" cy="1415772"/>
              </a:xfrm>
              <a:prstGeom prst="rect">
                <a:avLst/>
              </a:prstGeom>
              <a:blipFill>
                <a:blip r:embed="rId5"/>
                <a:stretch>
                  <a:fillRect l="-452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305701"/>
                  </p:ext>
                </p:extLst>
              </p:nvPr>
            </p:nvGraphicFramePr>
            <p:xfrm>
              <a:off x="3990105" y="4236718"/>
              <a:ext cx="809969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331">
                      <a:extLst>
                        <a:ext uri="{9D8B030D-6E8A-4147-A177-3AD203B41FA5}">
                          <a16:colId xmlns:a16="http://schemas.microsoft.com/office/drawing/2014/main" val="4224805099"/>
                        </a:ext>
                      </a:extLst>
                    </a:gridCol>
                    <a:gridCol w="480215">
                      <a:extLst>
                        <a:ext uri="{9D8B030D-6E8A-4147-A177-3AD203B41FA5}">
                          <a16:colId xmlns:a16="http://schemas.microsoft.com/office/drawing/2014/main" val="3534945238"/>
                        </a:ext>
                      </a:extLst>
                    </a:gridCol>
                    <a:gridCol w="471131">
                      <a:extLst>
                        <a:ext uri="{9D8B030D-6E8A-4147-A177-3AD203B41FA5}">
                          <a16:colId xmlns:a16="http://schemas.microsoft.com/office/drawing/2014/main" val="1336285320"/>
                        </a:ext>
                      </a:extLst>
                    </a:gridCol>
                    <a:gridCol w="428304">
                      <a:extLst>
                        <a:ext uri="{9D8B030D-6E8A-4147-A177-3AD203B41FA5}">
                          <a16:colId xmlns:a16="http://schemas.microsoft.com/office/drawing/2014/main" val="920340482"/>
                        </a:ext>
                      </a:extLst>
                    </a:gridCol>
                    <a:gridCol w="273659">
                      <a:extLst>
                        <a:ext uri="{9D8B030D-6E8A-4147-A177-3AD203B41FA5}">
                          <a16:colId xmlns:a16="http://schemas.microsoft.com/office/drawing/2014/main" val="2197946551"/>
                        </a:ext>
                      </a:extLst>
                    </a:gridCol>
                    <a:gridCol w="443346">
                      <a:extLst>
                        <a:ext uri="{9D8B030D-6E8A-4147-A177-3AD203B41FA5}">
                          <a16:colId xmlns:a16="http://schemas.microsoft.com/office/drawing/2014/main" val="2295505770"/>
                        </a:ext>
                      </a:extLst>
                    </a:gridCol>
                    <a:gridCol w="444181">
                      <a:extLst>
                        <a:ext uri="{9D8B030D-6E8A-4147-A177-3AD203B41FA5}">
                          <a16:colId xmlns:a16="http://schemas.microsoft.com/office/drawing/2014/main" val="2674428709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3380818852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773965375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2003939940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3400895161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2180497371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697119611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24216066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3076299993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740965348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18049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75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597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305701"/>
                  </p:ext>
                </p:extLst>
              </p:nvPr>
            </p:nvGraphicFramePr>
            <p:xfrm>
              <a:off x="3990105" y="4236718"/>
              <a:ext cx="809969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331">
                      <a:extLst>
                        <a:ext uri="{9D8B030D-6E8A-4147-A177-3AD203B41FA5}">
                          <a16:colId xmlns:a16="http://schemas.microsoft.com/office/drawing/2014/main" val="4224805099"/>
                        </a:ext>
                      </a:extLst>
                    </a:gridCol>
                    <a:gridCol w="480215">
                      <a:extLst>
                        <a:ext uri="{9D8B030D-6E8A-4147-A177-3AD203B41FA5}">
                          <a16:colId xmlns:a16="http://schemas.microsoft.com/office/drawing/2014/main" val="3534945238"/>
                        </a:ext>
                      </a:extLst>
                    </a:gridCol>
                    <a:gridCol w="471131">
                      <a:extLst>
                        <a:ext uri="{9D8B030D-6E8A-4147-A177-3AD203B41FA5}">
                          <a16:colId xmlns:a16="http://schemas.microsoft.com/office/drawing/2014/main" val="1336285320"/>
                        </a:ext>
                      </a:extLst>
                    </a:gridCol>
                    <a:gridCol w="428304">
                      <a:extLst>
                        <a:ext uri="{9D8B030D-6E8A-4147-A177-3AD203B41FA5}">
                          <a16:colId xmlns:a16="http://schemas.microsoft.com/office/drawing/2014/main" val="920340482"/>
                        </a:ext>
                      </a:extLst>
                    </a:gridCol>
                    <a:gridCol w="273659">
                      <a:extLst>
                        <a:ext uri="{9D8B030D-6E8A-4147-A177-3AD203B41FA5}">
                          <a16:colId xmlns:a16="http://schemas.microsoft.com/office/drawing/2014/main" val="2197946551"/>
                        </a:ext>
                      </a:extLst>
                    </a:gridCol>
                    <a:gridCol w="443346">
                      <a:extLst>
                        <a:ext uri="{9D8B030D-6E8A-4147-A177-3AD203B41FA5}">
                          <a16:colId xmlns:a16="http://schemas.microsoft.com/office/drawing/2014/main" val="2295505770"/>
                        </a:ext>
                      </a:extLst>
                    </a:gridCol>
                    <a:gridCol w="444181">
                      <a:extLst>
                        <a:ext uri="{9D8B030D-6E8A-4147-A177-3AD203B41FA5}">
                          <a16:colId xmlns:a16="http://schemas.microsoft.com/office/drawing/2014/main" val="2674428709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3380818852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773965375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2003939940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3400895161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2180497371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697119611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24216066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3076299993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740965348"/>
                        </a:ext>
                      </a:extLst>
                    </a:gridCol>
                    <a:gridCol w="476453">
                      <a:extLst>
                        <a:ext uri="{9D8B030D-6E8A-4147-A177-3AD203B41FA5}">
                          <a16:colId xmlns:a16="http://schemas.microsoft.com/office/drawing/2014/main" val="18049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769" t="-6452" r="-92615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75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769" t="-108197" r="-9261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597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764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8" y="1033522"/>
            <a:ext cx="3467100" cy="3280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231227" y="259790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03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1670843" y="259790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02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2088478" y="259790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2506113" y="259610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00</a:t>
            </a:r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2505379" y="385888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30</a:t>
            </a:r>
            <a:endParaRPr lang="zh-CN" altLang="en-US" sz="900" dirty="0"/>
          </a:p>
        </p:txBody>
      </p:sp>
      <p:sp>
        <p:nvSpPr>
          <p:cNvPr id="12" name="圆角矩形 11"/>
          <p:cNvSpPr/>
          <p:nvPr/>
        </p:nvSpPr>
        <p:spPr>
          <a:xfrm>
            <a:off x="2086279" y="386068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31</a:t>
            </a:r>
            <a:endParaRPr lang="zh-CN" altLang="en-US" sz="900" dirty="0"/>
          </a:p>
        </p:txBody>
      </p:sp>
      <p:sp>
        <p:nvSpPr>
          <p:cNvPr id="13" name="圆角矩形 12"/>
          <p:cNvSpPr/>
          <p:nvPr/>
        </p:nvSpPr>
        <p:spPr>
          <a:xfrm>
            <a:off x="1667179" y="386068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32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1231227" y="386068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33</a:t>
            </a:r>
            <a:endParaRPr lang="zh-CN" altLang="en-US" sz="900" dirty="0"/>
          </a:p>
        </p:txBody>
      </p:sp>
      <p:sp>
        <p:nvSpPr>
          <p:cNvPr id="15" name="圆角矩形 14"/>
          <p:cNvSpPr/>
          <p:nvPr/>
        </p:nvSpPr>
        <p:spPr>
          <a:xfrm>
            <a:off x="2531755" y="3459377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20</a:t>
            </a:r>
            <a:endParaRPr lang="zh-CN" altLang="en-US" sz="900" dirty="0"/>
          </a:p>
        </p:txBody>
      </p:sp>
      <p:sp>
        <p:nvSpPr>
          <p:cNvPr id="16" name="圆角矩形 15"/>
          <p:cNvSpPr/>
          <p:nvPr/>
        </p:nvSpPr>
        <p:spPr>
          <a:xfrm>
            <a:off x="2086279" y="346117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21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1667179" y="3441489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22</a:t>
            </a:r>
            <a:endParaRPr lang="zh-CN" altLang="en-US" sz="900" dirty="0"/>
          </a:p>
        </p:txBody>
      </p:sp>
      <p:sp>
        <p:nvSpPr>
          <p:cNvPr id="18" name="圆角矩形 17"/>
          <p:cNvSpPr/>
          <p:nvPr/>
        </p:nvSpPr>
        <p:spPr>
          <a:xfrm>
            <a:off x="1231227" y="3441489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23</a:t>
            </a:r>
            <a:endParaRPr lang="zh-CN" altLang="en-US" sz="900" dirty="0"/>
          </a:p>
        </p:txBody>
      </p:sp>
      <p:sp>
        <p:nvSpPr>
          <p:cNvPr id="19" name="圆角矩形 18"/>
          <p:cNvSpPr/>
          <p:nvPr/>
        </p:nvSpPr>
        <p:spPr>
          <a:xfrm>
            <a:off x="2506113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2086279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1" name="圆角矩形 20"/>
          <p:cNvSpPr/>
          <p:nvPr/>
        </p:nvSpPr>
        <p:spPr>
          <a:xfrm>
            <a:off x="1667179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22" name="圆角矩形 21"/>
          <p:cNvSpPr/>
          <p:nvPr/>
        </p:nvSpPr>
        <p:spPr>
          <a:xfrm>
            <a:off x="1231227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13</a:t>
            </a:r>
            <a:endParaRPr lang="zh-CN" altLang="en-US" sz="9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1043"/>
              </p:ext>
            </p:extLst>
          </p:nvPr>
        </p:nvGraphicFramePr>
        <p:xfrm>
          <a:off x="1257603" y="4351317"/>
          <a:ext cx="16170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63">
                  <a:extLst>
                    <a:ext uri="{9D8B030D-6E8A-4147-A177-3AD203B41FA5}">
                      <a16:colId xmlns:a16="http://schemas.microsoft.com/office/drawing/2014/main" val="3262688380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897313655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584732612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303040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31129"/>
              </p:ext>
            </p:extLst>
          </p:nvPr>
        </p:nvGraphicFramePr>
        <p:xfrm>
          <a:off x="696494" y="2552233"/>
          <a:ext cx="347052" cy="163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52">
                  <a:extLst>
                    <a:ext uri="{9D8B030D-6E8A-4147-A177-3AD203B41FA5}">
                      <a16:colId xmlns:a16="http://schemas.microsoft.com/office/drawing/2014/main" val="3034293835"/>
                    </a:ext>
                  </a:extLst>
                </a:gridCol>
              </a:tblGrid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2601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7468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0246"/>
                  </a:ext>
                </a:extLst>
              </a:tr>
              <a:tr h="463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196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285654" y="4904508"/>
            <a:ext cx="0" cy="6557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85654" y="5560290"/>
            <a:ext cx="7578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85654" y="4978399"/>
            <a:ext cx="945573" cy="581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98205" y="55602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0" y="48589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117021" y="49783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4411562" y="712768"/>
                <a:ext cx="5280997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panose="02040503050406030204" pitchFamily="18" charset="0"/>
                        </a:rPr>
                        <m:t>𝜄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4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sz="1400" dirty="0" smtClean="0">
                    <a:ea typeface="Cambria Math" panose="02040503050406030204" pitchFamily="18" charset="0"/>
                  </a:rPr>
                  <a:t>其中：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1400" b="0" dirty="0" smtClean="0">
                    <a:ea typeface="Cambria Math" panose="02040503050406030204" pitchFamily="18" charset="0"/>
                  </a:rPr>
                  <a:t>，初始值</a:t>
                </a:r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0,0,0,0,0,1</m:t>
                        </m:r>
                      </m:e>
                    </m:d>
                  </m:oMath>
                </a14:m>
                <a:r>
                  <a:rPr lang="zh-CN" altLang="en-US" sz="1400" b="0" dirty="0" smtClean="0">
                    <a:ea typeface="Cambria Math" panose="02040503050406030204" pitchFamily="18" charset="0"/>
                  </a:rPr>
                  <a:t>。上述的</a:t>
                </a:r>
                <a:r>
                  <a:rPr lang="en-US" altLang="zh-CN" sz="1400" b="0" dirty="0" smtClean="0">
                    <a:ea typeface="Cambria Math" panose="02040503050406030204" pitchFamily="18" charset="0"/>
                  </a:rPr>
                  <a:t>+</a:t>
                </a:r>
                <a:r>
                  <a:rPr lang="zh-CN" altLang="en-US" sz="1400" b="0" dirty="0" smtClean="0">
                    <a:ea typeface="Cambria Math" panose="02040503050406030204" pitchFamily="18" charset="0"/>
                  </a:rPr>
                  <a:t>都是比特异或。</a:t>
                </a:r>
                <a:endParaRPr lang="en-US" altLang="zh-CN" sz="1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62" y="712768"/>
                <a:ext cx="5280997" cy="2492990"/>
              </a:xfrm>
              <a:prstGeom prst="rect">
                <a:avLst/>
              </a:prstGeom>
              <a:blipFill>
                <a:blip r:embed="rId3"/>
                <a:stretch>
                  <a:fillRect l="-346" b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99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8" y="1033522"/>
            <a:ext cx="3467100" cy="3280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231227" y="259790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03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1670843" y="2597903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02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2088478" y="259790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2506113" y="259610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 smtClean="0"/>
              <a:t>00</a:t>
            </a:r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2505379" y="385888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30</a:t>
            </a:r>
            <a:endParaRPr lang="zh-CN" altLang="en-US" sz="900" dirty="0"/>
          </a:p>
        </p:txBody>
      </p:sp>
      <p:sp>
        <p:nvSpPr>
          <p:cNvPr id="12" name="圆角矩形 11"/>
          <p:cNvSpPr/>
          <p:nvPr/>
        </p:nvSpPr>
        <p:spPr>
          <a:xfrm>
            <a:off x="2086279" y="386068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31</a:t>
            </a:r>
            <a:endParaRPr lang="zh-CN" altLang="en-US" sz="900" dirty="0"/>
          </a:p>
        </p:txBody>
      </p:sp>
      <p:sp>
        <p:nvSpPr>
          <p:cNvPr id="13" name="圆角矩形 12"/>
          <p:cNvSpPr/>
          <p:nvPr/>
        </p:nvSpPr>
        <p:spPr>
          <a:xfrm>
            <a:off x="1667179" y="386068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32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1231227" y="3860682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33</a:t>
            </a:r>
            <a:endParaRPr lang="zh-CN" altLang="en-US" sz="900" dirty="0"/>
          </a:p>
        </p:txBody>
      </p:sp>
      <p:sp>
        <p:nvSpPr>
          <p:cNvPr id="15" name="圆角矩形 14"/>
          <p:cNvSpPr/>
          <p:nvPr/>
        </p:nvSpPr>
        <p:spPr>
          <a:xfrm>
            <a:off x="2531755" y="3459377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20</a:t>
            </a:r>
            <a:endParaRPr lang="zh-CN" altLang="en-US" sz="900" dirty="0"/>
          </a:p>
        </p:txBody>
      </p:sp>
      <p:sp>
        <p:nvSpPr>
          <p:cNvPr id="16" name="圆角矩形 15"/>
          <p:cNvSpPr/>
          <p:nvPr/>
        </p:nvSpPr>
        <p:spPr>
          <a:xfrm>
            <a:off x="2086279" y="3461174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21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1667179" y="3441489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22</a:t>
            </a:r>
            <a:endParaRPr lang="zh-CN" altLang="en-US" sz="900" dirty="0"/>
          </a:p>
        </p:txBody>
      </p:sp>
      <p:sp>
        <p:nvSpPr>
          <p:cNvPr id="18" name="圆角矩形 17"/>
          <p:cNvSpPr/>
          <p:nvPr/>
        </p:nvSpPr>
        <p:spPr>
          <a:xfrm>
            <a:off x="1231227" y="3441489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23</a:t>
            </a:r>
            <a:endParaRPr lang="zh-CN" altLang="en-US" sz="900" dirty="0"/>
          </a:p>
        </p:txBody>
      </p:sp>
      <p:sp>
        <p:nvSpPr>
          <p:cNvPr id="19" name="圆角矩形 18"/>
          <p:cNvSpPr/>
          <p:nvPr/>
        </p:nvSpPr>
        <p:spPr>
          <a:xfrm>
            <a:off x="2506113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2086279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1" name="圆角矩形 20"/>
          <p:cNvSpPr/>
          <p:nvPr/>
        </p:nvSpPr>
        <p:spPr>
          <a:xfrm>
            <a:off x="1667179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22" name="圆角矩形 21"/>
          <p:cNvSpPr/>
          <p:nvPr/>
        </p:nvSpPr>
        <p:spPr>
          <a:xfrm>
            <a:off x="1231227" y="3008211"/>
            <a:ext cx="342900" cy="33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13</a:t>
            </a:r>
            <a:endParaRPr lang="zh-CN" altLang="en-US" sz="9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257603" y="4351317"/>
          <a:ext cx="16170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63">
                  <a:extLst>
                    <a:ext uri="{9D8B030D-6E8A-4147-A177-3AD203B41FA5}">
                      <a16:colId xmlns:a16="http://schemas.microsoft.com/office/drawing/2014/main" val="3262688380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897313655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1584732612"/>
                    </a:ext>
                  </a:extLst>
                </a:gridCol>
                <a:gridCol w="404263">
                  <a:extLst>
                    <a:ext uri="{9D8B030D-6E8A-4147-A177-3AD203B41FA5}">
                      <a16:colId xmlns:a16="http://schemas.microsoft.com/office/drawing/2014/main" val="303040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96494" y="2552233"/>
          <a:ext cx="347052" cy="163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52">
                  <a:extLst>
                    <a:ext uri="{9D8B030D-6E8A-4147-A177-3AD203B41FA5}">
                      <a16:colId xmlns:a16="http://schemas.microsoft.com/office/drawing/2014/main" val="3034293835"/>
                    </a:ext>
                  </a:extLst>
                </a:gridCol>
              </a:tblGrid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2601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7468"/>
                  </a:ext>
                </a:extLst>
              </a:tr>
              <a:tr h="391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0246"/>
                  </a:ext>
                </a:extLst>
              </a:tr>
              <a:tr h="463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196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285654" y="4904508"/>
            <a:ext cx="0" cy="6557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85654" y="5560290"/>
            <a:ext cx="7578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85654" y="4978399"/>
            <a:ext cx="945573" cy="581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98205" y="55602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0" y="48589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117021" y="49783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4422182" y="1418516"/>
                <a:ext cx="6207340" cy="301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zh-CN" altLang="en-US" sz="2800" b="0" dirty="0" smtClean="0">
                    <a:latin typeface="Cambria Math" panose="02040503050406030204" pitchFamily="18" charset="0"/>
                  </a:rPr>
                  <a:t>密钥编排</a:t>
                </a:r>
                <a:endParaRPr lang="en-US" altLang="zh-CN" sz="2800" b="0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dirty="0" smtClean="0">
                    <a:latin typeface="Cambria Math" panose="02040503050406030204" pitchFamily="18" charset="0"/>
                  </a:rPr>
                  <a:t>主密钥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dirty="0" smtClean="0">
                    <a:latin typeface="Cambria Math" panose="02040503050406030204" pitchFamily="18" charset="0"/>
                  </a:rPr>
                  <a:t>for round = 0:r</a:t>
                </a:r>
              </a:p>
              <a:p>
                <a:pPr/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𝑟𝑜𝑢𝑛𝑑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b="0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126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126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b="0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b="0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𝑟𝑜𝑢𝑛𝑑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dirty="0" smtClean="0">
                    <a:latin typeface="Cambria Math" panose="020405030504060302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𝑟𝑜𝑢𝑛𝑑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𝑟𝑜𝑢𝑛𝑑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5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比特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进制表示，比如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=00000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=0000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+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表示按比特异或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82" y="1418516"/>
                <a:ext cx="6207340" cy="3016210"/>
              </a:xfrm>
              <a:prstGeom prst="rect">
                <a:avLst/>
              </a:prstGeom>
              <a:blipFill>
                <a:blip r:embed="rId3"/>
                <a:stretch>
                  <a:fillRect l="-1963" t="-2227" b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0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640</Words>
  <Application>Microsoft Office PowerPoint</Application>
  <PresentationFormat>宽屏</PresentationFormat>
  <Paragraphs>473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WestSuper</dc:creator>
  <cp:lastModifiedBy>WestSuper</cp:lastModifiedBy>
  <cp:revision>38</cp:revision>
  <dcterms:created xsi:type="dcterms:W3CDTF">2018-05-23T02:35:18Z</dcterms:created>
  <dcterms:modified xsi:type="dcterms:W3CDTF">2018-05-24T02:17:39Z</dcterms:modified>
</cp:coreProperties>
</file>