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9" r:id="rId24"/>
    <p:sldId id="280" r:id="rId25"/>
    <p:sldId id="281" r:id="rId26"/>
    <p:sldId id="275" r:id="rId27"/>
    <p:sldId id="282" r:id="rId28"/>
    <p:sldId id="283" r:id="rId29"/>
    <p:sldId id="284" r:id="rId30"/>
    <p:sldId id="285" r:id="rId31"/>
    <p:sldId id="286" r:id="rId32"/>
    <p:sldId id="287" r:id="rId33"/>
    <p:sldId id="288" r:id="rId34"/>
    <p:sldId id="289" r:id="rId35"/>
    <p:sldId id="290"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761" y="30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átum hely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2DD936-7EEA-4B47-AEB2-1514B10E98D6}" type="datetimeFigureOut">
              <a:rPr lang="en-GB" smtClean="0"/>
              <a:t>22/09/2025</a:t>
            </a:fld>
            <a:endParaRPr lang="en-GB"/>
          </a:p>
        </p:txBody>
      </p:sp>
      <p:sp>
        <p:nvSpPr>
          <p:cNvPr id="4" name="Diakép hely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Jegyzetek hely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6" name="Élőláb hely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Dia számának hely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FF7FB2-A947-4498-A49D-FB6558DF61E8}" type="slidenum">
              <a:rPr lang="en-GB" smtClean="0"/>
              <a:t>‹#›</a:t>
            </a:fld>
            <a:endParaRPr lang="en-GB"/>
          </a:p>
        </p:txBody>
      </p:sp>
    </p:spTree>
    <p:extLst>
      <p:ext uri="{BB962C8B-B14F-4D97-AF65-F5344CB8AC3E}">
        <p14:creationId xmlns:p14="http://schemas.microsoft.com/office/powerpoint/2010/main" val="2943596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GB" dirty="0"/>
          </a:p>
        </p:txBody>
      </p:sp>
      <p:sp>
        <p:nvSpPr>
          <p:cNvPr id="4" name="Dia számának helye 3"/>
          <p:cNvSpPr>
            <a:spLocks noGrp="1"/>
          </p:cNvSpPr>
          <p:nvPr>
            <p:ph type="sldNum" sz="quarter" idx="10"/>
          </p:nvPr>
        </p:nvSpPr>
        <p:spPr/>
        <p:txBody>
          <a:bodyPr/>
          <a:lstStyle/>
          <a:p>
            <a:fld id="{2DFF7FB2-A947-4498-A49D-FB6558DF61E8}" type="slidenum">
              <a:rPr lang="en-GB" smtClean="0"/>
              <a:t>14</a:t>
            </a:fld>
            <a:endParaRPr lang="en-GB"/>
          </a:p>
        </p:txBody>
      </p:sp>
    </p:spTree>
    <p:extLst>
      <p:ext uri="{BB962C8B-B14F-4D97-AF65-F5344CB8AC3E}">
        <p14:creationId xmlns:p14="http://schemas.microsoft.com/office/powerpoint/2010/main" val="410399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p:cNvSpPr>
            <a:spLocks noGrp="1"/>
          </p:cNvSpPr>
          <p:nvPr>
            <p:ph type="ctrTitle"/>
          </p:nvPr>
        </p:nvSpPr>
        <p:spPr>
          <a:xfrm>
            <a:off x="685800" y="2130425"/>
            <a:ext cx="7772400" cy="1470025"/>
          </a:xfrm>
        </p:spPr>
        <p:txBody>
          <a:bodyPr/>
          <a:lstStyle/>
          <a:p>
            <a:r>
              <a:rPr lang="hu-HU" smtClean="0"/>
              <a:t>Mintacím szerkesztése</a:t>
            </a:r>
            <a:endParaRPr lang="en-GB"/>
          </a:p>
        </p:txBody>
      </p:sp>
      <p:sp>
        <p:nvSpPr>
          <p:cNvPr id="3" name="Alcím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u-HU" smtClean="0"/>
              <a:t>Alcím mintájának szerkesztése</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2603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Függőleges szöveg helye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973504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p:cNvSpPr>
            <a:spLocks noGrp="1"/>
          </p:cNvSpPr>
          <p:nvPr>
            <p:ph type="title" orient="vert"/>
          </p:nvPr>
        </p:nvSpPr>
        <p:spPr>
          <a:xfrm>
            <a:off x="6629400" y="274638"/>
            <a:ext cx="2057400" cy="5851525"/>
          </a:xfrm>
        </p:spPr>
        <p:txBody>
          <a:bodyPr vert="eaVert"/>
          <a:lstStyle/>
          <a:p>
            <a:r>
              <a:rPr lang="hu-HU" smtClean="0"/>
              <a:t>Mintacím szerkesztése</a:t>
            </a:r>
            <a:endParaRPr lang="en-GB"/>
          </a:p>
        </p:txBody>
      </p:sp>
      <p:sp>
        <p:nvSpPr>
          <p:cNvPr id="3" name="Függőleges szöveg helye 2"/>
          <p:cNvSpPr>
            <a:spLocks noGrp="1"/>
          </p:cNvSpPr>
          <p:nvPr>
            <p:ph type="body" orient="vert" idx="1"/>
          </p:nvPr>
        </p:nvSpPr>
        <p:spPr>
          <a:xfrm>
            <a:off x="457200" y="274638"/>
            <a:ext cx="6019800" cy="5851525"/>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64853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idx="1"/>
          </p:nvPr>
        </p:nvSpPr>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938302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p:cNvSpPr>
            <a:spLocks noGrp="1"/>
          </p:cNvSpPr>
          <p:nvPr>
            <p:ph type="title"/>
          </p:nvPr>
        </p:nvSpPr>
        <p:spPr>
          <a:xfrm>
            <a:off x="722313" y="4406900"/>
            <a:ext cx="7772400" cy="1362075"/>
          </a:xfrm>
        </p:spPr>
        <p:txBody>
          <a:bodyPr anchor="t"/>
          <a:lstStyle>
            <a:lvl1pPr algn="l">
              <a:defRPr sz="4000" b="1" cap="all"/>
            </a:lvl1pPr>
          </a:lstStyle>
          <a:p>
            <a:r>
              <a:rPr lang="hu-HU" smtClean="0"/>
              <a:t>Mintacím szerkesztése</a:t>
            </a:r>
            <a:endParaRPr lang="en-GB"/>
          </a:p>
        </p:txBody>
      </p:sp>
      <p:sp>
        <p:nvSpPr>
          <p:cNvPr id="3" name="Szöveg hely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u-HU" smtClean="0"/>
              <a:t>Mintaszöveg szerkesztése</a:t>
            </a:r>
          </a:p>
        </p:txBody>
      </p:sp>
      <p:sp>
        <p:nvSpPr>
          <p:cNvPr id="4" name="Dátum helye 3"/>
          <p:cNvSpPr>
            <a:spLocks noGrp="1"/>
          </p:cNvSpPr>
          <p:nvPr>
            <p:ph type="dt" sz="half" idx="10"/>
          </p:nvPr>
        </p:nvSpPr>
        <p:spPr/>
        <p:txBody>
          <a:bodyPr/>
          <a:lstStyle/>
          <a:p>
            <a:fld id="{99B2560E-1649-4FE1-8286-ADC9942F2E2F}" type="datetimeFigureOut">
              <a:rPr lang="en-GB" smtClean="0"/>
              <a:t>22/09/2025</a:t>
            </a:fld>
            <a:endParaRPr lang="en-GB"/>
          </a:p>
        </p:txBody>
      </p:sp>
      <p:sp>
        <p:nvSpPr>
          <p:cNvPr id="5" name="Élőláb helye 4"/>
          <p:cNvSpPr>
            <a:spLocks noGrp="1"/>
          </p:cNvSpPr>
          <p:nvPr>
            <p:ph type="ftr" sz="quarter" idx="11"/>
          </p:nvPr>
        </p:nvSpPr>
        <p:spPr/>
        <p:txBody>
          <a:bodyPr/>
          <a:lstStyle/>
          <a:p>
            <a:endParaRPr lang="en-GB"/>
          </a:p>
        </p:txBody>
      </p:sp>
      <p:sp>
        <p:nvSpPr>
          <p:cNvPr id="6" name="Dia számának helye 5"/>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186378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Tartalom helye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Tartalom helye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Dátum helye 4"/>
          <p:cNvSpPr>
            <a:spLocks noGrp="1"/>
          </p:cNvSpPr>
          <p:nvPr>
            <p:ph type="dt" sz="half" idx="10"/>
          </p:nvPr>
        </p:nvSpPr>
        <p:spPr/>
        <p:txBody>
          <a:bodyPr/>
          <a:lstStyle/>
          <a:p>
            <a:fld id="{99B2560E-1649-4FE1-8286-ADC9942F2E2F}" type="datetimeFigureOut">
              <a:rPr lang="en-GB" smtClean="0"/>
              <a:t>22/09/2025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1831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lvl1pPr>
              <a:defRPr/>
            </a:lvl1pPr>
          </a:lstStyle>
          <a:p>
            <a:r>
              <a:rPr lang="hu-HU" smtClean="0"/>
              <a:t>Mintacím szerkesztése</a:t>
            </a:r>
            <a:endParaRPr lang="en-GB"/>
          </a:p>
        </p:txBody>
      </p:sp>
      <p:sp>
        <p:nvSpPr>
          <p:cNvPr id="3" name="Szöveg hely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Tartalom helye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5" name="Szöveg hely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Tartalom helye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7" name="Dátum helye 6"/>
          <p:cNvSpPr>
            <a:spLocks noGrp="1"/>
          </p:cNvSpPr>
          <p:nvPr>
            <p:ph type="dt" sz="half" idx="10"/>
          </p:nvPr>
        </p:nvSpPr>
        <p:spPr/>
        <p:txBody>
          <a:bodyPr/>
          <a:lstStyle/>
          <a:p>
            <a:fld id="{99B2560E-1649-4FE1-8286-ADC9942F2E2F}" type="datetimeFigureOut">
              <a:rPr lang="en-GB" smtClean="0"/>
              <a:t>22/09/2025</a:t>
            </a:fld>
            <a:endParaRPr lang="en-GB"/>
          </a:p>
        </p:txBody>
      </p:sp>
      <p:sp>
        <p:nvSpPr>
          <p:cNvPr id="8" name="Élőláb helye 7"/>
          <p:cNvSpPr>
            <a:spLocks noGrp="1"/>
          </p:cNvSpPr>
          <p:nvPr>
            <p:ph type="ftr" sz="quarter" idx="11"/>
          </p:nvPr>
        </p:nvSpPr>
        <p:spPr/>
        <p:txBody>
          <a:bodyPr/>
          <a:lstStyle/>
          <a:p>
            <a:endParaRPr lang="en-GB"/>
          </a:p>
        </p:txBody>
      </p:sp>
      <p:sp>
        <p:nvSpPr>
          <p:cNvPr id="9" name="Dia számának helye 8"/>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53036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smtClean="0"/>
              <a:t>Mintacím szerkesztése</a:t>
            </a:r>
            <a:endParaRPr lang="en-GB"/>
          </a:p>
        </p:txBody>
      </p:sp>
      <p:sp>
        <p:nvSpPr>
          <p:cNvPr id="3" name="Dátum helye 2"/>
          <p:cNvSpPr>
            <a:spLocks noGrp="1"/>
          </p:cNvSpPr>
          <p:nvPr>
            <p:ph type="dt" sz="half" idx="10"/>
          </p:nvPr>
        </p:nvSpPr>
        <p:spPr/>
        <p:txBody>
          <a:bodyPr/>
          <a:lstStyle/>
          <a:p>
            <a:fld id="{99B2560E-1649-4FE1-8286-ADC9942F2E2F}" type="datetimeFigureOut">
              <a:rPr lang="en-GB" smtClean="0"/>
              <a:t>22/09/2025</a:t>
            </a:fld>
            <a:endParaRPr lang="en-GB"/>
          </a:p>
        </p:txBody>
      </p:sp>
      <p:sp>
        <p:nvSpPr>
          <p:cNvPr id="4" name="Élőláb helye 3"/>
          <p:cNvSpPr>
            <a:spLocks noGrp="1"/>
          </p:cNvSpPr>
          <p:nvPr>
            <p:ph type="ftr" sz="quarter" idx="11"/>
          </p:nvPr>
        </p:nvSpPr>
        <p:spPr/>
        <p:txBody>
          <a:bodyPr/>
          <a:lstStyle/>
          <a:p>
            <a:endParaRPr lang="en-GB"/>
          </a:p>
        </p:txBody>
      </p:sp>
      <p:sp>
        <p:nvSpPr>
          <p:cNvPr id="5" name="Dia számának helye 4"/>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471442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p:cNvSpPr>
            <a:spLocks noGrp="1"/>
          </p:cNvSpPr>
          <p:nvPr>
            <p:ph type="dt" sz="half" idx="10"/>
          </p:nvPr>
        </p:nvSpPr>
        <p:spPr/>
        <p:txBody>
          <a:bodyPr/>
          <a:lstStyle/>
          <a:p>
            <a:fld id="{99B2560E-1649-4FE1-8286-ADC9942F2E2F}" type="datetimeFigureOut">
              <a:rPr lang="en-GB" smtClean="0"/>
              <a:t>22/09/2025</a:t>
            </a:fld>
            <a:endParaRPr lang="en-GB"/>
          </a:p>
        </p:txBody>
      </p:sp>
      <p:sp>
        <p:nvSpPr>
          <p:cNvPr id="3" name="Élőláb helye 2"/>
          <p:cNvSpPr>
            <a:spLocks noGrp="1"/>
          </p:cNvSpPr>
          <p:nvPr>
            <p:ph type="ftr" sz="quarter" idx="11"/>
          </p:nvPr>
        </p:nvSpPr>
        <p:spPr/>
        <p:txBody>
          <a:bodyPr/>
          <a:lstStyle/>
          <a:p>
            <a:endParaRPr lang="en-GB"/>
          </a:p>
        </p:txBody>
      </p:sp>
      <p:sp>
        <p:nvSpPr>
          <p:cNvPr id="4" name="Dia számának helye 3"/>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262741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457200" y="273050"/>
            <a:ext cx="3008313" cy="1162050"/>
          </a:xfrm>
        </p:spPr>
        <p:txBody>
          <a:bodyPr anchor="b"/>
          <a:lstStyle>
            <a:lvl1pPr algn="l">
              <a:defRPr sz="2000" b="1"/>
            </a:lvl1pPr>
          </a:lstStyle>
          <a:p>
            <a:r>
              <a:rPr lang="hu-HU" smtClean="0"/>
              <a:t>Mintacím szerkesztése</a:t>
            </a:r>
            <a:endParaRPr lang="en-GB"/>
          </a:p>
        </p:txBody>
      </p:sp>
      <p:sp>
        <p:nvSpPr>
          <p:cNvPr id="3" name="Tartalom helye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Szöveg hely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22/09/2025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3833758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p:cNvSpPr>
            <a:spLocks noGrp="1"/>
          </p:cNvSpPr>
          <p:nvPr>
            <p:ph type="title"/>
          </p:nvPr>
        </p:nvSpPr>
        <p:spPr>
          <a:xfrm>
            <a:off x="1792288" y="4800600"/>
            <a:ext cx="5486400" cy="566738"/>
          </a:xfrm>
        </p:spPr>
        <p:txBody>
          <a:bodyPr anchor="b"/>
          <a:lstStyle>
            <a:lvl1pPr algn="l">
              <a:defRPr sz="2000" b="1"/>
            </a:lvl1pPr>
          </a:lstStyle>
          <a:p>
            <a:r>
              <a:rPr lang="hu-HU" smtClean="0"/>
              <a:t>Mintacím szerkesztése</a:t>
            </a:r>
            <a:endParaRPr lang="en-GB"/>
          </a:p>
        </p:txBody>
      </p:sp>
      <p:sp>
        <p:nvSpPr>
          <p:cNvPr id="3" name="Kép hely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u-HU" smtClean="0"/>
              <a:t>Mintaszöveg szerkesztése</a:t>
            </a:r>
          </a:p>
        </p:txBody>
      </p:sp>
      <p:sp>
        <p:nvSpPr>
          <p:cNvPr id="5" name="Dátum helye 4"/>
          <p:cNvSpPr>
            <a:spLocks noGrp="1"/>
          </p:cNvSpPr>
          <p:nvPr>
            <p:ph type="dt" sz="half" idx="10"/>
          </p:nvPr>
        </p:nvSpPr>
        <p:spPr/>
        <p:txBody>
          <a:bodyPr/>
          <a:lstStyle/>
          <a:p>
            <a:fld id="{99B2560E-1649-4FE1-8286-ADC9942F2E2F}" type="datetimeFigureOut">
              <a:rPr lang="en-GB" smtClean="0"/>
              <a:t>22/09/2025</a:t>
            </a:fld>
            <a:endParaRPr lang="en-GB"/>
          </a:p>
        </p:txBody>
      </p:sp>
      <p:sp>
        <p:nvSpPr>
          <p:cNvPr id="6" name="Élőláb helye 5"/>
          <p:cNvSpPr>
            <a:spLocks noGrp="1"/>
          </p:cNvSpPr>
          <p:nvPr>
            <p:ph type="ftr" sz="quarter" idx="11"/>
          </p:nvPr>
        </p:nvSpPr>
        <p:spPr/>
        <p:txBody>
          <a:bodyPr/>
          <a:lstStyle/>
          <a:p>
            <a:endParaRPr lang="en-GB"/>
          </a:p>
        </p:txBody>
      </p:sp>
      <p:sp>
        <p:nvSpPr>
          <p:cNvPr id="7" name="Dia számának helye 6"/>
          <p:cNvSpPr>
            <a:spLocks noGrp="1"/>
          </p:cNvSpPr>
          <p:nvPr>
            <p:ph type="sldNum" sz="quarter" idx="12"/>
          </p:nvPr>
        </p:nvSpPr>
        <p:spPr/>
        <p:txBody>
          <a:bodyPr/>
          <a:lstStyle/>
          <a:p>
            <a:fld id="{33593889-A9D2-49A5-9973-A7517B70806C}" type="slidenum">
              <a:rPr lang="en-GB" smtClean="0"/>
              <a:t>‹#›</a:t>
            </a:fld>
            <a:endParaRPr lang="en-GB"/>
          </a:p>
        </p:txBody>
      </p:sp>
    </p:spTree>
    <p:extLst>
      <p:ext uri="{BB962C8B-B14F-4D97-AF65-F5344CB8AC3E}">
        <p14:creationId xmlns:p14="http://schemas.microsoft.com/office/powerpoint/2010/main" val="1602121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hu-HU" smtClean="0"/>
              <a:t>Mintacím szerkesztése</a:t>
            </a:r>
            <a:endParaRPr lang="en-GB"/>
          </a:p>
        </p:txBody>
      </p:sp>
      <p:sp>
        <p:nvSpPr>
          <p:cNvPr id="3" name="Szöveg hely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GB"/>
          </a:p>
        </p:txBody>
      </p:sp>
      <p:sp>
        <p:nvSpPr>
          <p:cNvPr id="4" name="Dátum hely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B2560E-1649-4FE1-8286-ADC9942F2E2F}" type="datetimeFigureOut">
              <a:rPr lang="en-GB" smtClean="0"/>
              <a:t>22/09/2025</a:t>
            </a:fld>
            <a:endParaRPr lang="en-GB"/>
          </a:p>
        </p:txBody>
      </p:sp>
      <p:sp>
        <p:nvSpPr>
          <p:cNvPr id="5" name="Élőláb hely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Dia számának hely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889-A9D2-49A5-9973-A7517B70806C}" type="slidenum">
              <a:rPr lang="en-GB" smtClean="0"/>
              <a:t>‹#›</a:t>
            </a:fld>
            <a:endParaRPr lang="en-GB"/>
          </a:p>
        </p:txBody>
      </p:sp>
    </p:spTree>
    <p:extLst>
      <p:ext uri="{BB962C8B-B14F-4D97-AF65-F5344CB8AC3E}">
        <p14:creationId xmlns:p14="http://schemas.microsoft.com/office/powerpoint/2010/main" val="33569433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space.mit.edu/handle/1721.1/61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books.google.com/ngrams/graph?content=artificial+intelligence&amp;year_start=1940&amp;year_end=2017&amp;corpus=en&amp;smoothing=0&amp;case_insensitive=false"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www.dbpedia.org/" TargetMode="External"/><Relationship Id="rId2" Type="http://schemas.openxmlformats.org/officeDocument/2006/relationships/hyperlink" Target="http://www.wikidata.org/"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ooks.google.com/ngrams/graph?content=artificial+intelligence&amp;year_start=1970&amp;year_end=2022&amp;corpus=en&amp;smoothing=0&amp;case_insensitive=fals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phil415.pbworks.com/f/TuringComputing.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ctrTitle"/>
          </p:nvPr>
        </p:nvSpPr>
        <p:spPr/>
        <p:txBody>
          <a:bodyPr/>
          <a:lstStyle/>
          <a:p>
            <a:r>
              <a:rPr lang="hu-HU" dirty="0" smtClean="0"/>
              <a:t>Generatív mesterséges intelligencia</a:t>
            </a:r>
            <a:endParaRPr lang="en-GB" dirty="0"/>
          </a:p>
        </p:txBody>
      </p:sp>
      <p:sp>
        <p:nvSpPr>
          <p:cNvPr id="3" name="Alcím 2"/>
          <p:cNvSpPr>
            <a:spLocks noGrp="1"/>
          </p:cNvSpPr>
          <p:nvPr>
            <p:ph type="subTitle" idx="1"/>
          </p:nvPr>
        </p:nvSpPr>
        <p:spPr/>
        <p:txBody>
          <a:bodyPr/>
          <a:lstStyle/>
          <a:p>
            <a:r>
              <a:rPr lang="hu-HU" dirty="0" smtClean="0"/>
              <a:t>2025.09.18.</a:t>
            </a:r>
          </a:p>
          <a:p>
            <a:r>
              <a:rPr lang="hu-HU" dirty="0" smtClean="0"/>
              <a:t>Pethő Gergely</a:t>
            </a:r>
          </a:p>
          <a:p>
            <a:r>
              <a:rPr lang="hu-HU" dirty="0" smtClean="0"/>
              <a:t>DE </a:t>
            </a:r>
            <a:r>
              <a:rPr lang="hu-HU" dirty="0" err="1" smtClean="0"/>
              <a:t>ETK</a:t>
            </a:r>
            <a:r>
              <a:rPr lang="hu-HU" dirty="0" smtClean="0"/>
              <a:t> </a:t>
            </a:r>
            <a:r>
              <a:rPr lang="hu-HU" dirty="0" err="1" smtClean="0"/>
              <a:t>Bioinformatikai</a:t>
            </a:r>
            <a:r>
              <a:rPr lang="hu-HU" dirty="0" smtClean="0"/>
              <a:t> Tanszék</a:t>
            </a:r>
            <a:endParaRPr lang="en-GB" dirty="0"/>
          </a:p>
        </p:txBody>
      </p:sp>
    </p:spTree>
    <p:extLst>
      <p:ext uri="{BB962C8B-B14F-4D97-AF65-F5344CB8AC3E}">
        <p14:creationId xmlns:p14="http://schemas.microsoft.com/office/powerpoint/2010/main" val="27232711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Turing-teszt</a:t>
            </a:r>
            <a:endParaRPr lang="en-GB" dirty="0"/>
          </a:p>
        </p:txBody>
      </p:sp>
      <p:sp>
        <p:nvSpPr>
          <p:cNvPr id="3" name="Tartalom helye 2"/>
          <p:cNvSpPr>
            <a:spLocks noGrp="1"/>
          </p:cNvSpPr>
          <p:nvPr>
            <p:ph idx="1"/>
          </p:nvPr>
        </p:nvSpPr>
        <p:spPr/>
        <p:txBody>
          <a:bodyPr>
            <a:normAutofit/>
          </a:bodyPr>
          <a:lstStyle/>
          <a:p>
            <a:r>
              <a:rPr lang="hu-HU" sz="1400" dirty="0" smtClean="0"/>
              <a:t>Utánzós játék </a:t>
            </a:r>
            <a:r>
              <a:rPr lang="hu-HU" sz="1400" b="1" dirty="0" smtClean="0"/>
              <a:t>férfival és nővel</a:t>
            </a:r>
            <a:r>
              <a:rPr lang="hu-HU" sz="1400" dirty="0" smtClean="0"/>
              <a:t>:</a:t>
            </a:r>
          </a:p>
          <a:p>
            <a:r>
              <a:rPr lang="hu-HU" sz="1400" dirty="0" smtClean="0"/>
              <a:t>Egy </a:t>
            </a:r>
            <a:r>
              <a:rPr lang="hu-HU" sz="1400" dirty="0"/>
              <a:t>férfi </a:t>
            </a:r>
            <a:r>
              <a:rPr lang="hu-HU" sz="1400" i="1" dirty="0"/>
              <a:t>(A) </a:t>
            </a:r>
            <a:r>
              <a:rPr lang="hu-HU" sz="1400" dirty="0"/>
              <a:t>és egy nő </a:t>
            </a:r>
            <a:r>
              <a:rPr lang="hu-HU" sz="1400" i="1" dirty="0"/>
              <a:t>(B) </a:t>
            </a:r>
            <a:r>
              <a:rPr lang="hu-HU" sz="1400" dirty="0"/>
              <a:t>ül az egyik szobában, egy kérdező </a:t>
            </a:r>
            <a:r>
              <a:rPr lang="hu-HU" sz="1400" i="1" dirty="0"/>
              <a:t>(C) </a:t>
            </a:r>
            <a:r>
              <a:rPr lang="hu-HU" sz="1400" dirty="0"/>
              <a:t>egy másik szobában, nem látja őket. </a:t>
            </a:r>
            <a:r>
              <a:rPr lang="hu-HU" sz="1400" i="1" dirty="0"/>
              <a:t>A </a:t>
            </a:r>
            <a:r>
              <a:rPr lang="hu-HU" sz="1400" dirty="0"/>
              <a:t>és </a:t>
            </a:r>
            <a:r>
              <a:rPr lang="hu-HU" sz="1400" i="1" dirty="0"/>
              <a:t>B </a:t>
            </a:r>
            <a:r>
              <a:rPr lang="hu-HU" sz="1400" dirty="0"/>
              <a:t>írásban kommunikál </a:t>
            </a:r>
            <a:r>
              <a:rPr lang="hu-HU" sz="1400" i="1" dirty="0"/>
              <a:t>C</a:t>
            </a:r>
            <a:r>
              <a:rPr lang="hu-HU" sz="1400" dirty="0"/>
              <a:t>-vel, például egy számítógép billentyűzetén, hogy </a:t>
            </a:r>
            <a:r>
              <a:rPr lang="hu-HU" sz="1400" i="1" dirty="0"/>
              <a:t>C </a:t>
            </a:r>
            <a:r>
              <a:rPr lang="hu-HU" sz="1400" dirty="0"/>
              <a:t>ne tudjon arra következtetni sem a kinézetükből, sem a hangjukból, hogy melyikük a férfi, melyikük a nő.</a:t>
            </a:r>
          </a:p>
          <a:p>
            <a:r>
              <a:rPr lang="hu-HU" sz="1400" i="1" dirty="0"/>
              <a:t>C </a:t>
            </a:r>
            <a:r>
              <a:rPr lang="hu-HU" sz="1400" dirty="0"/>
              <a:t>a két másik játékost X-ként és Y-ként ismeri, így szólítja meg őket. Az elején kisorsolják, hogy </a:t>
            </a:r>
            <a:r>
              <a:rPr lang="hu-HU" sz="1400" i="1" dirty="0"/>
              <a:t>A </a:t>
            </a:r>
            <a:r>
              <a:rPr lang="hu-HU" sz="1400" dirty="0"/>
              <a:t>lesz-e X és </a:t>
            </a:r>
            <a:r>
              <a:rPr lang="hu-HU" sz="1400" i="1" dirty="0"/>
              <a:t>B </a:t>
            </a:r>
            <a:r>
              <a:rPr lang="hu-HU" sz="1400" dirty="0"/>
              <a:t>Y, vagy fordítva. Ha </a:t>
            </a:r>
            <a:r>
              <a:rPr lang="hu-HU" sz="1400" i="1" dirty="0"/>
              <a:t>C </a:t>
            </a:r>
            <a:r>
              <a:rPr lang="hu-HU" sz="1400" dirty="0"/>
              <a:t>X-et vagy Y-t szólítja meg, mindig azt a nevet viselő játékosnak kötelező válaszolnia.</a:t>
            </a:r>
          </a:p>
          <a:p>
            <a:r>
              <a:rPr lang="hu-HU" sz="1400" dirty="0"/>
              <a:t>A játék végén </a:t>
            </a:r>
            <a:r>
              <a:rPr lang="hu-HU" sz="1400" i="1" dirty="0"/>
              <a:t>C </a:t>
            </a:r>
            <a:r>
              <a:rPr lang="hu-HU" sz="1400" dirty="0"/>
              <a:t>azt mondja, hogy „X a férfi és Y a nő”, vagy azt, hogy „Y a férfi és X a nő</a:t>
            </a:r>
            <a:r>
              <a:rPr lang="hu-HU" sz="1400" dirty="0" smtClean="0"/>
              <a:t>”.</a:t>
            </a:r>
          </a:p>
          <a:p>
            <a:pPr lvl="1"/>
            <a:r>
              <a:rPr lang="hu-HU" sz="1200" b="1" dirty="0" smtClean="0"/>
              <a:t>A </a:t>
            </a:r>
            <a:r>
              <a:rPr lang="hu-HU" sz="1200" b="1" dirty="0"/>
              <a:t>férfi akkor nyer </a:t>
            </a:r>
            <a:r>
              <a:rPr lang="hu-HU" sz="1200" dirty="0"/>
              <a:t>és a nő </a:t>
            </a:r>
            <a:r>
              <a:rPr lang="hu-HU" sz="1200" dirty="0" smtClean="0"/>
              <a:t>és C akkor </a:t>
            </a:r>
            <a:r>
              <a:rPr lang="hu-HU" sz="1200" dirty="0"/>
              <a:t>veszít, </a:t>
            </a:r>
            <a:r>
              <a:rPr lang="hu-HU" sz="1200" b="1" dirty="0"/>
              <a:t>ha </a:t>
            </a:r>
            <a:r>
              <a:rPr lang="hu-HU" sz="1200" dirty="0"/>
              <a:t>a férfinak </a:t>
            </a:r>
            <a:r>
              <a:rPr lang="hu-HU" sz="1200" b="1" dirty="0" smtClean="0"/>
              <a:t>sikerül </a:t>
            </a:r>
            <a:r>
              <a:rPr lang="hu-HU" sz="1200" b="1" dirty="0"/>
              <a:t>becsapnia </a:t>
            </a:r>
            <a:r>
              <a:rPr lang="hu-HU" sz="1200" b="1" i="1" dirty="0"/>
              <a:t>C</a:t>
            </a:r>
            <a:r>
              <a:rPr lang="hu-HU" sz="1200" b="1" dirty="0"/>
              <a:t>-t</a:t>
            </a:r>
            <a:r>
              <a:rPr lang="hu-HU" sz="1200" dirty="0"/>
              <a:t>, tehát pl. </a:t>
            </a:r>
            <a:r>
              <a:rPr lang="hu-HU" sz="1200" i="1" dirty="0"/>
              <a:t>C </a:t>
            </a:r>
            <a:r>
              <a:rPr lang="hu-HU" sz="1200" dirty="0"/>
              <a:t>azt mondja, hogy X a nő, mikor valójában Y </a:t>
            </a:r>
            <a:r>
              <a:rPr lang="hu-HU" sz="1200" dirty="0" smtClean="0"/>
              <a:t>az.</a:t>
            </a:r>
          </a:p>
          <a:p>
            <a:pPr lvl="1"/>
            <a:r>
              <a:rPr lang="hu-HU" sz="1200" b="1" dirty="0" smtClean="0"/>
              <a:t>A nő és C is akkor nyer, </a:t>
            </a:r>
            <a:r>
              <a:rPr lang="hu-HU" sz="1200" dirty="0" smtClean="0"/>
              <a:t>a férfi akkor veszít, ha </a:t>
            </a:r>
            <a:r>
              <a:rPr lang="hu-HU" sz="1200" b="1" dirty="0" smtClean="0"/>
              <a:t>C helyesen találja el, </a:t>
            </a:r>
            <a:r>
              <a:rPr lang="hu-HU" sz="1200" dirty="0" smtClean="0"/>
              <a:t>hogy ki a nő, ki a férfi.</a:t>
            </a:r>
          </a:p>
          <a:p>
            <a:pPr marL="457200" lvl="1" indent="0">
              <a:buNone/>
            </a:pPr>
            <a:endParaRPr lang="hu-HU" dirty="0" smtClean="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70361" y="3994641"/>
            <a:ext cx="3996443" cy="2664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9085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Turing-teszt</a:t>
            </a:r>
            <a:endParaRPr lang="en-GB" dirty="0"/>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1960" y="1844824"/>
            <a:ext cx="2448272"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36928" y="4221088"/>
            <a:ext cx="3081536" cy="2054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1916832"/>
            <a:ext cx="2952328" cy="19682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9" name="Picture 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012160" y="4149080"/>
            <a:ext cx="2143242"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1" name="Picture 9"/>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804248" y="2060848"/>
            <a:ext cx="1944216"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82" name="Picture 10"/>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283968" y="4021535"/>
            <a:ext cx="1387218" cy="1387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523561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Turing-teszt</a:t>
            </a:r>
            <a:endParaRPr lang="en-GB" dirty="0"/>
          </a:p>
        </p:txBody>
      </p:sp>
      <p:sp>
        <p:nvSpPr>
          <p:cNvPr id="3" name="Tartalom helye 2"/>
          <p:cNvSpPr>
            <a:spLocks noGrp="1"/>
          </p:cNvSpPr>
          <p:nvPr>
            <p:ph idx="1"/>
          </p:nvPr>
        </p:nvSpPr>
        <p:spPr/>
        <p:txBody>
          <a:bodyPr>
            <a:normAutofit/>
          </a:bodyPr>
          <a:lstStyle/>
          <a:p>
            <a:r>
              <a:rPr lang="hu-HU" sz="1400" dirty="0" smtClean="0"/>
              <a:t>Utánzós játék </a:t>
            </a:r>
            <a:r>
              <a:rPr lang="hu-HU" sz="1400" b="1" dirty="0" smtClean="0"/>
              <a:t>számítógéppel</a:t>
            </a:r>
            <a:r>
              <a:rPr lang="hu-HU" sz="1400" dirty="0" smtClean="0"/>
              <a:t> és nővel.</a:t>
            </a:r>
          </a:p>
          <a:p>
            <a:r>
              <a:rPr lang="hu-HU" sz="1400" dirty="0" smtClean="0"/>
              <a:t>Ugyanaz a cél.</a:t>
            </a:r>
          </a:p>
          <a:p>
            <a:r>
              <a:rPr lang="hu-HU" sz="1400" dirty="0" smtClean="0"/>
              <a:t>C bármit kérdezhet, amiről úgy gondolja, hogy segít az ember és a számítógép megkülönböztetésében</a:t>
            </a:r>
          </a:p>
          <a:p>
            <a:pPr lvl="1"/>
            <a:r>
              <a:rPr lang="hu-HU" sz="1200" dirty="0" smtClean="0"/>
              <a:t>Turing ezt azzal indokolja, hogy (mai fogalmaink szerint) ahhoz, hogy bármire válaszolni tudjon, a számítógépnek mesterséges általános intelligenciával kell rendelkeznie (ebben Turing tévedett)</a:t>
            </a:r>
          </a:p>
          <a:p>
            <a:r>
              <a:rPr lang="hu-HU" sz="1400" dirty="0" smtClean="0"/>
              <a:t>Ha a számítógép legalább ugyanolyan gyakran be tudja csapni C-t, mint egy átlagos férfi az eredeti utánzós játékban, akkor megegyezhetünk abban, hogy gondolkodik</a:t>
            </a:r>
          </a:p>
          <a:p>
            <a:pPr lvl="1"/>
            <a:r>
              <a:rPr lang="hu-HU" sz="1200" dirty="0" smtClean="0"/>
              <a:t>„</a:t>
            </a:r>
            <a:r>
              <a:rPr lang="en-GB" sz="1200" dirty="0" smtClean="0"/>
              <a:t>May </a:t>
            </a:r>
            <a:r>
              <a:rPr lang="en-GB" sz="1200" dirty="0"/>
              <a:t>not machines carry out something which ought to be described as thinking but which is very different from what a man does</a:t>
            </a:r>
            <a:r>
              <a:rPr lang="en-GB" sz="1200" dirty="0" smtClean="0"/>
              <a:t>?</a:t>
            </a:r>
            <a:r>
              <a:rPr lang="hu-HU" sz="1200" dirty="0" smtClean="0"/>
              <a:t>”</a:t>
            </a:r>
            <a:endParaRPr lang="en-GB" sz="1200"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3788" y="3933056"/>
            <a:ext cx="3816424" cy="25442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33387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Turing-teszt</a:t>
            </a:r>
            <a:endParaRPr lang="en-GB" dirty="0"/>
          </a:p>
        </p:txBody>
      </p:sp>
      <p:sp>
        <p:nvSpPr>
          <p:cNvPr id="3" name="Tartalom helye 2"/>
          <p:cNvSpPr>
            <a:spLocks noGrp="1"/>
          </p:cNvSpPr>
          <p:nvPr>
            <p:ph idx="1"/>
          </p:nvPr>
        </p:nvSpPr>
        <p:spPr/>
        <p:txBody>
          <a:bodyPr>
            <a:normAutofit fontScale="85000" lnSpcReduction="20000"/>
          </a:bodyPr>
          <a:lstStyle/>
          <a:p>
            <a:r>
              <a:rPr lang="hu-HU" dirty="0" smtClean="0"/>
              <a:t>Azóta sem tudjuk, hogy pontosan mit kell érteni mesterséges intelligencián vagy mit jelent az, hogy gondolkodik egy gép, de arról konszenzus van a szakmában, hogy a Turing-teszt a legjobb gyakorlati eljárásunk a mesterséges általános intelligencia tesztelésére</a:t>
            </a:r>
          </a:p>
          <a:p>
            <a:r>
              <a:rPr lang="hu-HU" dirty="0" smtClean="0"/>
              <a:t>Vegyük észre, hogy ez nem a mesterséges intelligencia fogalmáról szól a korábban bevezetett értelemben</a:t>
            </a:r>
          </a:p>
          <a:p>
            <a:pPr lvl="1"/>
            <a:r>
              <a:rPr lang="hu-HU" dirty="0" smtClean="0"/>
              <a:t>Turing nem is használta a „mesterséges intelligencia” kifejezést, gondolkodó gépről írt</a:t>
            </a:r>
          </a:p>
          <a:p>
            <a:pPr lvl="1"/>
            <a:r>
              <a:rPr lang="hu-HU" dirty="0" smtClean="0"/>
              <a:t>a későbbi MI nem ennyire ambiciózus, az emberi intelligencia bármilyen aspektusának szimulációjára rá lehet mondani, hogy MI</a:t>
            </a:r>
            <a:endParaRPr lang="en-GB" dirty="0"/>
          </a:p>
        </p:txBody>
      </p:sp>
    </p:spTree>
    <p:extLst>
      <p:ext uri="{BB962C8B-B14F-4D97-AF65-F5344CB8AC3E}">
        <p14:creationId xmlns:p14="http://schemas.microsoft.com/office/powerpoint/2010/main" val="2270835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en-GB" dirty="0"/>
              <a:t>Dartmouth Summer Research Project on Artificial </a:t>
            </a:r>
            <a:r>
              <a:rPr lang="en-GB" dirty="0" smtClean="0"/>
              <a:t>Intelligence</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6-8 hétig tartó hosszú </a:t>
            </a:r>
            <a:r>
              <a:rPr lang="hu-HU" dirty="0" err="1" smtClean="0"/>
              <a:t>brainstorming-értekezlet</a:t>
            </a:r>
            <a:r>
              <a:rPr lang="hu-HU" dirty="0" smtClean="0"/>
              <a:t> volt 1956 nyarán a </a:t>
            </a:r>
            <a:r>
              <a:rPr lang="hu-HU" dirty="0" err="1" smtClean="0"/>
              <a:t>Dartmouth</a:t>
            </a:r>
            <a:r>
              <a:rPr lang="hu-HU" dirty="0" smtClean="0"/>
              <a:t> College</a:t>
            </a:r>
          </a:p>
          <a:p>
            <a:pPr lvl="1"/>
            <a:r>
              <a:rPr lang="hu-HU" b="1" dirty="0" err="1"/>
              <a:t>d</a:t>
            </a:r>
            <a:r>
              <a:rPr lang="hu-HU" b="1" dirty="0" err="1" smtClean="0"/>
              <a:t>artmouth-i</a:t>
            </a:r>
            <a:r>
              <a:rPr lang="hu-HU" b="1" dirty="0" smtClean="0"/>
              <a:t> </a:t>
            </a:r>
            <a:r>
              <a:rPr lang="hu-HU" b="1" dirty="0" err="1" smtClean="0"/>
              <a:t>workshopként</a:t>
            </a:r>
            <a:r>
              <a:rPr lang="hu-HU" b="1" dirty="0" smtClean="0"/>
              <a:t> </a:t>
            </a:r>
            <a:r>
              <a:rPr lang="hu-HU" dirty="0" smtClean="0"/>
              <a:t>szoktak sokszor hivatkozni rá</a:t>
            </a:r>
          </a:p>
          <a:p>
            <a:pPr lvl="1"/>
            <a:r>
              <a:rPr lang="hu-HU" dirty="0" smtClean="0"/>
              <a:t>a mesterségesintelligencia-kutatás születése időpontjának tekintik</a:t>
            </a:r>
          </a:p>
          <a:p>
            <a:pPr lvl="1"/>
            <a:r>
              <a:rPr lang="hu-HU" dirty="0" smtClean="0"/>
              <a:t>célja az volt, hogy a területtel foglalkozó kiváló fiatal tudósok közösen gondolkodjanak a gondolkodó számítógépek megteremtésének lehetőségén</a:t>
            </a:r>
          </a:p>
          <a:p>
            <a:pPr lvl="1"/>
            <a:r>
              <a:rPr lang="hu-HU" dirty="0" smtClean="0"/>
              <a:t>„</a:t>
            </a:r>
            <a:r>
              <a:rPr lang="en-GB" dirty="0"/>
              <a:t>every aspect of learning or any other feature of intelligence can in principle be so precisely described that a machine can be made to simulate it. An attempt will be made to find how to make machines use language, form abstractions and concepts, solve kinds of problems now reserved for humans, and improve themselves</a:t>
            </a:r>
            <a:r>
              <a:rPr lang="en-GB" dirty="0" smtClean="0"/>
              <a:t>.</a:t>
            </a:r>
            <a:r>
              <a:rPr lang="hu-HU" dirty="0" smtClean="0"/>
              <a:t>”</a:t>
            </a:r>
          </a:p>
          <a:p>
            <a:pPr lvl="1"/>
            <a:r>
              <a:rPr lang="hu-HU" b="1" dirty="0" err="1" smtClean="0"/>
              <a:t>Marvin</a:t>
            </a:r>
            <a:r>
              <a:rPr lang="hu-HU" b="1" dirty="0" smtClean="0"/>
              <a:t> </a:t>
            </a:r>
            <a:r>
              <a:rPr lang="hu-HU" b="1" dirty="0" err="1" smtClean="0"/>
              <a:t>Minsky</a:t>
            </a:r>
            <a:r>
              <a:rPr lang="hu-HU" b="1" dirty="0" smtClean="0"/>
              <a:t> </a:t>
            </a:r>
            <a:r>
              <a:rPr lang="hu-HU" dirty="0" smtClean="0"/>
              <a:t>szervezte, ő találta ki a kutatási terület megnevezésére az </a:t>
            </a:r>
            <a:r>
              <a:rPr lang="hu-HU" b="1" dirty="0" smtClean="0"/>
              <a:t>„</a:t>
            </a:r>
            <a:r>
              <a:rPr lang="hu-HU" b="1" dirty="0" err="1" smtClean="0"/>
              <a:t>artificial</a:t>
            </a:r>
            <a:r>
              <a:rPr lang="hu-HU" b="1" dirty="0" smtClean="0"/>
              <a:t> </a:t>
            </a:r>
            <a:r>
              <a:rPr lang="hu-HU" b="1" dirty="0" err="1" smtClean="0"/>
              <a:t>intelligence</a:t>
            </a:r>
            <a:r>
              <a:rPr lang="hu-HU" b="1" dirty="0" smtClean="0"/>
              <a:t>” nevet</a:t>
            </a:r>
          </a:p>
          <a:p>
            <a:pPr lvl="1"/>
            <a:r>
              <a:rPr lang="hu-HU" dirty="0" smtClean="0"/>
              <a:t>hosszabb-rövidebb szakaszokon összesen 20 résztvevője volt, nagy többségük jelentős tudományos pályát futott be</a:t>
            </a:r>
            <a:endParaRPr lang="en-GB" dirty="0"/>
          </a:p>
        </p:txBody>
      </p:sp>
    </p:spTree>
    <p:extLst>
      <p:ext uri="{BB962C8B-B14F-4D97-AF65-F5344CB8AC3E}">
        <p14:creationId xmlns:p14="http://schemas.microsoft.com/office/powerpoint/2010/main" val="2525138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Az MI korai szakasza</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Az 50-es, 60-as években a terület kutatását irreálisan eltúlzott optimizmus és hatalmas ambíciók jellemezték, úgy gondolták, hogy csak évek kérdése a gondolkodó, tanuló gép megteremtése</a:t>
            </a:r>
          </a:p>
          <a:p>
            <a:r>
              <a:rPr lang="hu-HU" dirty="0" smtClean="0"/>
              <a:t>Jellegzetes példa Frank </a:t>
            </a:r>
            <a:r>
              <a:rPr lang="hu-HU" dirty="0" err="1" smtClean="0"/>
              <a:t>Rosenblatt</a:t>
            </a:r>
            <a:r>
              <a:rPr lang="hu-HU" dirty="0" smtClean="0"/>
              <a:t> találmánya az 1950-es évek végén, a </a:t>
            </a:r>
            <a:r>
              <a:rPr lang="hu-HU" dirty="0" err="1" smtClean="0"/>
              <a:t>perceptron</a:t>
            </a:r>
            <a:endParaRPr lang="hu-HU" dirty="0" smtClean="0"/>
          </a:p>
          <a:p>
            <a:pPr lvl="1"/>
            <a:r>
              <a:rPr lang="hu-HU" dirty="0" smtClean="0"/>
              <a:t>egy korai gépi tanulási eljárás, az 1980-as években feltalált neurális hálók egyszerűbb formája</a:t>
            </a:r>
          </a:p>
          <a:p>
            <a:pPr lvl="1"/>
            <a:r>
              <a:rPr lang="hu-HU" dirty="0" smtClean="0"/>
              <a:t>abból, hogy alakokat (pl. háromszög, négyszög) mutatunk a „kamerájának”, automatikusan megtanulja felismerni ezeket az alakokat emberi beavatkozás, tehát a felismerési eljárás célzott programozása nélkül</a:t>
            </a:r>
          </a:p>
          <a:p>
            <a:pPr lvl="1"/>
            <a:r>
              <a:rPr lang="hu-HU" dirty="0" smtClean="0"/>
              <a:t>New York Times, 1958, egy </a:t>
            </a:r>
            <a:r>
              <a:rPr lang="hu-HU" dirty="0" err="1" smtClean="0"/>
              <a:t>perceptronnal</a:t>
            </a:r>
            <a:r>
              <a:rPr lang="hu-HU" dirty="0" smtClean="0"/>
              <a:t> kapcsolatos technológiai demonstrációról: „</a:t>
            </a:r>
            <a:r>
              <a:rPr lang="en-GB" dirty="0" smtClean="0"/>
              <a:t>The </a:t>
            </a:r>
            <a:r>
              <a:rPr lang="en-GB" dirty="0"/>
              <a:t>Navy revealed the embryo of an electronic computer today that it expects will be able to </a:t>
            </a:r>
            <a:r>
              <a:rPr lang="en-GB" u="sng" dirty="0"/>
              <a:t>walk, talk, see, write</a:t>
            </a:r>
            <a:r>
              <a:rPr lang="en-GB" dirty="0"/>
              <a:t>, reproduce itself and be conscious of its existence</a:t>
            </a:r>
            <a:r>
              <a:rPr lang="en-GB" dirty="0" smtClean="0"/>
              <a:t>.</a:t>
            </a:r>
            <a:r>
              <a:rPr lang="hu-HU" dirty="0" smtClean="0"/>
              <a:t>”</a:t>
            </a:r>
          </a:p>
          <a:p>
            <a:pPr lvl="2"/>
            <a:r>
              <a:rPr lang="hu-HU" dirty="0" smtClean="0"/>
              <a:t>igen, de</a:t>
            </a:r>
          </a:p>
          <a:p>
            <a:pPr lvl="2"/>
            <a:r>
              <a:rPr lang="hu-HU" dirty="0" smtClean="0"/>
              <a:t>a </a:t>
            </a:r>
            <a:r>
              <a:rPr lang="hu-HU" dirty="0" err="1" smtClean="0"/>
              <a:t>perceptron</a:t>
            </a:r>
            <a:r>
              <a:rPr lang="hu-HU" dirty="0" smtClean="0"/>
              <a:t> akkori, kezdetleges formájára volt csak tanuló algoritmus, az pedig ilyeneket nem tud megtanulni</a:t>
            </a:r>
          </a:p>
          <a:p>
            <a:pPr lvl="2"/>
            <a:r>
              <a:rPr lang="hu-HU" dirty="0" smtClean="0"/>
              <a:t>a </a:t>
            </a:r>
            <a:r>
              <a:rPr lang="hu-HU" dirty="0" err="1" smtClean="0"/>
              <a:t>perceptron</a:t>
            </a:r>
            <a:r>
              <a:rPr lang="hu-HU" dirty="0" smtClean="0"/>
              <a:t> általánosítása, a neurális háló meg tud ilyeneket tanulni, de nem volt rá tanuló algoritmus; 1970 körül feltalálták, de akkor még elég erős számítógép híján nem volt haszna, ezért nem érdekelt senkit, elfelejtették, 1980-as években újra feltalálták</a:t>
            </a:r>
          </a:p>
          <a:p>
            <a:pPr lvl="2"/>
            <a:r>
              <a:rPr lang="hu-HU" dirty="0" smtClean="0"/>
              <a:t>az általános neurális háló ezek egyikére sem igazán jó, az alapötlet specifikus továbbfejlesztéseire volt szükség, más kell a gépi látáshoz, más az íráshoz stb.</a:t>
            </a:r>
          </a:p>
          <a:p>
            <a:pPr lvl="2"/>
            <a:r>
              <a:rPr lang="hu-HU" dirty="0" smtClean="0"/>
              <a:t>a 2010-es évekre lett elég erős hardver ahhoz, hogy ilyen bonyolultságú problémákra betanuljon egy modell</a:t>
            </a:r>
          </a:p>
          <a:p>
            <a:pPr lvl="2"/>
            <a:r>
              <a:rPr lang="hu-HU" dirty="0" smtClean="0"/>
              <a:t>röviden: igen, de 60 év intenzív kutatása és technológiai fejlődése kellett hozzá</a:t>
            </a:r>
            <a:endParaRPr lang="en-GB" dirty="0"/>
          </a:p>
        </p:txBody>
      </p:sp>
    </p:spTree>
    <p:extLst>
      <p:ext uri="{BB962C8B-B14F-4D97-AF65-F5344CB8AC3E}">
        <p14:creationId xmlns:p14="http://schemas.microsoft.com/office/powerpoint/2010/main" val="530054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MI korai szakasza</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A túlzott várakozások forrása minden esetben ugyanaz volt:</a:t>
            </a:r>
          </a:p>
          <a:p>
            <a:pPr lvl="1"/>
            <a:r>
              <a:rPr lang="hu-HU" dirty="0" smtClean="0"/>
              <a:t>kitűztek egy </a:t>
            </a:r>
            <a:r>
              <a:rPr lang="hu-HU" b="1" dirty="0" smtClean="0"/>
              <a:t>viszonylag egyszerű célt</a:t>
            </a:r>
          </a:p>
          <a:p>
            <a:pPr lvl="2"/>
            <a:r>
              <a:rPr lang="hu-HU" dirty="0" smtClean="0"/>
              <a:t>pl. egy háromszög és egy négyszög megkülönböztetése egy kamerával</a:t>
            </a:r>
          </a:p>
          <a:p>
            <a:pPr lvl="2"/>
            <a:r>
              <a:rPr lang="hu-HU" dirty="0" smtClean="0"/>
              <a:t>egy konkrét matematikai tétel levezetése adott premisszákból adott következtetési szabályok alkalmazásával</a:t>
            </a:r>
          </a:p>
          <a:p>
            <a:pPr lvl="1"/>
            <a:r>
              <a:rPr lang="hu-HU" dirty="0" smtClean="0"/>
              <a:t>erre </a:t>
            </a:r>
            <a:r>
              <a:rPr lang="hu-HU" b="1" dirty="0" smtClean="0"/>
              <a:t>sikerült </a:t>
            </a:r>
            <a:r>
              <a:rPr lang="hu-HU" dirty="0" smtClean="0"/>
              <a:t>egészen rövid idő alatt </a:t>
            </a:r>
            <a:r>
              <a:rPr lang="hu-HU" b="1" dirty="0" smtClean="0"/>
              <a:t>megoldást </a:t>
            </a:r>
            <a:r>
              <a:rPr lang="hu-HU" dirty="0" smtClean="0"/>
              <a:t>találni</a:t>
            </a:r>
          </a:p>
          <a:p>
            <a:pPr lvl="1"/>
            <a:r>
              <a:rPr lang="hu-HU" dirty="0" smtClean="0"/>
              <a:t>a kezdeti sikerből arra következtettek, hogy a </a:t>
            </a:r>
            <a:r>
              <a:rPr lang="hu-HU" b="1" dirty="0" smtClean="0"/>
              <a:t>probléma egészére </a:t>
            </a:r>
            <a:r>
              <a:rPr lang="hu-HU" dirty="0" smtClean="0"/>
              <a:t>(pl. gépi látás, következtető gondolkodás) is könnyű lesz megoldást adni</a:t>
            </a:r>
          </a:p>
          <a:p>
            <a:pPr lvl="2"/>
            <a:r>
              <a:rPr lang="hu-HU" dirty="0" smtClean="0"/>
              <a:t>ha a </a:t>
            </a:r>
            <a:r>
              <a:rPr lang="hu-HU" dirty="0" err="1" smtClean="0"/>
              <a:t>perceptron</a:t>
            </a:r>
            <a:r>
              <a:rPr lang="hu-HU" dirty="0" smtClean="0"/>
              <a:t> meg tud különböztetni egy háromszöget egy négyszögtől, akkor a kutyát is meg tudja a macskától</a:t>
            </a:r>
          </a:p>
          <a:p>
            <a:pPr lvl="1"/>
            <a:r>
              <a:rPr lang="hu-HU" dirty="0" smtClean="0"/>
              <a:t>valójában az MI minden alkalmazási területén kiderült, hogy ez nem így van, az egyszerű problémákra adott megoldás </a:t>
            </a:r>
            <a:r>
              <a:rPr lang="hu-HU" b="1" dirty="0" smtClean="0"/>
              <a:t>nem skálázható</a:t>
            </a:r>
            <a:endParaRPr lang="en-GB" dirty="0"/>
          </a:p>
        </p:txBody>
      </p:sp>
    </p:spTree>
    <p:extLst>
      <p:ext uri="{BB962C8B-B14F-4D97-AF65-F5344CB8AC3E}">
        <p14:creationId xmlns:p14="http://schemas.microsoft.com/office/powerpoint/2010/main" val="864157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Az MI korai szakasza</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Nem skálázhatóság:</a:t>
            </a:r>
          </a:p>
          <a:p>
            <a:pPr lvl="1"/>
            <a:r>
              <a:rPr lang="hu-HU" dirty="0" smtClean="0"/>
              <a:t>egy képet két kategória valamelyikébe (bináris osztályozóval) besorolni esetleg könnyű és jól működik (pl. 90% megbízhatósággal)</a:t>
            </a:r>
          </a:p>
          <a:p>
            <a:pPr lvl="2"/>
            <a:r>
              <a:rPr lang="hu-HU" dirty="0" smtClean="0"/>
              <a:t>de ha 1000 kategóriát kell megkülönböztetni, a besorolás pontossága (megbízhatósága) drasztikusan romlik</a:t>
            </a:r>
          </a:p>
          <a:p>
            <a:pPr lvl="2"/>
            <a:r>
              <a:rPr lang="hu-HU" dirty="0" smtClean="0"/>
              <a:t>vagy a számítási idő válik elfogadhatatlanná</a:t>
            </a:r>
          </a:p>
          <a:p>
            <a:pPr lvl="2"/>
            <a:r>
              <a:rPr lang="hu-HU" dirty="0" smtClean="0"/>
              <a:t>besorolni a képet 1000 kategória valamelyikébe könnyű, de olyan osztályozót írni, ami helyesen meg tudja mondani, hogy a kép valami olyat ábrázol, ami nem szerepel az 1000 kategória között (tehát egy általános negatív kategóriát megtanulni), nagyon nehéz</a:t>
            </a:r>
            <a:endParaRPr lang="hu-HU" dirty="0"/>
          </a:p>
          <a:p>
            <a:pPr lvl="1"/>
            <a:r>
              <a:rPr lang="hu-HU" dirty="0" smtClean="0"/>
              <a:t>nagyon könnyű olyan sakkprogramot írni, ami meg tud verni egy kezdőt</a:t>
            </a:r>
          </a:p>
          <a:p>
            <a:pPr lvl="2"/>
            <a:r>
              <a:rPr lang="hu-HU" dirty="0" smtClean="0"/>
              <a:t>gyakorlatilag lehetetlen olyat, ami meg tud verni egy nagymestert</a:t>
            </a:r>
          </a:p>
          <a:p>
            <a:pPr lvl="2"/>
            <a:r>
              <a:rPr lang="hu-HU" dirty="0" smtClean="0"/>
              <a:t>ez csak hatalmas számítási kapacitással és statisztikai tanulással sikerült, nem </a:t>
            </a:r>
            <a:r>
              <a:rPr lang="hu-HU" dirty="0" err="1" smtClean="0"/>
              <a:t>algoritmikusan</a:t>
            </a:r>
            <a:endParaRPr lang="hu-HU" dirty="0" smtClean="0"/>
          </a:p>
        </p:txBody>
      </p:sp>
    </p:spTree>
    <p:extLst>
      <p:ext uri="{BB962C8B-B14F-4D97-AF65-F5344CB8AC3E}">
        <p14:creationId xmlns:p14="http://schemas.microsoft.com/office/powerpoint/2010/main" val="3440167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Az MI korai szakasza</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Megdöbbentő klasszikus példa:</a:t>
            </a:r>
          </a:p>
          <a:p>
            <a:pPr lvl="1"/>
            <a:r>
              <a:rPr lang="hu-HU" dirty="0" err="1" smtClean="0"/>
              <a:t>Minsky</a:t>
            </a:r>
            <a:r>
              <a:rPr lang="hu-HU" dirty="0" smtClean="0"/>
              <a:t> és </a:t>
            </a:r>
            <a:r>
              <a:rPr lang="hu-HU" dirty="0" err="1" smtClean="0"/>
              <a:t>Papert</a:t>
            </a:r>
            <a:r>
              <a:rPr lang="hu-HU" dirty="0" smtClean="0"/>
              <a:t> (</a:t>
            </a:r>
            <a:r>
              <a:rPr lang="hu-HU" dirty="0" err="1" smtClean="0"/>
              <a:t>Rosenblatt</a:t>
            </a:r>
            <a:r>
              <a:rPr lang="hu-HU" dirty="0" smtClean="0"/>
              <a:t> ellenlábasai) 1966-ban kiírt egy „</a:t>
            </a:r>
            <a:r>
              <a:rPr lang="hu-HU" dirty="0" err="1" smtClean="0"/>
              <a:t>Summer</a:t>
            </a:r>
            <a:r>
              <a:rPr lang="hu-HU" dirty="0" smtClean="0"/>
              <a:t> </a:t>
            </a:r>
            <a:r>
              <a:rPr lang="hu-HU" dirty="0" err="1" smtClean="0"/>
              <a:t>Vision</a:t>
            </a:r>
            <a:r>
              <a:rPr lang="hu-HU" dirty="0" smtClean="0"/>
              <a:t> Project” nevű projektet, aminek szándéka az volt, hogy a nyári diákmunkásaik hasznosan eltöltsék az idejüket</a:t>
            </a:r>
          </a:p>
          <a:p>
            <a:pPr lvl="2"/>
            <a:r>
              <a:rPr lang="hu-HU" dirty="0" err="1">
                <a:hlinkClick r:id="rId2"/>
              </a:rPr>
              <a:t>https</a:t>
            </a:r>
            <a:r>
              <a:rPr lang="hu-HU" dirty="0">
                <a:hlinkClick r:id="rId2"/>
              </a:rPr>
              <a:t>://</a:t>
            </a:r>
            <a:r>
              <a:rPr lang="hu-HU" dirty="0" err="1" smtClean="0">
                <a:hlinkClick r:id="rId2"/>
              </a:rPr>
              <a:t>dspace.mit.edu</a:t>
            </a:r>
            <a:r>
              <a:rPr lang="hu-HU" dirty="0" smtClean="0">
                <a:hlinkClick r:id="rId2"/>
              </a:rPr>
              <a:t>/</a:t>
            </a:r>
            <a:r>
              <a:rPr lang="hu-HU" dirty="0" err="1" smtClean="0">
                <a:hlinkClick r:id="rId2"/>
              </a:rPr>
              <a:t>handle</a:t>
            </a:r>
            <a:r>
              <a:rPr lang="hu-HU" dirty="0" smtClean="0">
                <a:hlinkClick r:id="rId2"/>
              </a:rPr>
              <a:t>/1721.1/6125</a:t>
            </a:r>
            <a:r>
              <a:rPr lang="hu-HU" dirty="0" smtClean="0"/>
              <a:t> </a:t>
            </a:r>
          </a:p>
          <a:p>
            <a:pPr lvl="1"/>
            <a:r>
              <a:rPr lang="hu-HU" dirty="0" smtClean="0"/>
              <a:t>A projekt azt a célt tűzte ki, hogy júliusban megoldják az egyszerű, egyszínű alakok (labdák, téglák, hengerek) felismerését homogén háttér előtt</a:t>
            </a:r>
          </a:p>
          <a:p>
            <a:pPr lvl="1"/>
            <a:r>
              <a:rPr lang="hu-HU" dirty="0" smtClean="0"/>
              <a:t>Aztán augusztusban erre építve ezt kiterjesztik </a:t>
            </a:r>
            <a:r>
              <a:rPr lang="hu-HU" dirty="0" err="1" smtClean="0"/>
              <a:t>texturált</a:t>
            </a:r>
            <a:r>
              <a:rPr lang="hu-HU" dirty="0" smtClean="0"/>
              <a:t> vagy többszínű felületű vagy összetettebb hasonló alakokra (cigarettadoboz felirattal, elem, háttér előtt), majd összetettebb alakokra (csészék, szerszámok)</a:t>
            </a:r>
          </a:p>
          <a:p>
            <a:pPr lvl="1"/>
            <a:r>
              <a:rPr lang="hu-HU" dirty="0" smtClean="0"/>
              <a:t>Tehát lényegében úgy gondolták, hogy két hónap alatt néhány diákmunkással megoldják a gépi látás problémáját</a:t>
            </a:r>
          </a:p>
          <a:p>
            <a:pPr lvl="1"/>
            <a:r>
              <a:rPr lang="hu-HU" dirty="0" smtClean="0"/>
              <a:t>Valójában kb. 50 évvel tovább tartott</a:t>
            </a:r>
          </a:p>
        </p:txBody>
      </p:sp>
    </p:spTree>
    <p:extLst>
      <p:ext uri="{BB962C8B-B14F-4D97-AF65-F5344CB8AC3E}">
        <p14:creationId xmlns:p14="http://schemas.microsoft.com/office/powerpoint/2010/main" val="3481569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smtClean="0"/>
              <a:t>Szimbolikus mesterséges intelligencia</a:t>
            </a:r>
            <a:endParaRPr lang="en-GB" dirty="0"/>
          </a:p>
        </p:txBody>
      </p:sp>
      <p:sp>
        <p:nvSpPr>
          <p:cNvPr id="3" name="Tartalom helye 2"/>
          <p:cNvSpPr>
            <a:spLocks noGrp="1"/>
          </p:cNvSpPr>
          <p:nvPr>
            <p:ph idx="1"/>
          </p:nvPr>
        </p:nvSpPr>
        <p:spPr/>
        <p:txBody>
          <a:bodyPr>
            <a:normAutofit fontScale="85000" lnSpcReduction="10000"/>
          </a:bodyPr>
          <a:lstStyle/>
          <a:p>
            <a:r>
              <a:rPr lang="hu-HU" dirty="0" smtClean="0"/>
              <a:t>Az MI korai szakaszát egészen az 1980-as évekig az ún. </a:t>
            </a:r>
            <a:r>
              <a:rPr lang="hu-HU" b="1" dirty="0" smtClean="0"/>
              <a:t>szimbolikus </a:t>
            </a:r>
            <a:r>
              <a:rPr lang="hu-HU" dirty="0" smtClean="0"/>
              <a:t>megközelítés jellemezte</a:t>
            </a:r>
          </a:p>
          <a:p>
            <a:r>
              <a:rPr lang="hu-HU" dirty="0" smtClean="0"/>
              <a:t>A </a:t>
            </a:r>
            <a:r>
              <a:rPr lang="hu-HU" b="1" dirty="0" smtClean="0"/>
              <a:t>szimbolikus (formális, matematikai) logikát </a:t>
            </a:r>
            <a:r>
              <a:rPr lang="hu-HU" dirty="0" smtClean="0"/>
              <a:t>gondolták az emberi gondolkodás modelljének</a:t>
            </a:r>
          </a:p>
          <a:p>
            <a:pPr lvl="1"/>
            <a:r>
              <a:rPr lang="hu-HU" dirty="0" smtClean="0"/>
              <a:t>a gondolataink </a:t>
            </a:r>
            <a:r>
              <a:rPr lang="hu-HU" b="1" dirty="0" smtClean="0"/>
              <a:t>predikátumokból, argumentumokból, kvantorokból </a:t>
            </a:r>
            <a:r>
              <a:rPr lang="hu-HU" dirty="0" smtClean="0"/>
              <a:t>épülnek fel, amelyek egy számítógépes rendszerben </a:t>
            </a:r>
            <a:r>
              <a:rPr lang="hu-HU" b="1" dirty="0" smtClean="0"/>
              <a:t>diszkrét szimbólumokként </a:t>
            </a:r>
            <a:r>
              <a:rPr lang="hu-HU" dirty="0" smtClean="0"/>
              <a:t>reprezentálhatóak</a:t>
            </a:r>
          </a:p>
          <a:p>
            <a:pPr lvl="1"/>
            <a:r>
              <a:rPr lang="hu-HU" dirty="0" smtClean="0"/>
              <a:t>ezeken a szimbólumokon végzett műveletek alkotják a gondolkodást</a:t>
            </a:r>
          </a:p>
          <a:p>
            <a:pPr lvl="2"/>
            <a:r>
              <a:rPr lang="hu-HU" dirty="0" smtClean="0"/>
              <a:t>logikai szimbólumokkal leírt premisszákból</a:t>
            </a:r>
          </a:p>
          <a:p>
            <a:pPr lvl="2"/>
            <a:r>
              <a:rPr lang="hu-HU" dirty="0" smtClean="0"/>
              <a:t>pontosan meghatározott feldolgozási lépések sorozatán át</a:t>
            </a:r>
          </a:p>
          <a:p>
            <a:pPr lvl="2"/>
            <a:r>
              <a:rPr lang="hu-HU" dirty="0" smtClean="0"/>
              <a:t>jutunk el egy konkrét, logikai szimbólumokkal leírt konklúzióig</a:t>
            </a:r>
            <a:endParaRPr lang="en-GB" dirty="0"/>
          </a:p>
        </p:txBody>
      </p:sp>
    </p:spTree>
    <p:extLst>
      <p:ext uri="{BB962C8B-B14F-4D97-AF65-F5344CB8AC3E}">
        <p14:creationId xmlns:p14="http://schemas.microsoft.com/office/powerpoint/2010/main" val="16113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smtClean="0"/>
              <a:t>A mesterséges intelligencia múltja</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A </a:t>
            </a:r>
            <a:r>
              <a:rPr lang="hu-HU" b="1" dirty="0" smtClean="0"/>
              <a:t>generatív</a:t>
            </a:r>
            <a:r>
              <a:rPr lang="hu-HU" dirty="0" smtClean="0"/>
              <a:t> mesterséges intelligencia nagyon új találmány</a:t>
            </a:r>
            <a:endParaRPr lang="hu-HU" dirty="0"/>
          </a:p>
          <a:p>
            <a:r>
              <a:rPr lang="hu-HU" dirty="0" smtClean="0"/>
              <a:t>Az első generatív képgeneráló modellek a </a:t>
            </a:r>
            <a:r>
              <a:rPr lang="hu-HU" b="1" dirty="0" smtClean="0"/>
              <a:t>2010-es évek közepén </a:t>
            </a:r>
            <a:r>
              <a:rPr lang="hu-HU" dirty="0" smtClean="0"/>
              <a:t>jelentek meg, generatív neurális nyelvmodellek nem sokkal ezt követően</a:t>
            </a:r>
          </a:p>
          <a:p>
            <a:r>
              <a:rPr lang="hu-HU" b="1" dirty="0" smtClean="0"/>
              <a:t>Uralkodóvá</a:t>
            </a:r>
            <a:r>
              <a:rPr lang="hu-HU" dirty="0" smtClean="0"/>
              <a:t> a mesterséges intelligencián belül </a:t>
            </a:r>
            <a:r>
              <a:rPr lang="hu-HU" b="1" dirty="0" smtClean="0"/>
              <a:t>ennél is jóval később </a:t>
            </a:r>
            <a:r>
              <a:rPr lang="hu-HU" dirty="0" smtClean="0"/>
              <a:t>váltak, a GPT-3 és a DALL-E modellel, </a:t>
            </a:r>
            <a:r>
              <a:rPr lang="hu-HU" b="1" dirty="0" smtClean="0"/>
              <a:t>2020/21 körül</a:t>
            </a:r>
            <a:endParaRPr lang="hu-HU" b="1" dirty="0"/>
          </a:p>
          <a:p>
            <a:r>
              <a:rPr lang="hu-HU" dirty="0" smtClean="0"/>
              <a:t>A </a:t>
            </a:r>
            <a:r>
              <a:rPr lang="hu-HU" b="1" dirty="0" smtClean="0"/>
              <a:t>nem generatív </a:t>
            </a:r>
            <a:r>
              <a:rPr lang="hu-HU" dirty="0" smtClean="0"/>
              <a:t>mesterséges intelligencia mint kutatási terület azonban </a:t>
            </a:r>
            <a:r>
              <a:rPr lang="hu-HU" b="1" dirty="0" smtClean="0"/>
              <a:t>egyidős a számítógéppel, </a:t>
            </a:r>
            <a:r>
              <a:rPr lang="hu-HU" dirty="0"/>
              <a:t>a 20. </a:t>
            </a:r>
            <a:r>
              <a:rPr lang="hu-HU" dirty="0" smtClean="0"/>
              <a:t>század közepén jött létre</a:t>
            </a:r>
            <a:endParaRPr lang="hu-HU" b="1" dirty="0" smtClean="0"/>
          </a:p>
          <a:p>
            <a:pPr lvl="1"/>
            <a:r>
              <a:rPr lang="hu-HU" dirty="0" smtClean="0"/>
              <a:t>első elektronikus számítógépek 1943-45 között készültek</a:t>
            </a:r>
          </a:p>
          <a:p>
            <a:pPr lvl="1"/>
            <a:r>
              <a:rPr lang="hu-HU" dirty="0" smtClean="0"/>
              <a:t>az 1950-es évek közepéig kizárólag egyedi, eleinte csak katonai számításokra használt számítógépek léteztek, 1950 körül nagy állami intézményekre is használtak számítógépet, pl. népszámlálás</a:t>
            </a:r>
          </a:p>
          <a:p>
            <a:pPr lvl="1"/>
            <a:r>
              <a:rPr lang="hu-HU" dirty="0" smtClean="0"/>
              <a:t>kis (pár ezres) sorozatban gyártott kereskedelmi számítógépek 1955 körül jelentek meg</a:t>
            </a:r>
          </a:p>
          <a:p>
            <a:pPr lvl="1"/>
            <a:r>
              <a:rPr lang="hu-HU" dirty="0" smtClean="0"/>
              <a:t>Alan Turingnak az elektronikus számítógéppel megvalósított mesterséges intelligencia fogalmát bevezető írása 1950-ben jelent meg</a:t>
            </a:r>
          </a:p>
        </p:txBody>
      </p:sp>
    </p:spTree>
    <p:extLst>
      <p:ext uri="{BB962C8B-B14F-4D97-AF65-F5344CB8AC3E}">
        <p14:creationId xmlns:p14="http://schemas.microsoft.com/office/powerpoint/2010/main" val="4203481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Szimbolikus mesterséges intelligencia</a:t>
            </a:r>
            <a:endParaRPr lang="en-GB" dirty="0"/>
          </a:p>
        </p:txBody>
      </p:sp>
      <p:sp>
        <p:nvSpPr>
          <p:cNvPr id="3" name="Tartalom helye 2"/>
          <p:cNvSpPr>
            <a:spLocks noGrp="1"/>
          </p:cNvSpPr>
          <p:nvPr>
            <p:ph idx="1"/>
          </p:nvPr>
        </p:nvSpPr>
        <p:spPr/>
        <p:txBody>
          <a:bodyPr>
            <a:normAutofit fontScale="92500" lnSpcReduction="10000"/>
          </a:bodyPr>
          <a:lstStyle/>
          <a:p>
            <a:r>
              <a:rPr lang="hu-HU" b="1" dirty="0" err="1" smtClean="0"/>
              <a:t>LISP</a:t>
            </a:r>
            <a:r>
              <a:rPr lang="hu-HU" b="1" dirty="0" smtClean="0"/>
              <a:t> programozási nyelv</a:t>
            </a:r>
            <a:r>
              <a:rPr lang="hu-HU" dirty="0" smtClean="0"/>
              <a:t> a legbefolyásosabb korai </a:t>
            </a:r>
            <a:r>
              <a:rPr lang="hu-HU" dirty="0" err="1" smtClean="0"/>
              <a:t>MI-nyelv</a:t>
            </a:r>
            <a:r>
              <a:rPr lang="hu-HU" dirty="0" smtClean="0"/>
              <a:t>, 1960 körül hozták létre</a:t>
            </a:r>
          </a:p>
          <a:p>
            <a:pPr lvl="1"/>
            <a:r>
              <a:rPr lang="hu-HU" dirty="0" smtClean="0"/>
              <a:t>a mai napig használják, bár már nem az </a:t>
            </a:r>
            <a:r>
              <a:rPr lang="hu-HU" dirty="0" err="1" smtClean="0"/>
              <a:t>MI-ben</a:t>
            </a:r>
            <a:endParaRPr lang="hu-HU" dirty="0" smtClean="0"/>
          </a:p>
          <a:p>
            <a:pPr lvl="1"/>
            <a:r>
              <a:rPr lang="hu-HU" dirty="0" smtClean="0"/>
              <a:t>lényege pontosan az, hogy meghatározott formájú szimbólumokat rekurzívan más, elemibb szimbólumokra cserél fel a program végrehajtása során</a:t>
            </a:r>
          </a:p>
          <a:p>
            <a:pPr marL="457200" lvl="1" indent="0">
              <a:buNone/>
            </a:pPr>
            <a:r>
              <a:rPr lang="pt-BR" dirty="0"/>
              <a:t>(defun factorial (n</a:t>
            </a:r>
            <a:r>
              <a:rPr lang="pt-BR" dirty="0" smtClean="0"/>
              <a:t>)</a:t>
            </a:r>
            <a:endParaRPr lang="hu-HU" dirty="0" smtClean="0"/>
          </a:p>
          <a:p>
            <a:pPr marL="457200" lvl="1" indent="0">
              <a:buNone/>
            </a:pPr>
            <a:r>
              <a:rPr lang="hu-HU" dirty="0" smtClean="0"/>
              <a:t>	</a:t>
            </a:r>
            <a:r>
              <a:rPr lang="pt-BR" dirty="0" smtClean="0"/>
              <a:t>(</a:t>
            </a:r>
            <a:r>
              <a:rPr lang="pt-BR" dirty="0"/>
              <a:t>if (zerop n) </a:t>
            </a:r>
            <a:r>
              <a:rPr lang="pt-BR" dirty="0" smtClean="0"/>
              <a:t>1</a:t>
            </a:r>
            <a:endParaRPr lang="hu-HU" dirty="0" smtClean="0"/>
          </a:p>
          <a:p>
            <a:pPr marL="457200" lvl="1" indent="0">
              <a:buNone/>
            </a:pPr>
            <a:r>
              <a:rPr lang="hu-HU" dirty="0"/>
              <a:t>	</a:t>
            </a:r>
            <a:r>
              <a:rPr lang="hu-HU" dirty="0" smtClean="0"/>
              <a:t>	</a:t>
            </a:r>
            <a:r>
              <a:rPr lang="pt-BR" dirty="0" smtClean="0"/>
              <a:t>(* </a:t>
            </a:r>
            <a:r>
              <a:rPr lang="pt-BR" dirty="0"/>
              <a:t>n (factorial (1- n)))))</a:t>
            </a:r>
            <a:endParaRPr lang="en-GB" dirty="0"/>
          </a:p>
        </p:txBody>
      </p:sp>
    </p:spTree>
    <p:extLst>
      <p:ext uri="{BB962C8B-B14F-4D97-AF65-F5344CB8AC3E}">
        <p14:creationId xmlns:p14="http://schemas.microsoft.com/office/powerpoint/2010/main" val="843369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Szimbolikus mesterséges intelligencia</a:t>
            </a:r>
            <a:endParaRPr lang="en-GB" dirty="0"/>
          </a:p>
        </p:txBody>
      </p:sp>
      <p:sp>
        <p:nvSpPr>
          <p:cNvPr id="3" name="Tartalom helye 2"/>
          <p:cNvSpPr>
            <a:spLocks noGrp="1"/>
          </p:cNvSpPr>
          <p:nvPr>
            <p:ph idx="1"/>
          </p:nvPr>
        </p:nvSpPr>
        <p:spPr/>
        <p:txBody>
          <a:bodyPr>
            <a:normAutofit fontScale="62500" lnSpcReduction="20000"/>
          </a:bodyPr>
          <a:lstStyle/>
          <a:p>
            <a:r>
              <a:rPr lang="hu-HU" b="1" dirty="0" err="1" smtClean="0"/>
              <a:t>Prolog</a:t>
            </a:r>
            <a:r>
              <a:rPr lang="hu-HU" b="1" dirty="0" smtClean="0"/>
              <a:t> programozási nyelv: </a:t>
            </a:r>
            <a:r>
              <a:rPr lang="hu-HU" dirty="0" smtClean="0"/>
              <a:t>logikai programozási nyelv, az elsőrendű rezolúció nevű matematikai logikai bizonyítási eljárást implementálja, az 1970-es évek elején alkották meg</a:t>
            </a:r>
          </a:p>
          <a:p>
            <a:r>
              <a:rPr lang="hu-HU" dirty="0" smtClean="0"/>
              <a:t>A </a:t>
            </a:r>
            <a:r>
              <a:rPr lang="hu-HU" dirty="0" err="1" smtClean="0"/>
              <a:t>Prolog</a:t>
            </a:r>
            <a:r>
              <a:rPr lang="hu-HU" dirty="0" smtClean="0"/>
              <a:t> nyelven írt programok egyrészt ún. tényeket, másrészt ún. szabályokat tartalmaznak, ezek együttesen egy ún. tudásbázist alkotnak.</a:t>
            </a:r>
          </a:p>
          <a:p>
            <a:pPr lvl="1"/>
            <a:r>
              <a:rPr lang="hu-HU" dirty="0" smtClean="0"/>
              <a:t>Mind a tények, mind a szabályok predikátumokból és argumentumokból, valamint logikai operátorokból állnak; az argumentumok lehetnek individuumok nevei vagy változók.</a:t>
            </a:r>
          </a:p>
          <a:p>
            <a:r>
              <a:rPr lang="hu-HU" dirty="0" smtClean="0"/>
              <a:t>A program futtatása úgy történik, hogy megadunk egy állítást (tételt).</a:t>
            </a:r>
          </a:p>
          <a:p>
            <a:pPr lvl="1"/>
            <a:r>
              <a:rPr lang="hu-HU" dirty="0" smtClean="0"/>
              <a:t>Ha a tétel zárt állítás, tehát nincsenek benne változók, a </a:t>
            </a:r>
            <a:r>
              <a:rPr lang="hu-HU" dirty="0" err="1" smtClean="0"/>
              <a:t>Prolog</a:t>
            </a:r>
            <a:r>
              <a:rPr lang="hu-HU" dirty="0" smtClean="0"/>
              <a:t> motorja ellenőrzi logikai rezolúcióval, hogy levezethető-e ez az állítás a tudásbázisból, majd igennel vagy nemmel válaszol.</a:t>
            </a:r>
          </a:p>
          <a:p>
            <a:pPr lvl="1"/>
            <a:r>
              <a:rPr lang="hu-HU" dirty="0" smtClean="0"/>
              <a:t>Ha a tétel tartalmaz változókat, akkor kiszámítja, hogy a változókba milyen konkrét neveket behelyettesítve kapunk olyan állításokat, amelyek levezethetőek a tudásbázisból</a:t>
            </a:r>
            <a:endParaRPr lang="en-GB" dirty="0"/>
          </a:p>
        </p:txBody>
      </p:sp>
    </p:spTree>
    <p:extLst>
      <p:ext uri="{BB962C8B-B14F-4D97-AF65-F5344CB8AC3E}">
        <p14:creationId xmlns:p14="http://schemas.microsoft.com/office/powerpoint/2010/main" val="2860198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Szimbolikus mesterséges intelligencia</a:t>
            </a:r>
            <a:endParaRPr lang="en-GB" dirty="0"/>
          </a:p>
        </p:txBody>
      </p:sp>
      <p:sp>
        <p:nvSpPr>
          <p:cNvPr id="3" name="Tartalom helye 2"/>
          <p:cNvSpPr>
            <a:spLocks noGrp="1"/>
          </p:cNvSpPr>
          <p:nvPr>
            <p:ph idx="1"/>
          </p:nvPr>
        </p:nvSpPr>
        <p:spPr>
          <a:xfrm>
            <a:off x="467544" y="1556792"/>
            <a:ext cx="8229600" cy="4525963"/>
          </a:xfrm>
        </p:spPr>
        <p:txBody>
          <a:bodyPr>
            <a:normAutofit fontScale="55000" lnSpcReduction="20000"/>
          </a:bodyPr>
          <a:lstStyle/>
          <a:p>
            <a:pPr marL="0" indent="0">
              <a:buNone/>
            </a:pPr>
            <a:r>
              <a:rPr lang="en-GB" dirty="0" err="1">
                <a:latin typeface="Courier New" panose="02070309020205020404" pitchFamily="49" charset="0"/>
                <a:cs typeface="Courier New" panose="02070309020205020404" pitchFamily="49" charset="0"/>
              </a:rPr>
              <a:t>mother_child</a:t>
            </a:r>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trude</a:t>
            </a:r>
            <a:r>
              <a:rPr lang="en-GB" dirty="0">
                <a:latin typeface="Courier New" panose="02070309020205020404" pitchFamily="49" charset="0"/>
                <a:cs typeface="Courier New" panose="02070309020205020404" pitchFamily="49" charset="0"/>
              </a:rPr>
              <a:t>, sally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father_child</a:t>
            </a:r>
            <a:r>
              <a:rPr lang="en-GB" dirty="0" smtClean="0">
                <a:latin typeface="Courier New" panose="02070309020205020404" pitchFamily="49" charset="0"/>
                <a:cs typeface="Courier New" panose="02070309020205020404" pitchFamily="49" charset="0"/>
              </a:rPr>
              <a:t>(tom</a:t>
            </a:r>
            <a:r>
              <a:rPr lang="en-GB" dirty="0">
                <a:latin typeface="Courier New" panose="02070309020205020404" pitchFamily="49" charset="0"/>
                <a:cs typeface="Courier New" panose="02070309020205020404" pitchFamily="49" charset="0"/>
              </a:rPr>
              <a:t>, sally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father_child</a:t>
            </a:r>
            <a:r>
              <a:rPr lang="en-GB" dirty="0" smtClean="0">
                <a:latin typeface="Courier New" panose="02070309020205020404" pitchFamily="49" charset="0"/>
                <a:cs typeface="Courier New" panose="02070309020205020404" pitchFamily="49" charset="0"/>
              </a:rPr>
              <a:t>(tom</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erica</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father_child</a:t>
            </a:r>
            <a:r>
              <a:rPr lang="en-GB" dirty="0" smtClean="0">
                <a:latin typeface="Courier New" panose="02070309020205020404" pitchFamily="49" charset="0"/>
                <a:cs typeface="Courier New" panose="02070309020205020404" pitchFamily="49" charset="0"/>
              </a:rPr>
              <a:t>(mike</a:t>
            </a:r>
            <a:r>
              <a:rPr lang="en-GB" dirty="0">
                <a:latin typeface="Courier New" panose="02070309020205020404" pitchFamily="49" charset="0"/>
                <a:cs typeface="Courier New" panose="02070309020205020404" pitchFamily="49" charset="0"/>
              </a:rPr>
              <a:t>, tom</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smtClean="0">
                <a:latin typeface="Courier New" panose="02070309020205020404" pitchFamily="49" charset="0"/>
                <a:cs typeface="Courier New" panose="02070309020205020404" pitchFamily="49" charset="0"/>
              </a:rPr>
              <a:t>sibling(X</a:t>
            </a:r>
            <a:r>
              <a:rPr lang="en-GB" dirty="0">
                <a:latin typeface="Courier New" panose="02070309020205020404" pitchFamily="49" charset="0"/>
                <a:cs typeface="Courier New" panose="02070309020205020404" pitchFamily="49" charset="0"/>
              </a:rPr>
              <a:t>, Y) :- </a:t>
            </a:r>
            <a:r>
              <a:rPr lang="en-GB" dirty="0" err="1">
                <a:latin typeface="Courier New" panose="02070309020205020404" pitchFamily="49" charset="0"/>
                <a:cs typeface="Courier New" panose="02070309020205020404" pitchFamily="49" charset="0"/>
              </a:rPr>
              <a:t>parent_child</a:t>
            </a:r>
            <a:r>
              <a:rPr lang="en-GB" dirty="0">
                <a:latin typeface="Courier New" panose="02070309020205020404" pitchFamily="49" charset="0"/>
                <a:cs typeface="Courier New" panose="02070309020205020404" pitchFamily="49" charset="0"/>
              </a:rPr>
              <a:t>(Z, X), </a:t>
            </a:r>
            <a:r>
              <a:rPr lang="en-GB" dirty="0" err="1">
                <a:latin typeface="Courier New" panose="02070309020205020404" pitchFamily="49" charset="0"/>
                <a:cs typeface="Courier New" panose="02070309020205020404" pitchFamily="49" charset="0"/>
              </a:rPr>
              <a:t>parent_child</a:t>
            </a:r>
            <a:r>
              <a:rPr lang="en-GB" dirty="0">
                <a:latin typeface="Courier New" panose="02070309020205020404" pitchFamily="49" charset="0"/>
                <a:cs typeface="Courier New" panose="02070309020205020404" pitchFamily="49" charset="0"/>
              </a:rPr>
              <a:t>(Z, Y), not(X = 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parent_child</a:t>
            </a:r>
            <a:r>
              <a:rPr lang="en-GB" dirty="0" smtClean="0">
                <a:latin typeface="Courier New" panose="02070309020205020404" pitchFamily="49" charset="0"/>
                <a:cs typeface="Courier New" panose="02070309020205020404" pitchFamily="49" charset="0"/>
              </a:rPr>
              <a:t>(X</a:t>
            </a:r>
            <a:r>
              <a:rPr lang="en-GB" dirty="0">
                <a:latin typeface="Courier New" panose="02070309020205020404" pitchFamily="49" charset="0"/>
                <a:cs typeface="Courier New" panose="02070309020205020404" pitchFamily="49" charset="0"/>
              </a:rPr>
              <a:t>, Y) :- </a:t>
            </a:r>
            <a:r>
              <a:rPr lang="en-GB" dirty="0" err="1">
                <a:latin typeface="Courier New" panose="02070309020205020404" pitchFamily="49" charset="0"/>
                <a:cs typeface="Courier New" panose="02070309020205020404" pitchFamily="49" charset="0"/>
              </a:rPr>
              <a:t>father_child</a:t>
            </a:r>
            <a:r>
              <a:rPr lang="en-GB" dirty="0">
                <a:latin typeface="Courier New" panose="02070309020205020404" pitchFamily="49" charset="0"/>
                <a:cs typeface="Courier New" panose="02070309020205020404" pitchFamily="49" charset="0"/>
              </a:rPr>
              <a:t>(X, 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err="1" smtClean="0">
                <a:latin typeface="Courier New" panose="02070309020205020404" pitchFamily="49" charset="0"/>
                <a:cs typeface="Courier New" panose="02070309020205020404" pitchFamily="49" charset="0"/>
              </a:rPr>
              <a:t>parent_child</a:t>
            </a:r>
            <a:r>
              <a:rPr lang="en-GB" dirty="0" smtClean="0">
                <a:latin typeface="Courier New" panose="02070309020205020404" pitchFamily="49" charset="0"/>
                <a:cs typeface="Courier New" panose="02070309020205020404" pitchFamily="49" charset="0"/>
              </a:rPr>
              <a:t>(X</a:t>
            </a:r>
            <a:r>
              <a:rPr lang="en-GB" dirty="0">
                <a:latin typeface="Courier New" panose="02070309020205020404" pitchFamily="49" charset="0"/>
                <a:cs typeface="Courier New" panose="02070309020205020404" pitchFamily="49" charset="0"/>
              </a:rPr>
              <a:t>, Y) :- </a:t>
            </a:r>
            <a:r>
              <a:rPr lang="en-GB" dirty="0" err="1">
                <a:latin typeface="Courier New" panose="02070309020205020404" pitchFamily="49" charset="0"/>
                <a:cs typeface="Courier New" panose="02070309020205020404" pitchFamily="49" charset="0"/>
              </a:rPr>
              <a:t>mother_child</a:t>
            </a:r>
            <a:r>
              <a:rPr lang="en-GB" dirty="0">
                <a:latin typeface="Courier New" panose="02070309020205020404" pitchFamily="49" charset="0"/>
                <a:cs typeface="Courier New" panose="02070309020205020404" pitchFamily="49" charset="0"/>
              </a:rPr>
              <a:t>(X, Y</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endParaRPr lang="hu-HU"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sibling(sally, </a:t>
            </a:r>
            <a:r>
              <a:rPr lang="en-GB" dirty="0" err="1">
                <a:latin typeface="Courier New" panose="02070309020205020404" pitchFamily="49" charset="0"/>
                <a:cs typeface="Courier New" panose="02070309020205020404" pitchFamily="49" charset="0"/>
              </a:rPr>
              <a:t>erica</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en-GB" dirty="0" smtClean="0">
                <a:latin typeface="Courier New" panose="02070309020205020404" pitchFamily="49" charset="0"/>
                <a:cs typeface="Courier New" panose="02070309020205020404" pitchFamily="49" charset="0"/>
              </a:rPr>
              <a:t>Yes</a:t>
            </a:r>
            <a:endParaRPr lang="hu-HU" dirty="0" smtClean="0">
              <a:latin typeface="Courier New" panose="02070309020205020404" pitchFamily="49" charset="0"/>
              <a:cs typeface="Courier New" panose="02070309020205020404" pitchFamily="49" charset="0"/>
            </a:endParaRPr>
          </a:p>
          <a:p>
            <a:pPr marL="0" indent="0">
              <a:buNone/>
            </a:pPr>
            <a:endParaRPr lang="hu-HU" dirty="0">
              <a:latin typeface="Courier New" panose="02070309020205020404" pitchFamily="49" charset="0"/>
              <a:cs typeface="Courier New" panose="02070309020205020404" pitchFamily="49" charset="0"/>
            </a:endParaRPr>
          </a:p>
          <a:p>
            <a:pPr marL="0" indent="0">
              <a:buNone/>
            </a:pPr>
            <a:r>
              <a:rPr lang="en-GB" dirty="0">
                <a:latin typeface="Courier New" panose="02070309020205020404" pitchFamily="49" charset="0"/>
                <a:cs typeface="Courier New" panose="02070309020205020404" pitchFamily="49" charset="0"/>
              </a:rPr>
              <a:t>?- </a:t>
            </a:r>
            <a:r>
              <a:rPr lang="en-GB" dirty="0" err="1" smtClean="0">
                <a:latin typeface="Courier New" panose="02070309020205020404" pitchFamily="49" charset="0"/>
                <a:cs typeface="Courier New" panose="02070309020205020404" pitchFamily="49" charset="0"/>
              </a:rPr>
              <a:t>parent_child</a:t>
            </a:r>
            <a:r>
              <a:rPr lang="en-GB"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Parent</a:t>
            </a:r>
            <a:r>
              <a:rPr lang="en-GB" dirty="0" smtClean="0">
                <a:latin typeface="Courier New" panose="02070309020205020404" pitchFamily="49" charset="0"/>
                <a:cs typeface="Courier New" panose="02070309020205020404" pitchFamily="49" charset="0"/>
              </a:rPr>
              <a:t>, </a:t>
            </a:r>
            <a:r>
              <a:rPr lang="en-GB" dirty="0">
                <a:latin typeface="Courier New" panose="02070309020205020404" pitchFamily="49" charset="0"/>
                <a:cs typeface="Courier New" panose="02070309020205020404" pitchFamily="49" charset="0"/>
              </a:rPr>
              <a:t>Child</a:t>
            </a:r>
            <a:r>
              <a:rPr lang="en-GB" dirty="0" smtClean="0">
                <a:latin typeface="Courier New" panose="02070309020205020404" pitchFamily="49" charset="0"/>
                <a:cs typeface="Courier New" panose="02070309020205020404" pitchFamily="49" charset="0"/>
              </a:rPr>
              <a:t>).</a:t>
            </a:r>
            <a:endParaRPr lang="hu-HU" dirty="0" smtClean="0">
              <a:latin typeface="Courier New" panose="02070309020205020404" pitchFamily="49" charset="0"/>
              <a:cs typeface="Courier New" panose="02070309020205020404" pitchFamily="49" charset="0"/>
            </a:endParaRPr>
          </a:p>
          <a:p>
            <a:pPr marL="0" indent="0">
              <a:buNone/>
            </a:pPr>
            <a:r>
              <a:rPr lang="hu-HU" dirty="0" err="1" smtClean="0">
                <a:latin typeface="Courier New" panose="02070309020205020404" pitchFamily="49" charset="0"/>
                <a:cs typeface="Courier New" panose="02070309020205020404" pitchFamily="49" charset="0"/>
              </a:rPr>
              <a:t>Parent</a:t>
            </a:r>
            <a:r>
              <a:rPr lang="hu-HU"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trude</a:t>
            </a:r>
            <a:r>
              <a:rPr lang="hu-HU" dirty="0" smtClean="0">
                <a:latin typeface="Courier New" panose="02070309020205020404" pitchFamily="49" charset="0"/>
                <a:cs typeface="Courier New" panose="02070309020205020404" pitchFamily="49" charset="0"/>
              </a:rPr>
              <a:t>, </a:t>
            </a:r>
            <a:r>
              <a:rPr lang="hu-HU" dirty="0" err="1" smtClean="0">
                <a:latin typeface="Courier New" panose="02070309020205020404" pitchFamily="49" charset="0"/>
                <a:cs typeface="Courier New" panose="02070309020205020404" pitchFamily="49" charset="0"/>
              </a:rPr>
              <a:t>Child</a:t>
            </a:r>
            <a:r>
              <a:rPr lang="hu-HU"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sally</a:t>
            </a:r>
            <a:endParaRPr lang="hu-HU" dirty="0" smtClean="0">
              <a:latin typeface="Courier New" panose="02070309020205020404" pitchFamily="49" charset="0"/>
              <a:cs typeface="Courier New" panose="02070309020205020404" pitchFamily="49" charset="0"/>
            </a:endParaRPr>
          </a:p>
          <a:p>
            <a:pPr marL="0" indent="0">
              <a:buNone/>
            </a:pPr>
            <a:r>
              <a:rPr lang="hu-HU" dirty="0" err="1" smtClean="0">
                <a:latin typeface="Courier New" panose="02070309020205020404" pitchFamily="49" charset="0"/>
                <a:cs typeface="Courier New" panose="02070309020205020404" pitchFamily="49" charset="0"/>
              </a:rPr>
              <a:t>Parent</a:t>
            </a:r>
            <a:r>
              <a:rPr lang="hu-HU"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tom</a:t>
            </a:r>
            <a:r>
              <a:rPr lang="hu-HU" dirty="0" smtClean="0">
                <a:latin typeface="Courier New" panose="02070309020205020404" pitchFamily="49" charset="0"/>
                <a:cs typeface="Courier New" panose="02070309020205020404" pitchFamily="49" charset="0"/>
              </a:rPr>
              <a:t>, </a:t>
            </a:r>
            <a:r>
              <a:rPr lang="hu-HU" dirty="0" err="1" smtClean="0">
                <a:latin typeface="Courier New" panose="02070309020205020404" pitchFamily="49" charset="0"/>
                <a:cs typeface="Courier New" panose="02070309020205020404" pitchFamily="49" charset="0"/>
              </a:rPr>
              <a:t>Child</a:t>
            </a:r>
            <a:r>
              <a:rPr lang="hu-HU" dirty="0" smtClean="0">
                <a:latin typeface="Courier New" panose="02070309020205020404" pitchFamily="49" charset="0"/>
                <a:cs typeface="Courier New" panose="02070309020205020404" pitchFamily="49" charset="0"/>
              </a:rPr>
              <a:t>=</a:t>
            </a:r>
            <a:r>
              <a:rPr lang="hu-HU" dirty="0" err="1" smtClean="0">
                <a:latin typeface="Courier New" panose="02070309020205020404" pitchFamily="49" charset="0"/>
                <a:cs typeface="Courier New" panose="02070309020205020404" pitchFamily="49" charset="0"/>
              </a:rPr>
              <a:t>sally</a:t>
            </a:r>
            <a:endParaRPr lang="hu-HU" dirty="0" smtClean="0">
              <a:latin typeface="Courier New" panose="02070309020205020404" pitchFamily="49" charset="0"/>
              <a:cs typeface="Courier New" panose="02070309020205020404" pitchFamily="49" charset="0"/>
            </a:endParaRPr>
          </a:p>
          <a:p>
            <a:pPr marL="0" indent="0">
              <a:buNone/>
            </a:pPr>
            <a:r>
              <a:rPr lang="hu-HU" dirty="0" smtClean="0">
                <a:latin typeface="Courier New" panose="02070309020205020404" pitchFamily="49" charset="0"/>
                <a:cs typeface="Courier New" panose="02070309020205020404" pitchFamily="49" charset="0"/>
              </a:rPr>
              <a:t>...</a:t>
            </a:r>
          </a:p>
          <a:p>
            <a:endParaRPr lang="en-GB" dirty="0"/>
          </a:p>
        </p:txBody>
      </p:sp>
    </p:spTree>
    <p:extLst>
      <p:ext uri="{BB962C8B-B14F-4D97-AF65-F5344CB8AC3E}">
        <p14:creationId xmlns:p14="http://schemas.microsoft.com/office/powerpoint/2010/main" val="596230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fontScale="90000"/>
          </a:bodyPr>
          <a:lstStyle/>
          <a:p>
            <a:r>
              <a:rPr lang="hu-HU" dirty="0"/>
              <a:t>Szimbolikus mesterséges intelligencia</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A szimbolikus mesterséges intelligencia nemcsak logikai levezetések automatizálásával foglalkozott, hanem sok más </a:t>
            </a:r>
            <a:r>
              <a:rPr lang="hu-HU" dirty="0" err="1" smtClean="0"/>
              <a:t>problémamegoldási</a:t>
            </a:r>
            <a:r>
              <a:rPr lang="hu-HU" dirty="0" smtClean="0"/>
              <a:t> stratégiával is, amelyek összességében </a:t>
            </a:r>
            <a:r>
              <a:rPr lang="hu-HU" b="1" dirty="0" smtClean="0"/>
              <a:t>keresési algoritmusként </a:t>
            </a:r>
            <a:r>
              <a:rPr lang="hu-HU" dirty="0" smtClean="0"/>
              <a:t>írhatók le.</a:t>
            </a:r>
          </a:p>
          <a:p>
            <a:r>
              <a:rPr lang="hu-HU" dirty="0" smtClean="0"/>
              <a:t>Ugyanúgy, mint a logikai levezetések, ezek is algoritmusok, pontosan meghatározott lépések sorozatai.</a:t>
            </a:r>
          </a:p>
          <a:p>
            <a:r>
              <a:rPr lang="hu-HU" dirty="0" smtClean="0"/>
              <a:t>A kiindulópont mindig egy </a:t>
            </a:r>
            <a:r>
              <a:rPr lang="hu-HU" b="1" dirty="0" smtClean="0"/>
              <a:t>megoldandó probléma</a:t>
            </a:r>
            <a:r>
              <a:rPr lang="hu-HU" dirty="0" smtClean="0"/>
              <a:t>, amire adunk egy </a:t>
            </a:r>
            <a:r>
              <a:rPr lang="hu-HU" b="1" dirty="0" smtClean="0"/>
              <a:t>formális leírást</a:t>
            </a:r>
            <a:r>
              <a:rPr lang="hu-HU" dirty="0" smtClean="0"/>
              <a:t>, ún. </a:t>
            </a:r>
            <a:r>
              <a:rPr lang="hu-HU" b="1" dirty="0" smtClean="0"/>
              <a:t>reprezentációt</a:t>
            </a:r>
            <a:r>
              <a:rPr lang="hu-HU" dirty="0" smtClean="0"/>
              <a:t> a számítógépben, ez a reprezentáció szintén </a:t>
            </a:r>
            <a:r>
              <a:rPr lang="hu-HU" b="1" dirty="0" smtClean="0"/>
              <a:t>szimbólumokból áll</a:t>
            </a:r>
            <a:r>
              <a:rPr lang="hu-HU" dirty="0" smtClean="0"/>
              <a:t>.</a:t>
            </a:r>
          </a:p>
          <a:p>
            <a:r>
              <a:rPr lang="hu-HU" dirty="0" smtClean="0"/>
              <a:t>A kiinduló állapot reprezentációjából </a:t>
            </a:r>
            <a:r>
              <a:rPr lang="hu-HU" b="1" dirty="0" smtClean="0"/>
              <a:t>megengedett lépések </a:t>
            </a:r>
            <a:r>
              <a:rPr lang="hu-HU" dirty="0" smtClean="0"/>
              <a:t>sorozatán át el akarunk jutni egy olyan reprezentációba, állapotba, amely a problémánk </a:t>
            </a:r>
            <a:r>
              <a:rPr lang="hu-HU" b="1" dirty="0" smtClean="0"/>
              <a:t>megoldásának </a:t>
            </a:r>
            <a:r>
              <a:rPr lang="hu-HU" dirty="0" smtClean="0"/>
              <a:t>tekinthető.</a:t>
            </a:r>
          </a:p>
          <a:p>
            <a:r>
              <a:rPr lang="hu-HU" dirty="0" smtClean="0"/>
              <a:t>A kiinduló állapotból a (egy) megoldásba vezető, minél rövidebb utat keressük.</a:t>
            </a:r>
            <a:endParaRPr lang="en-GB" dirty="0"/>
          </a:p>
        </p:txBody>
      </p:sp>
    </p:spTree>
    <p:extLst>
      <p:ext uri="{BB962C8B-B14F-4D97-AF65-F5344CB8AC3E}">
        <p14:creationId xmlns:p14="http://schemas.microsoft.com/office/powerpoint/2010/main" val="3242653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Megoldáskeresés</a:t>
            </a:r>
            <a:endParaRPr lang="en-GB" dirty="0"/>
          </a:p>
        </p:txBody>
      </p:sp>
      <p:sp>
        <p:nvSpPr>
          <p:cNvPr id="3" name="Tartalom helye 2"/>
          <p:cNvSpPr>
            <a:spLocks noGrp="1"/>
          </p:cNvSpPr>
          <p:nvPr>
            <p:ph idx="1"/>
          </p:nvPr>
        </p:nvSpPr>
        <p:spPr/>
        <p:txBody>
          <a:bodyPr>
            <a:normAutofit fontScale="62500" lnSpcReduction="20000"/>
          </a:bodyPr>
          <a:lstStyle/>
          <a:p>
            <a:r>
              <a:rPr lang="hu-HU" dirty="0" err="1" smtClean="0"/>
              <a:t>Sudokutábla</a:t>
            </a:r>
            <a:endParaRPr lang="hu-HU" dirty="0" smtClean="0"/>
          </a:p>
          <a:p>
            <a:pPr lvl="1"/>
            <a:r>
              <a:rPr lang="hu-HU" dirty="0" smtClean="0"/>
              <a:t>részben van kitöltve számokkal, a probléma megoldása a teljesen kitöltött tábla</a:t>
            </a:r>
          </a:p>
          <a:p>
            <a:pPr lvl="1"/>
            <a:r>
              <a:rPr lang="hu-HU" dirty="0" smtClean="0"/>
              <a:t>állapot reprezentációja: 9 * </a:t>
            </a:r>
            <a:r>
              <a:rPr lang="hu-HU" dirty="0" err="1" smtClean="0"/>
              <a:t>9</a:t>
            </a:r>
            <a:r>
              <a:rPr lang="hu-HU" dirty="0" smtClean="0"/>
              <a:t> = 81 mező, ezek vagy üresek, vagy már szerepel bennük szám</a:t>
            </a:r>
          </a:p>
          <a:p>
            <a:pPr lvl="1"/>
            <a:r>
              <a:rPr lang="hu-HU" dirty="0" smtClean="0"/>
              <a:t>kényszerfeltételek:</a:t>
            </a:r>
          </a:p>
          <a:p>
            <a:pPr lvl="2"/>
            <a:r>
              <a:rPr lang="hu-HU" dirty="0" smtClean="0"/>
              <a:t>minden mezőben csak 1-9 közötti számok szerepelhetnek, vagy lehet üres</a:t>
            </a:r>
          </a:p>
          <a:p>
            <a:pPr lvl="2"/>
            <a:r>
              <a:rPr lang="hu-HU" dirty="0" smtClean="0"/>
              <a:t>egy sor akkor elfogadható, ha nem ismétlődik benne ugyanaz a számjegy -&gt; minden számjegy pontosan egyszer szerepel egy sorban</a:t>
            </a:r>
          </a:p>
          <a:p>
            <a:pPr lvl="2"/>
            <a:r>
              <a:rPr lang="hu-HU" dirty="0" smtClean="0"/>
              <a:t>egy oszlop szintén akkor elfogadható, ha nem ismétlődik benne számjegy</a:t>
            </a:r>
          </a:p>
          <a:p>
            <a:pPr lvl="2"/>
            <a:r>
              <a:rPr lang="hu-HU" dirty="0" smtClean="0"/>
              <a:t>a tábla 3*</a:t>
            </a:r>
            <a:r>
              <a:rPr lang="hu-HU" dirty="0" err="1" smtClean="0"/>
              <a:t>3</a:t>
            </a:r>
            <a:r>
              <a:rPr lang="hu-HU" dirty="0"/>
              <a:t> </a:t>
            </a:r>
            <a:r>
              <a:rPr lang="hu-HU" dirty="0" smtClean="0"/>
              <a:t>darab, egyenként 3*</a:t>
            </a:r>
            <a:r>
              <a:rPr lang="hu-HU" dirty="0" err="1" smtClean="0"/>
              <a:t>3</a:t>
            </a:r>
            <a:r>
              <a:rPr lang="hu-HU" dirty="0" smtClean="0"/>
              <a:t> mezőt tartalmazó négyzetből áll; egy ilyen négyzet akkor elfogadható, ha nem ismétlődik benne számjegy</a:t>
            </a:r>
          </a:p>
          <a:p>
            <a:pPr lvl="1"/>
            <a:r>
              <a:rPr lang="hu-HU" dirty="0" smtClean="0"/>
              <a:t>a kiinduló, részben kitöltött tábla eleget tesz minden kényszerfeltételnek</a:t>
            </a:r>
          </a:p>
          <a:p>
            <a:pPr lvl="1"/>
            <a:r>
              <a:rPr lang="hu-HU" dirty="0" smtClean="0"/>
              <a:t>lépéslehetőségek:</a:t>
            </a:r>
          </a:p>
          <a:p>
            <a:pPr lvl="2"/>
            <a:r>
              <a:rPr lang="hu-HU" dirty="0" smtClean="0"/>
              <a:t>beírunk egy jelenleg üres mezőbe egy számjegyet úgy, hogy azzal egyik kényszerfeltételt se sértsük meg</a:t>
            </a:r>
          </a:p>
        </p:txBody>
      </p:sp>
    </p:spTree>
    <p:extLst>
      <p:ext uri="{BB962C8B-B14F-4D97-AF65-F5344CB8AC3E}">
        <p14:creationId xmlns:p14="http://schemas.microsoft.com/office/powerpoint/2010/main" val="3880014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Megoldáskeresés</a:t>
            </a:r>
            <a:endParaRPr lang="en-GB" dirty="0"/>
          </a:p>
        </p:txBody>
      </p:sp>
      <p:sp>
        <p:nvSpPr>
          <p:cNvPr id="3" name="Tartalom helye 2"/>
          <p:cNvSpPr>
            <a:spLocks noGrp="1"/>
          </p:cNvSpPr>
          <p:nvPr>
            <p:ph idx="1"/>
          </p:nvPr>
        </p:nvSpPr>
        <p:spPr/>
        <p:txBody>
          <a:bodyPr>
            <a:normAutofit fontScale="47500" lnSpcReduction="20000"/>
          </a:bodyPr>
          <a:lstStyle/>
          <a:p>
            <a:r>
              <a:rPr lang="hu-HU" b="1" dirty="0" smtClean="0"/>
              <a:t>Megoldáskereső algoritmusok:</a:t>
            </a:r>
          </a:p>
          <a:p>
            <a:pPr lvl="1"/>
            <a:r>
              <a:rPr lang="hu-HU" b="1" dirty="0" smtClean="0"/>
              <a:t>mélységi keresés</a:t>
            </a:r>
            <a:r>
              <a:rPr lang="hu-HU" dirty="0" smtClean="0"/>
              <a:t>: Kitöltünk egy tetszőleges mezőt egy tetszőleges szabályos számmal, aztán ugyanezt tesszük addig, amíg vagy meg nem telt a tábla (megoldottuk a problémát), vagy el nem akadunk, tehát egy olyan állapotba került a tábla, hogy nincs kitöltve, de nem maradt szabályos lépéslehetőség. Ha elakadunk, visszalépünk az eggyel korábbi választási pontra, és egy másik számot választunk ugyanabba a mezőbe, vagy ha nincs másik lehetőség, egy másik mezőbe írunk be számot</a:t>
            </a:r>
          </a:p>
          <a:p>
            <a:pPr lvl="1"/>
            <a:r>
              <a:rPr lang="hu-HU" b="1" dirty="0" smtClean="0"/>
              <a:t>szélességi keresés</a:t>
            </a:r>
            <a:r>
              <a:rPr lang="hu-HU" dirty="0" smtClean="0"/>
              <a:t>: Megvizsgáljuk az adott állapotból megtehető összes szabályos lépés közvetlen következményét.</a:t>
            </a:r>
          </a:p>
          <a:p>
            <a:pPr lvl="1"/>
            <a:r>
              <a:rPr lang="hu-HU" b="1" dirty="0" smtClean="0"/>
              <a:t>heurisztika</a:t>
            </a:r>
            <a:r>
              <a:rPr lang="hu-HU" dirty="0" smtClean="0"/>
              <a:t>: Olyan stratégiát követünk, amivel (a tapasztalatok szerint vagy bizonyíthatóan) gyorsabban eljutunk a megoldáshoz, mint vaktában kereséssel</a:t>
            </a:r>
          </a:p>
          <a:p>
            <a:pPr lvl="2"/>
            <a:r>
              <a:rPr lang="hu-HU" dirty="0" smtClean="0"/>
              <a:t>pl. ha egy sorból, oszlopból vagy négyzetből csak egy szám hiányzik, akkor írjuk be azt a számot</a:t>
            </a:r>
          </a:p>
          <a:p>
            <a:pPr lvl="2"/>
            <a:r>
              <a:rPr lang="hu-HU" dirty="0" smtClean="0"/>
              <a:t>ha nincs ilyen, gyűjtsük össze, hogy melyik sorokból, négyzetekből vagy oszlopokból hiányzik a legkevesebb szám, és azok valamelyikét válasszuk</a:t>
            </a:r>
          </a:p>
          <a:p>
            <a:pPr lvl="2"/>
            <a:r>
              <a:rPr lang="hu-HU" dirty="0" smtClean="0"/>
              <a:t>általában véve a heurisztikus keresés lényeges komponense egy olyan függvény, amely minden problémaállapothoz becsül egy „jóság”értéket; a kereső algoritmus minden döntés előtt megvizsgálja az összes lépési lehetőséggel kapott állapotot, és a legjobbnak becsült állapot felé mozdul el; a nehéz feladat ennek a kiértékelő függvénynek a meghatározása</a:t>
            </a:r>
          </a:p>
          <a:p>
            <a:r>
              <a:rPr lang="hu-HU" dirty="0" smtClean="0"/>
              <a:t>A számítógépes játékok (pl. stratégiai játékok) </a:t>
            </a:r>
            <a:r>
              <a:rPr lang="hu-HU" dirty="0" err="1" smtClean="0"/>
              <a:t>MI-je</a:t>
            </a:r>
            <a:r>
              <a:rPr lang="hu-HU" dirty="0" smtClean="0"/>
              <a:t> is ezen az elven működik:</a:t>
            </a:r>
          </a:p>
          <a:p>
            <a:pPr lvl="1"/>
            <a:r>
              <a:rPr lang="hu-HU" dirty="0" smtClean="0"/>
              <a:t>az emberi játékos lép</a:t>
            </a:r>
          </a:p>
          <a:p>
            <a:pPr lvl="1"/>
            <a:r>
              <a:rPr lang="hu-HU" dirty="0" smtClean="0"/>
              <a:t>a </a:t>
            </a:r>
            <a:r>
              <a:rPr lang="hu-HU" dirty="0" smtClean="0"/>
              <a:t>számítógép-játékos </a:t>
            </a:r>
            <a:r>
              <a:rPr lang="hu-HU" dirty="0" smtClean="0"/>
              <a:t>megvizsgálja, hogy milyen válaszlépés viszi őt közelebb a győzelemhez</a:t>
            </a:r>
          </a:p>
          <a:p>
            <a:pPr lvl="1"/>
            <a:r>
              <a:rPr lang="hu-HU" dirty="0" smtClean="0"/>
              <a:t>a játéktér pillanatnyi állapota az MI számára ismert</a:t>
            </a:r>
          </a:p>
          <a:p>
            <a:pPr lvl="1"/>
            <a:r>
              <a:rPr lang="hu-HU" dirty="0" smtClean="0"/>
              <a:t>a lépéslehetőségek száma korlátozott, ezek közül kell választani</a:t>
            </a:r>
          </a:p>
        </p:txBody>
      </p:sp>
    </p:spTree>
    <p:extLst>
      <p:ext uri="{BB962C8B-B14F-4D97-AF65-F5344CB8AC3E}">
        <p14:creationId xmlns:p14="http://schemas.microsoft.com/office/powerpoint/2010/main" val="23362305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Az első </a:t>
            </a:r>
            <a:r>
              <a:rPr lang="hu-HU" dirty="0" err="1" smtClean="0"/>
              <a:t>MI-tél</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Az 50-es, 60-as években az </a:t>
            </a:r>
            <a:r>
              <a:rPr lang="hu-HU" dirty="0" err="1" smtClean="0"/>
              <a:t>MI-kutatók</a:t>
            </a:r>
            <a:r>
              <a:rPr lang="hu-HU" dirty="0" smtClean="0"/>
              <a:t> néhány éven belül bekövetkező látványos áttöréseket ígértek és erre kaptak finanszírozást az amerikai kormányzattól és főleg a védelmi minisztériumtól.</a:t>
            </a:r>
          </a:p>
          <a:p>
            <a:r>
              <a:rPr lang="hu-HU" dirty="0" smtClean="0"/>
              <a:t>Meg fogják oldani a gépi látás, gondolkodás, az emberi nyelv gépi megértése és a gépi fordítás problémáját néhány éven belül</a:t>
            </a:r>
          </a:p>
          <a:p>
            <a:r>
              <a:rPr lang="hu-HU" dirty="0" smtClean="0"/>
              <a:t>Kicsi, nagyon korlátozott feladatokon végzett demonstrációk jól működtek, de gyakorlatban használható tényleges megoldások ezekre a nagy általános problémákra nem születtek, a kis demonstrációs rendszerek felskálázása látványosan kudarcot vallott</a:t>
            </a:r>
          </a:p>
          <a:p>
            <a:r>
              <a:rPr lang="hu-HU" b="1" dirty="0" err="1" smtClean="0"/>
              <a:t>MI-tél</a:t>
            </a:r>
            <a:r>
              <a:rPr lang="hu-HU" b="1" dirty="0" smtClean="0"/>
              <a:t> (</a:t>
            </a:r>
            <a:r>
              <a:rPr lang="hu-HU" b="1" dirty="0" err="1" smtClean="0"/>
              <a:t>AI</a:t>
            </a:r>
            <a:r>
              <a:rPr lang="hu-HU" b="1" dirty="0" smtClean="0"/>
              <a:t> </a:t>
            </a:r>
            <a:r>
              <a:rPr lang="hu-HU" b="1" dirty="0" err="1" smtClean="0"/>
              <a:t>winter</a:t>
            </a:r>
            <a:r>
              <a:rPr lang="hu-HU" b="1" dirty="0" smtClean="0"/>
              <a:t>):</a:t>
            </a:r>
          </a:p>
          <a:p>
            <a:pPr lvl="1"/>
            <a:r>
              <a:rPr lang="hu-HU" dirty="0" smtClean="0"/>
              <a:t>1966: az </a:t>
            </a:r>
            <a:r>
              <a:rPr lang="hu-HU" dirty="0" err="1" smtClean="0"/>
              <a:t>ALPAC-jelentés</a:t>
            </a:r>
            <a:r>
              <a:rPr lang="hu-HU" dirty="0" smtClean="0"/>
              <a:t> (USA) felmérte a gépi fordítás kutatás előrehaladását, és megállapította, hogy az addig elkészült gépi fordítási rendszerek nem váltották be a hozzájuk fűzött reményeket, az emberi fordítók munkája olcsóbb, gyorsabb és megbízhatók, nem érdemes a gépi fordítás kutatását tovább </a:t>
            </a:r>
            <a:r>
              <a:rPr lang="hu-HU" b="1" dirty="0" smtClean="0"/>
              <a:t>finanszírozni</a:t>
            </a:r>
          </a:p>
          <a:p>
            <a:pPr lvl="1"/>
            <a:r>
              <a:rPr lang="hu-HU" dirty="0" smtClean="0"/>
              <a:t>1973: a </a:t>
            </a:r>
            <a:r>
              <a:rPr lang="hu-HU" dirty="0" err="1" smtClean="0"/>
              <a:t>Lighthill-jelentés</a:t>
            </a:r>
            <a:r>
              <a:rPr lang="hu-HU" dirty="0" smtClean="0"/>
              <a:t> (Nagy-Britannia) arra jutott, hogy az </a:t>
            </a:r>
            <a:r>
              <a:rPr lang="hu-HU" dirty="0" err="1" smtClean="0"/>
              <a:t>MI-kutatás</a:t>
            </a:r>
            <a:r>
              <a:rPr lang="hu-HU" dirty="0" smtClean="0"/>
              <a:t> nem hozott gyakorlatban hasznosítható eredményeket, csökkenteni kell a költségvetését</a:t>
            </a:r>
          </a:p>
          <a:p>
            <a:pPr lvl="1"/>
            <a:r>
              <a:rPr lang="hu-HU" dirty="0" smtClean="0"/>
              <a:t>Ezek hatására a 70-es években egészen a 80-as évek kezdetéig drasztikusan </a:t>
            </a:r>
            <a:r>
              <a:rPr lang="hu-HU" b="1" dirty="0" smtClean="0"/>
              <a:t>lelassult az </a:t>
            </a:r>
            <a:r>
              <a:rPr lang="hu-HU" b="1" dirty="0" err="1" smtClean="0"/>
              <a:t>MI-kutatás</a:t>
            </a:r>
            <a:endParaRPr lang="hu-HU" b="1" dirty="0" smtClean="0"/>
          </a:p>
          <a:p>
            <a:pPr lvl="1"/>
            <a:r>
              <a:rPr lang="hu-HU" dirty="0" smtClean="0"/>
              <a:t>Világossá vált, hogy a szimbolikus mesterséges intelligencia súlyos korlátokba ütközik</a:t>
            </a:r>
          </a:p>
        </p:txBody>
      </p:sp>
    </p:spTree>
    <p:extLst>
      <p:ext uri="{BB962C8B-B14F-4D97-AF65-F5344CB8AC3E}">
        <p14:creationId xmlns:p14="http://schemas.microsoft.com/office/powerpoint/2010/main" val="13488754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Szakértő rendszerek</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Az 1980-as évek elején sokkal szerényebb célkitűzések mentén újra fellendült az </a:t>
            </a:r>
            <a:r>
              <a:rPr lang="hu-HU" dirty="0" err="1" smtClean="0"/>
              <a:t>MI-fejlesztés</a:t>
            </a:r>
            <a:r>
              <a:rPr lang="hu-HU" dirty="0" smtClean="0"/>
              <a:t> és </a:t>
            </a:r>
            <a:r>
              <a:rPr lang="hu-HU" dirty="0" err="1" smtClean="0"/>
              <a:t>-kutatás</a:t>
            </a:r>
            <a:r>
              <a:rPr lang="hu-HU" dirty="0" smtClean="0"/>
              <a:t>, ez jelentős részben a gazdaságból érkezett</a:t>
            </a:r>
          </a:p>
          <a:p>
            <a:r>
              <a:rPr lang="hu-HU" dirty="0" smtClean="0"/>
              <a:t>Nem gondolkodó képet vagy egy nehéz probléma (pl. látás, gondolkodás) általános megoldását keresték, hanem döntéssegítő rendszereket próbáltak fejleszteni</a:t>
            </a:r>
          </a:p>
          <a:p>
            <a:r>
              <a:rPr lang="hu-HU" dirty="0" smtClean="0"/>
              <a:t>Ezeket nevezték </a:t>
            </a:r>
            <a:r>
              <a:rPr lang="hu-HU" b="1" dirty="0" smtClean="0"/>
              <a:t>szakértő rendszernek</a:t>
            </a:r>
          </a:p>
          <a:p>
            <a:r>
              <a:rPr lang="hu-HU" dirty="0" smtClean="0"/>
              <a:t>A szakértő rendszert azért így nevezik, mert egy adott </a:t>
            </a:r>
            <a:r>
              <a:rPr lang="hu-HU" b="1" dirty="0" smtClean="0"/>
              <a:t>konkrét szakterület vagy szakma tudását tárolják</a:t>
            </a:r>
            <a:r>
              <a:rPr lang="hu-HU" dirty="0" smtClean="0"/>
              <a:t>, és az alapján keresnek megoldást az adott szakma képviselője által megoldandó problémára</a:t>
            </a:r>
          </a:p>
          <a:p>
            <a:r>
              <a:rPr lang="hu-HU" dirty="0" smtClean="0"/>
              <a:t>Pl. diagnózis felállítása</a:t>
            </a:r>
          </a:p>
          <a:p>
            <a:pPr lvl="1"/>
            <a:r>
              <a:rPr lang="hu-HU" dirty="0" smtClean="0"/>
              <a:t>a páciensnek ezek a tünetei és jellemzői (kora stb.); melyek a lehetséges diagnózisok, és ezek egyenként mennyire valószínűek</a:t>
            </a:r>
          </a:p>
          <a:p>
            <a:r>
              <a:rPr lang="hu-HU" dirty="0" smtClean="0"/>
              <a:t>Pl. kezelés javasolása</a:t>
            </a:r>
          </a:p>
          <a:p>
            <a:pPr lvl="1"/>
            <a:r>
              <a:rPr lang="hu-HU" dirty="0" smtClean="0"/>
              <a:t>a páciensnek ez az anamnézise; milyen gyógyszert írjak fel a panaszára, és miért azt</a:t>
            </a:r>
            <a:endParaRPr lang="en-GB" dirty="0"/>
          </a:p>
        </p:txBody>
      </p:sp>
    </p:spTree>
    <p:extLst>
      <p:ext uri="{BB962C8B-B14F-4D97-AF65-F5344CB8AC3E}">
        <p14:creationId xmlns:p14="http://schemas.microsoft.com/office/powerpoint/2010/main" val="252990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Szakértő rendszerek</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A szakértő rendszerek </a:t>
            </a:r>
            <a:r>
              <a:rPr lang="hu-HU" b="1" dirty="0" smtClean="0"/>
              <a:t>szimbolikus tudásreprezentáción </a:t>
            </a:r>
            <a:r>
              <a:rPr lang="hu-HU" dirty="0" smtClean="0"/>
              <a:t>alapulnak, hasonlóan ahhoz, amit a </a:t>
            </a:r>
            <a:r>
              <a:rPr lang="hu-HU" dirty="0" err="1" smtClean="0"/>
              <a:t>Prolog</a:t>
            </a:r>
            <a:r>
              <a:rPr lang="hu-HU" dirty="0" smtClean="0"/>
              <a:t> nyelv kapcsán láttunk</a:t>
            </a:r>
          </a:p>
          <a:p>
            <a:r>
              <a:rPr lang="hu-HU" b="1" dirty="0" smtClean="0"/>
              <a:t>Következtetési szabályok </a:t>
            </a:r>
            <a:r>
              <a:rPr lang="hu-HU" dirty="0" smtClean="0"/>
              <a:t>sorozatán át jutunk el a premisszáktól a levezetett konklúzióig</a:t>
            </a:r>
          </a:p>
          <a:p>
            <a:r>
              <a:rPr lang="hu-HU" dirty="0"/>
              <a:t>A</a:t>
            </a:r>
            <a:r>
              <a:rPr lang="hu-HU" dirty="0" smtClean="0"/>
              <a:t>zonban a </a:t>
            </a:r>
            <a:r>
              <a:rPr lang="hu-HU" b="1" dirty="0" smtClean="0"/>
              <a:t>szakterületek tudásanyaga </a:t>
            </a:r>
            <a:r>
              <a:rPr lang="hu-HU" dirty="0" smtClean="0"/>
              <a:t>nem írható le </a:t>
            </a:r>
            <a:r>
              <a:rPr lang="hu-HU" b="1" dirty="0" smtClean="0"/>
              <a:t>szigorú logikai szabályokkal</a:t>
            </a:r>
            <a:r>
              <a:rPr lang="hu-HU" dirty="0" smtClean="0"/>
              <a:t>, ezért a klasszikus formális logikai következtetési szabályai nem elegendőek</a:t>
            </a:r>
          </a:p>
          <a:p>
            <a:pPr lvl="1"/>
            <a:r>
              <a:rPr lang="hu-HU" dirty="0" smtClean="0"/>
              <a:t>pl. bizonyos állítások igazságában </a:t>
            </a:r>
            <a:r>
              <a:rPr lang="hu-HU" b="1" dirty="0" smtClean="0"/>
              <a:t>nem vagyunk teljesen biztosak</a:t>
            </a:r>
          </a:p>
          <a:p>
            <a:pPr lvl="1"/>
            <a:r>
              <a:rPr lang="hu-HU" dirty="0" smtClean="0"/>
              <a:t>a szakma egyik képviselője szerint igaz egy állítás, egy másik szerint annak ellenkezője igaz, a kettő együtt </a:t>
            </a:r>
            <a:r>
              <a:rPr lang="hu-HU" b="1" dirty="0" smtClean="0"/>
              <a:t>logikai ellentmondást </a:t>
            </a:r>
            <a:r>
              <a:rPr lang="hu-HU" dirty="0" smtClean="0"/>
              <a:t>alkotna</a:t>
            </a:r>
          </a:p>
          <a:p>
            <a:pPr lvl="1"/>
            <a:r>
              <a:rPr lang="hu-HU" dirty="0" smtClean="0"/>
              <a:t>bizonyos állítások </a:t>
            </a:r>
            <a:r>
              <a:rPr lang="hu-HU" b="1" dirty="0" smtClean="0"/>
              <a:t>általában igazak</a:t>
            </a:r>
            <a:r>
              <a:rPr lang="hu-HU" dirty="0" smtClean="0"/>
              <a:t>, de </a:t>
            </a:r>
            <a:r>
              <a:rPr lang="hu-HU" b="1" dirty="0" smtClean="0"/>
              <a:t>bizonyos feltételek mellett nem</a:t>
            </a:r>
          </a:p>
          <a:p>
            <a:pPr lvl="2"/>
            <a:r>
              <a:rPr lang="hu-HU" dirty="0" smtClean="0"/>
              <a:t>pl. emlősök általában nem tudnak repülni</a:t>
            </a:r>
          </a:p>
          <a:p>
            <a:pPr lvl="2"/>
            <a:r>
              <a:rPr lang="hu-HU" dirty="0" smtClean="0"/>
              <a:t>kivéve, ha denevérek, mert akkor általában tudnak</a:t>
            </a:r>
          </a:p>
          <a:p>
            <a:pPr lvl="2"/>
            <a:r>
              <a:rPr lang="hu-HU" dirty="0" smtClean="0"/>
              <a:t>kivéve, ha sérült vagy nagyon fiatal denevérek, mert akkor nem tudnak</a:t>
            </a:r>
          </a:p>
          <a:p>
            <a:r>
              <a:rPr lang="hu-HU" dirty="0" smtClean="0"/>
              <a:t>A szakértő rendszerekbe ezért sokszor olyan ún. </a:t>
            </a:r>
            <a:r>
              <a:rPr lang="hu-HU" b="1" dirty="0" smtClean="0"/>
              <a:t>nem klasszikus, nem monoton következetési eljárásokat </a:t>
            </a:r>
            <a:r>
              <a:rPr lang="hu-HU" dirty="0" smtClean="0"/>
              <a:t>építettek bele, amelyek a tudásbázisban foglalt premisszák </a:t>
            </a:r>
            <a:r>
              <a:rPr lang="hu-HU" b="1" dirty="0" smtClean="0"/>
              <a:t>bizonytalanságát, ellentmondásosságát </a:t>
            </a:r>
            <a:r>
              <a:rPr lang="hu-HU" dirty="0" smtClean="0"/>
              <a:t>kezelni tudják</a:t>
            </a:r>
          </a:p>
          <a:p>
            <a:pPr lvl="1"/>
            <a:r>
              <a:rPr lang="hu-HU" dirty="0" smtClean="0"/>
              <a:t>nem monoton logikai rendszerek, pl. fuzzy logika</a:t>
            </a:r>
            <a:endParaRPr lang="en-GB" dirty="0"/>
          </a:p>
        </p:txBody>
      </p:sp>
    </p:spTree>
    <p:extLst>
      <p:ext uri="{BB962C8B-B14F-4D97-AF65-F5344CB8AC3E}">
        <p14:creationId xmlns:p14="http://schemas.microsoft.com/office/powerpoint/2010/main" val="3543856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második </a:t>
            </a:r>
            <a:r>
              <a:rPr lang="hu-HU" dirty="0" err="1" smtClean="0"/>
              <a:t>MI-tél</a:t>
            </a:r>
            <a:endParaRPr lang="en-GB" dirty="0"/>
          </a:p>
        </p:txBody>
      </p:sp>
      <p:sp>
        <p:nvSpPr>
          <p:cNvPr id="3" name="Tartalom helye 2"/>
          <p:cNvSpPr>
            <a:spLocks noGrp="1"/>
          </p:cNvSpPr>
          <p:nvPr>
            <p:ph idx="1"/>
          </p:nvPr>
        </p:nvSpPr>
        <p:spPr/>
        <p:txBody>
          <a:bodyPr>
            <a:noAutofit/>
          </a:bodyPr>
          <a:lstStyle/>
          <a:p>
            <a:r>
              <a:rPr lang="hu-HU" sz="1800" dirty="0" smtClean="0"/>
              <a:t>A szakértői rendszerek hatalmas lelkesedést váltottak ki a 80-as évek elejétől, komoly várakozásokat fűztek hozzájuk, és voltak is jól működő példák</a:t>
            </a:r>
          </a:p>
          <a:p>
            <a:r>
              <a:rPr lang="hu-HU" sz="2000" dirty="0" smtClean="0"/>
              <a:t>De összességében rendkívül sok munka volt felépíteni őket, így költségesek voltak</a:t>
            </a:r>
          </a:p>
          <a:p>
            <a:pPr lvl="1"/>
            <a:r>
              <a:rPr lang="hu-HU" sz="1600" dirty="0" smtClean="0"/>
              <a:t>informatikusok és szakterületi szakértők intenzív együttműködésére volt szükség az elkészítésükhöz</a:t>
            </a:r>
          </a:p>
          <a:p>
            <a:pPr lvl="1"/>
            <a:r>
              <a:rPr lang="hu-HU" sz="1600" dirty="0" smtClean="0"/>
              <a:t>a szakterületi szakértők sokszor nem tudják pontosan felsorolni, hogy egy döntést milyen tényezők alapján, hogyan súlyozva hoznak meg, kihagynak fontos tényezőket, pl. mert annyira magától értetődőek</a:t>
            </a:r>
          </a:p>
          <a:p>
            <a:pPr lvl="1"/>
            <a:r>
              <a:rPr lang="hu-HU" sz="1600" dirty="0" smtClean="0"/>
              <a:t>elfoglaltak, ezért nem szívesen válaszolnak még a mérnök kérdéseire is a munkájuk mellett</a:t>
            </a:r>
          </a:p>
          <a:p>
            <a:pPr lvl="1"/>
            <a:r>
              <a:rPr lang="hu-HU" sz="1600" dirty="0" smtClean="0"/>
              <a:t>ismert probléma: a szakértő rendszerek nem voltak jól skálázhatóak; amíg viszonylag kicsik, addig jól működnek, viszont bizonyos komplexitás felett megbízhatatlanná, nehezen átláthatóvá, nehezen karbantarthatóvá válnak a fejlesztőmérnök számára is</a:t>
            </a:r>
          </a:p>
          <a:p>
            <a:r>
              <a:rPr lang="hu-HU" sz="2000" dirty="0" smtClean="0"/>
              <a:t>Ezért a finanszírozásuk a gazdaság szereplői részéről a 80-as évek végére összeomlott, következett egy újabb </a:t>
            </a:r>
            <a:r>
              <a:rPr lang="hu-HU" sz="2000" dirty="0" err="1" smtClean="0"/>
              <a:t>MI-tél</a:t>
            </a:r>
            <a:r>
              <a:rPr lang="hu-HU" sz="2000" dirty="0" smtClean="0"/>
              <a:t> kb. a 2010-es évekig</a:t>
            </a:r>
            <a:endParaRPr lang="en-GB" sz="2000" dirty="0"/>
          </a:p>
        </p:txBody>
      </p:sp>
    </p:spTree>
    <p:extLst>
      <p:ext uri="{BB962C8B-B14F-4D97-AF65-F5344CB8AC3E}">
        <p14:creationId xmlns:p14="http://schemas.microsoft.com/office/powerpoint/2010/main" val="40618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A mesterséges intelligencia múltja</a:t>
            </a:r>
            <a:endParaRPr lang="en-GB" dirty="0"/>
          </a:p>
        </p:txBody>
      </p:sp>
      <p:sp>
        <p:nvSpPr>
          <p:cNvPr id="3" name="Tartalom helye 2"/>
          <p:cNvSpPr>
            <a:spLocks noGrp="1"/>
          </p:cNvSpPr>
          <p:nvPr>
            <p:ph idx="1"/>
          </p:nvPr>
        </p:nvSpPr>
        <p:spPr/>
        <p:txBody>
          <a:bodyPr>
            <a:normAutofit fontScale="77500" lnSpcReduction="20000"/>
          </a:bodyPr>
          <a:lstStyle/>
          <a:p>
            <a:r>
              <a:rPr lang="en-GB" dirty="0">
                <a:hlinkClick r:id="rId2"/>
              </a:rPr>
              <a:t>https://</a:t>
            </a:r>
            <a:r>
              <a:rPr lang="en-GB" dirty="0" err="1" smtClean="0">
                <a:hlinkClick r:id="rId2"/>
              </a:rPr>
              <a:t>books.google.com</a:t>
            </a:r>
            <a:r>
              <a:rPr lang="en-GB" dirty="0" smtClean="0">
                <a:hlinkClick r:id="rId2"/>
              </a:rPr>
              <a:t>/</a:t>
            </a:r>
            <a:r>
              <a:rPr lang="en-GB" dirty="0" err="1" smtClean="0">
                <a:hlinkClick r:id="rId2"/>
              </a:rPr>
              <a:t>ngrams</a:t>
            </a:r>
            <a:r>
              <a:rPr lang="en-GB" dirty="0" smtClean="0">
                <a:hlinkClick r:id="rId2"/>
              </a:rPr>
              <a:t>/</a:t>
            </a:r>
            <a:r>
              <a:rPr lang="en-GB" dirty="0" err="1" smtClean="0">
                <a:hlinkClick r:id="rId2"/>
              </a:rPr>
              <a:t>graph?content</a:t>
            </a:r>
            <a:r>
              <a:rPr lang="en-GB" dirty="0" smtClean="0">
                <a:hlinkClick r:id="rId2"/>
              </a:rPr>
              <a:t>=</a:t>
            </a:r>
            <a:r>
              <a:rPr lang="en-GB" dirty="0" err="1" smtClean="0">
                <a:hlinkClick r:id="rId2"/>
              </a:rPr>
              <a:t>artificial+intelligence&amp;year_start</a:t>
            </a:r>
            <a:r>
              <a:rPr lang="en-GB" dirty="0" smtClean="0">
                <a:hlinkClick r:id="rId2"/>
              </a:rPr>
              <a:t>=1940&amp;year_end=2017&amp;corpus=</a:t>
            </a:r>
            <a:r>
              <a:rPr lang="en-GB" dirty="0" err="1" smtClean="0">
                <a:hlinkClick r:id="rId2"/>
              </a:rPr>
              <a:t>en&amp;smoothing</a:t>
            </a:r>
            <a:r>
              <a:rPr lang="en-GB" dirty="0" smtClean="0">
                <a:hlinkClick r:id="rId2"/>
              </a:rPr>
              <a:t>=0&amp;case_insensitive=false</a:t>
            </a:r>
            <a:endParaRPr lang="hu-HU" dirty="0" smtClean="0"/>
          </a:p>
          <a:p>
            <a:r>
              <a:rPr lang="hu-HU" dirty="0" smtClean="0"/>
              <a:t>az </a:t>
            </a:r>
            <a:r>
              <a:rPr lang="hu-HU" dirty="0" err="1" smtClean="0"/>
              <a:t>artificial</a:t>
            </a:r>
            <a:r>
              <a:rPr lang="hu-HU" dirty="0" smtClean="0"/>
              <a:t> </a:t>
            </a:r>
            <a:r>
              <a:rPr lang="hu-HU" dirty="0" err="1" smtClean="0"/>
              <a:t>intelligence</a:t>
            </a:r>
            <a:r>
              <a:rPr lang="hu-HU" dirty="0" smtClean="0"/>
              <a:t> az 1950-es évek végén jelenik meg, a 60-as, 70-es években fokozatosan fut fel</a:t>
            </a:r>
          </a:p>
          <a:p>
            <a:r>
              <a:rPr lang="hu-HU" dirty="0" smtClean="0"/>
              <a:t>az </a:t>
            </a:r>
            <a:r>
              <a:rPr lang="hu-HU" dirty="0" err="1" smtClean="0"/>
              <a:t>Artificial</a:t>
            </a:r>
            <a:r>
              <a:rPr lang="hu-HU" dirty="0" smtClean="0"/>
              <a:t> </a:t>
            </a:r>
            <a:r>
              <a:rPr lang="hu-HU" dirty="0" err="1" smtClean="0"/>
              <a:t>Intelligence</a:t>
            </a:r>
            <a:r>
              <a:rPr lang="hu-HU" dirty="0" smtClean="0"/>
              <a:t> című, a kutatási területtel foglalkozó legfontosabb klasszikus szakfolyóirat 1970-ben indult</a:t>
            </a:r>
          </a:p>
          <a:p>
            <a:r>
              <a:rPr lang="hu-HU" dirty="0" smtClean="0"/>
              <a:t>az 1980-as évek első felében látványos szárnyalás, utána kb. 2000-ig látványos hanyatlás, utána 2010-ig stagnálás, majd lassú emelkedés</a:t>
            </a:r>
          </a:p>
          <a:p>
            <a:r>
              <a:rPr lang="hu-HU" dirty="0" smtClean="0"/>
              <a:t>2001-ben jelent meg pl. Spielberg </a:t>
            </a:r>
            <a:r>
              <a:rPr lang="hu-HU" i="1" dirty="0" err="1" smtClean="0"/>
              <a:t>A.I</a:t>
            </a:r>
            <a:r>
              <a:rPr lang="hu-HU" i="1" dirty="0" smtClean="0"/>
              <a:t>. </a:t>
            </a:r>
            <a:r>
              <a:rPr lang="hu-HU" i="1" dirty="0" err="1" smtClean="0"/>
              <a:t>Artificial</a:t>
            </a:r>
            <a:r>
              <a:rPr lang="hu-HU" i="1" dirty="0" smtClean="0"/>
              <a:t> </a:t>
            </a:r>
            <a:r>
              <a:rPr lang="hu-HU" i="1" dirty="0" err="1" smtClean="0"/>
              <a:t>Intelligence</a:t>
            </a:r>
            <a:r>
              <a:rPr lang="hu-HU" i="1" dirty="0" smtClean="0"/>
              <a:t> </a:t>
            </a:r>
            <a:r>
              <a:rPr lang="hu-HU" dirty="0" smtClean="0"/>
              <a:t>című mozifilmje</a:t>
            </a:r>
          </a:p>
          <a:p>
            <a:endParaRPr lang="hu-HU" dirty="0" smtClean="0"/>
          </a:p>
        </p:txBody>
      </p:sp>
    </p:spTree>
    <p:extLst>
      <p:ext uri="{BB962C8B-B14F-4D97-AF65-F5344CB8AC3E}">
        <p14:creationId xmlns:p14="http://schemas.microsoft.com/office/powerpoint/2010/main" val="2028192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Leíró logikák</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A szimbolikus mesterséges intelligencia és a szakértői rendszerek ugyan jórészt kimentek a divatból, de bizonyos területeken a mai napig (vagy újra) rendkívül fontos szerepet játszanak</a:t>
            </a:r>
          </a:p>
          <a:p>
            <a:r>
              <a:rPr lang="hu-HU" b="1" dirty="0" smtClean="0"/>
              <a:t>Szemantikus web</a:t>
            </a:r>
            <a:r>
              <a:rPr lang="hu-HU" dirty="0" smtClean="0"/>
              <a:t>: Tim </a:t>
            </a:r>
            <a:r>
              <a:rPr lang="hu-HU" dirty="0" err="1" smtClean="0"/>
              <a:t>Berners-Lee</a:t>
            </a:r>
            <a:r>
              <a:rPr lang="hu-HU" dirty="0" smtClean="0"/>
              <a:t> vetette fel 2001-ben, hogy a webnek abba az irányba kellene továbbfejlődnie, hogy a weboldalak gépek számára értelmezhetőek legyenek</a:t>
            </a:r>
          </a:p>
          <a:p>
            <a:pPr lvl="1"/>
            <a:r>
              <a:rPr lang="hu-HU" dirty="0" smtClean="0"/>
              <a:t>ehhez a HTML formázási jelölései mellett szemantikus, tartalmi jelöléseket javasolt, amelyekre a keresőmotorok tudnának támaszkodni</a:t>
            </a:r>
          </a:p>
          <a:p>
            <a:pPr lvl="1"/>
            <a:r>
              <a:rPr lang="hu-HU" dirty="0" smtClean="0"/>
              <a:t>ezek a szemantikus jelölések nagy központi ontológiai rendszerekben lennének összegyűjtve</a:t>
            </a:r>
          </a:p>
          <a:p>
            <a:pPr lvl="2"/>
            <a:r>
              <a:rPr lang="hu-HU" dirty="0" err="1" smtClean="0">
                <a:hlinkClick r:id="rId2"/>
              </a:rPr>
              <a:t>www.wikidata.org</a:t>
            </a:r>
            <a:r>
              <a:rPr lang="hu-HU" dirty="0"/>
              <a:t>, </a:t>
            </a:r>
            <a:r>
              <a:rPr lang="hu-HU" dirty="0" err="1" smtClean="0">
                <a:hlinkClick r:id="rId3"/>
              </a:rPr>
              <a:t>www.dbpedia.org</a:t>
            </a:r>
            <a:r>
              <a:rPr lang="hu-HU" dirty="0" smtClean="0"/>
              <a:t> </a:t>
            </a:r>
          </a:p>
          <a:p>
            <a:r>
              <a:rPr lang="hu-HU" dirty="0" smtClean="0"/>
              <a:t>A szemantikus web ötlete ugyan korlátozott visszhangra talált, de a javasolt technológiák bizonyos területeken (pl. digitális bölcsészet, könyvtár- és információtudomány) a mai napig relevánsak, pl. az </a:t>
            </a:r>
            <a:r>
              <a:rPr lang="hu-HU" dirty="0" err="1" smtClean="0"/>
              <a:t>OWL</a:t>
            </a:r>
            <a:r>
              <a:rPr lang="hu-HU" dirty="0" smtClean="0"/>
              <a:t> </a:t>
            </a:r>
            <a:r>
              <a:rPr lang="hu-HU" dirty="0" err="1" smtClean="0"/>
              <a:t>ontológialeíró</a:t>
            </a:r>
            <a:r>
              <a:rPr lang="hu-HU" dirty="0" smtClean="0"/>
              <a:t> nyelv, a </a:t>
            </a:r>
            <a:r>
              <a:rPr lang="hu-HU" dirty="0" err="1" smtClean="0"/>
              <a:t>SPARQL</a:t>
            </a:r>
            <a:r>
              <a:rPr lang="hu-HU" dirty="0" smtClean="0"/>
              <a:t> lekérdező nyelv</a:t>
            </a:r>
          </a:p>
        </p:txBody>
      </p:sp>
    </p:spTree>
    <p:extLst>
      <p:ext uri="{BB962C8B-B14F-4D97-AF65-F5344CB8AC3E}">
        <p14:creationId xmlns:p14="http://schemas.microsoft.com/office/powerpoint/2010/main" val="19604331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Leíró logikák</a:t>
            </a:r>
            <a:endParaRPr lang="en-GB" dirty="0"/>
          </a:p>
        </p:txBody>
      </p:sp>
      <p:sp>
        <p:nvSpPr>
          <p:cNvPr id="3" name="Tartalom helye 2"/>
          <p:cNvSpPr>
            <a:spLocks noGrp="1"/>
          </p:cNvSpPr>
          <p:nvPr>
            <p:ph idx="1"/>
          </p:nvPr>
        </p:nvSpPr>
        <p:spPr/>
        <p:txBody>
          <a:bodyPr>
            <a:normAutofit fontScale="47500" lnSpcReduction="20000"/>
          </a:bodyPr>
          <a:lstStyle/>
          <a:p>
            <a:r>
              <a:rPr lang="hu-HU" dirty="0"/>
              <a:t>A szemantikus </a:t>
            </a:r>
            <a:r>
              <a:rPr lang="hu-HU" dirty="0" smtClean="0"/>
              <a:t>webben használt </a:t>
            </a:r>
            <a:r>
              <a:rPr lang="hu-HU" b="1" dirty="0" smtClean="0"/>
              <a:t>ontológiák</a:t>
            </a:r>
            <a:r>
              <a:rPr lang="hu-HU" dirty="0" smtClean="0"/>
              <a:t> lényege, hogy egy </a:t>
            </a:r>
            <a:r>
              <a:rPr lang="hu-HU" b="1" dirty="0" smtClean="0"/>
              <a:t>gráfban</a:t>
            </a:r>
            <a:r>
              <a:rPr lang="hu-HU" dirty="0" smtClean="0"/>
              <a:t> ábrázolják a világot</a:t>
            </a:r>
          </a:p>
          <a:p>
            <a:r>
              <a:rPr lang="hu-HU" dirty="0" smtClean="0"/>
              <a:t>A gráf </a:t>
            </a:r>
            <a:r>
              <a:rPr lang="hu-HU" b="1" dirty="0" smtClean="0"/>
              <a:t>csúcsai entitások, individuumok</a:t>
            </a:r>
            <a:r>
              <a:rPr lang="hu-HU" dirty="0" smtClean="0"/>
              <a:t>, például személyek, helyek, dátumok</a:t>
            </a:r>
          </a:p>
          <a:p>
            <a:r>
              <a:rPr lang="hu-HU" dirty="0" smtClean="0"/>
              <a:t>A gráf </a:t>
            </a:r>
            <a:r>
              <a:rPr lang="hu-HU" b="1" dirty="0" smtClean="0"/>
              <a:t>élei</a:t>
            </a:r>
            <a:r>
              <a:rPr lang="hu-HU" dirty="0" smtClean="0"/>
              <a:t> pedig olyan </a:t>
            </a:r>
            <a:r>
              <a:rPr lang="hu-HU" b="1" dirty="0" smtClean="0"/>
              <a:t>kapcsolatok</a:t>
            </a:r>
            <a:r>
              <a:rPr lang="hu-HU" dirty="0" smtClean="0"/>
              <a:t>, amelyek </a:t>
            </a:r>
            <a:r>
              <a:rPr lang="hu-HU" b="1" dirty="0" smtClean="0"/>
              <a:t>két ilyen entitást kötnek össze</a:t>
            </a:r>
          </a:p>
          <a:p>
            <a:pPr lvl="1"/>
            <a:r>
              <a:rPr lang="hu-HU" dirty="0" smtClean="0"/>
              <a:t>pl. A testvére B, A született 1950-ben, A született C városban</a:t>
            </a:r>
          </a:p>
          <a:p>
            <a:pPr lvl="1"/>
            <a:r>
              <a:rPr lang="hu-HU" dirty="0" smtClean="0"/>
              <a:t>ezeket </a:t>
            </a:r>
            <a:r>
              <a:rPr lang="hu-HU" b="1" dirty="0" smtClean="0"/>
              <a:t>hármasnak (</a:t>
            </a:r>
            <a:r>
              <a:rPr lang="hu-HU" b="1" dirty="0" err="1" smtClean="0"/>
              <a:t>triple</a:t>
            </a:r>
            <a:r>
              <a:rPr lang="hu-HU" b="1" dirty="0" smtClean="0"/>
              <a:t>) </a:t>
            </a:r>
            <a:r>
              <a:rPr lang="hu-HU" dirty="0" smtClean="0"/>
              <a:t>hívják, mert egy alanyból, egy kapcsolatból és egy tárgyból állnak</a:t>
            </a:r>
          </a:p>
          <a:p>
            <a:r>
              <a:rPr lang="hu-HU" dirty="0" smtClean="0"/>
              <a:t>Az ilyen ontológiák formájában megfogalmazott világleírások alapján történő </a:t>
            </a:r>
            <a:r>
              <a:rPr lang="hu-HU" b="1" dirty="0" smtClean="0"/>
              <a:t>érvelésre, logikai levezetésekre</a:t>
            </a:r>
            <a:r>
              <a:rPr lang="hu-HU" dirty="0" smtClean="0"/>
              <a:t> szolgálnak az ún. </a:t>
            </a:r>
            <a:r>
              <a:rPr lang="hu-HU" b="1" dirty="0" smtClean="0"/>
              <a:t>leíró logikák</a:t>
            </a:r>
          </a:p>
          <a:p>
            <a:r>
              <a:rPr lang="hu-HU" dirty="0" smtClean="0"/>
              <a:t>Ezek érdekes módon éppen az utóbbi években váltak rendkívül relevánssá</a:t>
            </a:r>
          </a:p>
          <a:p>
            <a:r>
              <a:rPr lang="hu-HU" dirty="0" smtClean="0"/>
              <a:t>Egy generatív nyelvmodell elismétel egy olyan tudásmorzsát, ami sokszor előfordult abban a szövegkorpuszban, amin tanították, de szabályos következtetések levonására, érvelésre tökéletesen képtelen, a legelemibb deduktív következtetési sémákat sem tudja megbízhatóan alkalmazni.</a:t>
            </a:r>
          </a:p>
          <a:p>
            <a:pPr lvl="1"/>
            <a:r>
              <a:rPr lang="hu-HU" dirty="0" smtClean="0"/>
              <a:t>Pl. modus </a:t>
            </a:r>
            <a:r>
              <a:rPr lang="hu-HU" dirty="0" err="1" smtClean="0"/>
              <a:t>ponens</a:t>
            </a:r>
            <a:r>
              <a:rPr lang="hu-HU" dirty="0" smtClean="0"/>
              <a:t>: Minden gyógyszerész fiatal. Erika gyógyszerész. -&gt; Erika fiatal.</a:t>
            </a:r>
          </a:p>
          <a:p>
            <a:pPr lvl="1"/>
            <a:r>
              <a:rPr lang="hu-HU" dirty="0" smtClean="0"/>
              <a:t>modus </a:t>
            </a:r>
            <a:r>
              <a:rPr lang="hu-HU" dirty="0" err="1" smtClean="0"/>
              <a:t>tollens</a:t>
            </a:r>
            <a:r>
              <a:rPr lang="hu-HU" dirty="0" smtClean="0"/>
              <a:t>: Minden gyógyszerész fiatal. Erika nem fiatal. -&gt; Erika nem gyógyszerész.</a:t>
            </a:r>
          </a:p>
          <a:p>
            <a:r>
              <a:rPr lang="hu-HU" dirty="0" smtClean="0"/>
              <a:t>Emellett szimmetrikus relációk megfordítására sem képes megbízhatóan</a:t>
            </a:r>
          </a:p>
          <a:p>
            <a:pPr lvl="1"/>
            <a:r>
              <a:rPr lang="hu-HU" dirty="0" smtClean="0"/>
              <a:t>pl. lehet, hogy egy modell tud arra válaszolni, hogy hogy hívják Faludy György költő fiát (történetesen Andrew Faludy), de lehet, hogy arra a kérdésre, hogy hogy hívják Andrew Faludy apját, azt válaszolja, hogy nem tudja, ki Andrew </a:t>
            </a:r>
            <a:r>
              <a:rPr lang="hu-HU" dirty="0" smtClean="0"/>
              <a:t>Faludy, mivel ő nem híres</a:t>
            </a:r>
            <a:endParaRPr lang="hu-HU" dirty="0" smtClean="0"/>
          </a:p>
        </p:txBody>
      </p:sp>
    </p:spTree>
    <p:extLst>
      <p:ext uri="{BB962C8B-B14F-4D97-AF65-F5344CB8AC3E}">
        <p14:creationId xmlns:p14="http://schemas.microsoft.com/office/powerpoint/2010/main" val="29709600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Leíró logikák</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A generatív nyelvmodellek említett hiányosságainak kezelésére intenzíven próbálják napjainkban használni a hármasokból felépített </a:t>
            </a:r>
            <a:r>
              <a:rPr lang="hu-HU" b="1" dirty="0" err="1" smtClean="0"/>
              <a:t>tudásgráfokat</a:t>
            </a:r>
            <a:endParaRPr lang="hu-HU" b="1" dirty="0" smtClean="0"/>
          </a:p>
          <a:p>
            <a:r>
              <a:rPr lang="hu-HU" dirty="0" smtClean="0"/>
              <a:t>Ezekből akár valamilyen </a:t>
            </a:r>
            <a:r>
              <a:rPr lang="hu-HU" dirty="0" err="1" smtClean="0"/>
              <a:t>gráfkeresés</a:t>
            </a:r>
            <a:r>
              <a:rPr lang="hu-HU" dirty="0" smtClean="0"/>
              <a:t>, akár leíró logikák segítségével megbízható választ lehet kapni a kérdésre, és a hallucináció lehetősége is kizárható.</a:t>
            </a:r>
          </a:p>
          <a:p>
            <a:r>
              <a:rPr lang="hu-HU" dirty="0" smtClean="0"/>
              <a:t>Konkrét szövegeket generatív nyelvmodell alkalmazásával hármasok halmazává alakítják, egy előre adott ontológiát alapul véve</a:t>
            </a:r>
          </a:p>
          <a:p>
            <a:pPr lvl="1"/>
            <a:r>
              <a:rPr lang="hu-HU" dirty="0" smtClean="0"/>
              <a:t>ezt </a:t>
            </a:r>
            <a:r>
              <a:rPr lang="hu-HU" dirty="0" err="1" smtClean="0"/>
              <a:t>tudásgráfbányászatnak</a:t>
            </a:r>
            <a:r>
              <a:rPr lang="hu-HU" dirty="0" smtClean="0"/>
              <a:t> nevezik</a:t>
            </a:r>
          </a:p>
          <a:p>
            <a:r>
              <a:rPr lang="hu-HU" dirty="0" smtClean="0"/>
              <a:t>Így ez a klasszikus </a:t>
            </a:r>
            <a:r>
              <a:rPr lang="hu-HU" dirty="0" err="1" smtClean="0"/>
              <a:t>szimbolukus</a:t>
            </a:r>
            <a:r>
              <a:rPr lang="hu-HU" dirty="0" smtClean="0"/>
              <a:t> </a:t>
            </a:r>
            <a:r>
              <a:rPr lang="hu-HU" dirty="0" err="1" smtClean="0"/>
              <a:t>MI-hez</a:t>
            </a:r>
            <a:r>
              <a:rPr lang="hu-HU" dirty="0" smtClean="0"/>
              <a:t> kapcsolódó módszer a korszerű generatív MI egy alapvető hiányosságának enyhítését szolgálja</a:t>
            </a:r>
          </a:p>
          <a:p>
            <a:pPr lvl="1"/>
            <a:r>
              <a:rPr lang="hu-HU" dirty="0" smtClean="0"/>
              <a:t>logikai levezetésre való képesség, megbízhatóság</a:t>
            </a:r>
          </a:p>
          <a:p>
            <a:r>
              <a:rPr lang="hu-HU" dirty="0" smtClean="0"/>
              <a:t>És viszont, a generatív MI hozzájárul a tudásalapú rendszerek azon hátrányának jelentős enyhítéséhez, hogy ezek előállítása a hármasok kézi kódolása és címkézése miatt rendkívül munkaigényes és nehézkes</a:t>
            </a:r>
          </a:p>
          <a:p>
            <a:pPr lvl="1"/>
            <a:r>
              <a:rPr lang="hu-HU" dirty="0" smtClean="0"/>
              <a:t>a generatív modellek ezt elég megbízhatóan elvégzik automatikusan és gyorsan</a:t>
            </a:r>
            <a:endParaRPr lang="en-GB" dirty="0"/>
          </a:p>
        </p:txBody>
      </p:sp>
    </p:spTree>
    <p:extLst>
      <p:ext uri="{BB962C8B-B14F-4D97-AF65-F5344CB8AC3E}">
        <p14:creationId xmlns:p14="http://schemas.microsoft.com/office/powerpoint/2010/main" val="742991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Konnekcionizmus</a:t>
            </a:r>
            <a:endParaRPr lang="en-GB" dirty="0"/>
          </a:p>
        </p:txBody>
      </p:sp>
      <p:sp>
        <p:nvSpPr>
          <p:cNvPr id="3" name="Tartalom helye 2"/>
          <p:cNvSpPr>
            <a:spLocks noGrp="1"/>
          </p:cNvSpPr>
          <p:nvPr>
            <p:ph idx="1"/>
          </p:nvPr>
        </p:nvSpPr>
        <p:spPr/>
        <p:txBody>
          <a:bodyPr>
            <a:normAutofit/>
          </a:bodyPr>
          <a:lstStyle/>
          <a:p>
            <a:r>
              <a:rPr lang="hu-HU" sz="1100" dirty="0" smtClean="0"/>
              <a:t>Az előadás kezdetén szóba került a </a:t>
            </a:r>
            <a:r>
              <a:rPr lang="hu-HU" sz="1100" dirty="0" err="1" smtClean="0"/>
              <a:t>komputacionalizmus</a:t>
            </a:r>
            <a:r>
              <a:rPr lang="hu-HU" sz="1100" dirty="0" smtClean="0"/>
              <a:t>, az a meghatározó szemlélet a </a:t>
            </a:r>
            <a:r>
              <a:rPr lang="hu-HU" sz="1100" dirty="0" err="1" smtClean="0"/>
              <a:t>megismeréstudományon</a:t>
            </a:r>
            <a:r>
              <a:rPr lang="hu-HU" sz="1100" dirty="0" smtClean="0"/>
              <a:t> belül, amely az agy működését úgy képzeli el, mint a szimbolikus MI</a:t>
            </a:r>
          </a:p>
          <a:p>
            <a:pPr lvl="1"/>
            <a:r>
              <a:rPr lang="hu-HU" sz="1050" dirty="0" smtClean="0"/>
              <a:t>az elme a világot diszkrét reprezentációkra bontja fel, ezeken a reprezentációkon végez számítási műveleteket</a:t>
            </a:r>
          </a:p>
          <a:p>
            <a:r>
              <a:rPr lang="hu-HU" sz="1100" dirty="0" smtClean="0"/>
              <a:t>A </a:t>
            </a:r>
            <a:r>
              <a:rPr lang="hu-HU" sz="1100" b="1" dirty="0" err="1" smtClean="0"/>
              <a:t>konnekcionizmus</a:t>
            </a:r>
            <a:r>
              <a:rPr lang="hu-HU" sz="1100" dirty="0" smtClean="0"/>
              <a:t> ezzel ellentétes, más kutatók által képviselt szemlélet szintén a </a:t>
            </a:r>
            <a:r>
              <a:rPr lang="hu-HU" sz="1100" dirty="0" err="1" smtClean="0"/>
              <a:t>megismeréstudományban</a:t>
            </a:r>
            <a:endParaRPr lang="hu-HU" sz="1100" dirty="0" smtClean="0"/>
          </a:p>
          <a:p>
            <a:r>
              <a:rPr lang="hu-HU" sz="1100" dirty="0"/>
              <a:t>A</a:t>
            </a:r>
            <a:r>
              <a:rPr lang="hu-HU" sz="1100" dirty="0" smtClean="0"/>
              <a:t>z elme működését a </a:t>
            </a:r>
            <a:r>
              <a:rPr lang="hu-HU" sz="1100" dirty="0" err="1" smtClean="0"/>
              <a:t>neurofiziológiai</a:t>
            </a:r>
            <a:r>
              <a:rPr lang="hu-HU" sz="1100" dirty="0" smtClean="0"/>
              <a:t> tények, </a:t>
            </a:r>
            <a:r>
              <a:rPr lang="hu-HU" sz="1100" b="1" dirty="0" smtClean="0"/>
              <a:t>az idegrendszer működése </a:t>
            </a:r>
            <a:r>
              <a:rPr lang="hu-HU" sz="1100" dirty="0" smtClean="0"/>
              <a:t>alapján próbálja megmagyarázni</a:t>
            </a:r>
          </a:p>
          <a:p>
            <a:pPr lvl="1"/>
            <a:r>
              <a:rPr lang="hu-HU" sz="1050" dirty="0" smtClean="0"/>
              <a:t>az idegrendszerben nincsenek reprezentációk</a:t>
            </a:r>
          </a:p>
          <a:p>
            <a:pPr lvl="1"/>
            <a:r>
              <a:rPr lang="hu-HU" sz="1050" dirty="0" smtClean="0"/>
              <a:t>idegsejtek, más néven </a:t>
            </a:r>
            <a:r>
              <a:rPr lang="hu-HU" sz="1050" b="1" dirty="0" smtClean="0"/>
              <a:t>neuronok</a:t>
            </a:r>
            <a:r>
              <a:rPr lang="hu-HU" sz="1050" dirty="0" smtClean="0"/>
              <a:t> vannak, ezek adnak át egyszerű jeleket egymásnak</a:t>
            </a:r>
          </a:p>
          <a:p>
            <a:pPr lvl="1"/>
            <a:r>
              <a:rPr lang="hu-HU" sz="1050" dirty="0" smtClean="0"/>
              <a:t>a neuronoknak leegyszerűsítve kétféle kitüremkedése van: legfeljebb egy ún. </a:t>
            </a:r>
            <a:r>
              <a:rPr lang="hu-HU" sz="1050" dirty="0" err="1" smtClean="0"/>
              <a:t>axon</a:t>
            </a:r>
            <a:r>
              <a:rPr lang="hu-HU" sz="1050" dirty="0" smtClean="0"/>
              <a:t> és sok ún. dendrit</a:t>
            </a:r>
          </a:p>
          <a:p>
            <a:pPr lvl="1"/>
            <a:r>
              <a:rPr lang="hu-HU" sz="1050" dirty="0" smtClean="0"/>
              <a:t>ha egy idegsejt </a:t>
            </a:r>
            <a:r>
              <a:rPr lang="hu-HU" sz="1050" b="1" dirty="0" smtClean="0"/>
              <a:t>aktív</a:t>
            </a:r>
            <a:r>
              <a:rPr lang="hu-HU" sz="1050" dirty="0" smtClean="0"/>
              <a:t>, akkor az </a:t>
            </a:r>
            <a:r>
              <a:rPr lang="hu-HU" sz="1050" dirty="0" err="1" smtClean="0"/>
              <a:t>axonján</a:t>
            </a:r>
            <a:r>
              <a:rPr lang="hu-HU" sz="1050" dirty="0" smtClean="0"/>
              <a:t> </a:t>
            </a:r>
            <a:r>
              <a:rPr lang="hu-HU" sz="1050" b="1" dirty="0" smtClean="0"/>
              <a:t>elektromos jel </a:t>
            </a:r>
            <a:r>
              <a:rPr lang="hu-HU" sz="1050" dirty="0" smtClean="0"/>
              <a:t>indul el</a:t>
            </a:r>
          </a:p>
          <a:p>
            <a:pPr lvl="1"/>
            <a:r>
              <a:rPr lang="hu-HU" sz="1050" dirty="0" smtClean="0"/>
              <a:t>az </a:t>
            </a:r>
            <a:r>
              <a:rPr lang="hu-HU" sz="1050" dirty="0" err="1" smtClean="0"/>
              <a:t>axon</a:t>
            </a:r>
            <a:r>
              <a:rPr lang="hu-HU" sz="1050" dirty="0" smtClean="0"/>
              <a:t> egy vagy akár sok (ti. elágazhat) másik idegsejt egyik ún. </a:t>
            </a:r>
            <a:r>
              <a:rPr lang="hu-HU" sz="1050" dirty="0" err="1" smtClean="0"/>
              <a:t>dentritjével</a:t>
            </a:r>
            <a:r>
              <a:rPr lang="hu-HU" sz="1050" dirty="0" smtClean="0"/>
              <a:t> van összekötve, az összeköttetést </a:t>
            </a:r>
            <a:r>
              <a:rPr lang="hu-HU" sz="1050" b="1" dirty="0" smtClean="0"/>
              <a:t>szinapszisnak</a:t>
            </a:r>
            <a:r>
              <a:rPr lang="hu-HU" sz="1050" dirty="0" smtClean="0"/>
              <a:t> nevezik</a:t>
            </a:r>
          </a:p>
          <a:p>
            <a:pPr lvl="1"/>
            <a:r>
              <a:rPr lang="hu-HU" sz="1050" dirty="0" smtClean="0"/>
              <a:t>a szinapszison </a:t>
            </a:r>
            <a:r>
              <a:rPr lang="hu-HU" sz="1050" dirty="0" err="1" smtClean="0"/>
              <a:t>neurotranszmitternek</a:t>
            </a:r>
            <a:r>
              <a:rPr lang="hu-HU" sz="1050" dirty="0" smtClean="0"/>
              <a:t> nevezett molekulák haladnak át a jelet adó neuronból a fogadó neuronba, ezeket az utóbbi receptorai észlelik</a:t>
            </a:r>
          </a:p>
          <a:p>
            <a:pPr lvl="1"/>
            <a:r>
              <a:rPr lang="hu-HU" sz="1050" dirty="0" smtClean="0"/>
              <a:t>ha egy neuron egy bizonyos küszöbérték feletti jelet kapott más neuronoktól, akkor ez a neuron is </a:t>
            </a:r>
            <a:r>
              <a:rPr lang="hu-HU" sz="1050" b="1" dirty="0" smtClean="0"/>
              <a:t>aktiválódik</a:t>
            </a:r>
            <a:r>
              <a:rPr lang="hu-HU" sz="1050" dirty="0" smtClean="0"/>
              <a:t>, „tüzel”, azaz jelet küld a saját </a:t>
            </a:r>
            <a:r>
              <a:rPr lang="hu-HU" sz="1050" dirty="0" err="1" smtClean="0"/>
              <a:t>axonján</a:t>
            </a:r>
            <a:r>
              <a:rPr lang="hu-HU" sz="1050" dirty="0" smtClean="0"/>
              <a:t> át az azzal érintkező más neuronoknak</a:t>
            </a:r>
          </a:p>
          <a:p>
            <a:pPr lvl="1"/>
            <a:r>
              <a:rPr lang="hu-HU" sz="1050" dirty="0" smtClean="0"/>
              <a:t>a </a:t>
            </a:r>
            <a:r>
              <a:rPr lang="hu-HU" sz="1050" b="1" dirty="0" smtClean="0"/>
              <a:t>tanulás</a:t>
            </a:r>
            <a:r>
              <a:rPr lang="hu-HU" sz="1050" dirty="0" smtClean="0"/>
              <a:t> új szinapszisok létrehozása</a:t>
            </a:r>
          </a:p>
          <a:p>
            <a:pPr lvl="1"/>
            <a:r>
              <a:rPr lang="hu-HU" sz="1050" dirty="0" smtClean="0"/>
              <a:t>illetve meglévő szinapszisok erejének növelése, csökkentése</a:t>
            </a:r>
          </a:p>
          <a:p>
            <a:pPr lvl="1"/>
            <a:r>
              <a:rPr lang="hu-HU" sz="1050" dirty="0" smtClean="0"/>
              <a:t>vagy a neuron érzékenységének (küszöbértékének) változása</a:t>
            </a:r>
          </a:p>
          <a:p>
            <a:pPr lvl="1"/>
            <a:r>
              <a:rPr lang="hu-HU" sz="1050" dirty="0"/>
              <a:t>Ábra: </a:t>
            </a:r>
            <a:r>
              <a:rPr lang="hu-HU" sz="1050" dirty="0" err="1"/>
              <a:t>https</a:t>
            </a:r>
            <a:r>
              <a:rPr lang="hu-HU" sz="1050" dirty="0"/>
              <a:t>://</a:t>
            </a:r>
            <a:r>
              <a:rPr lang="hu-HU" sz="1050" dirty="0" err="1"/>
              <a:t>www.biorender.com</a:t>
            </a:r>
            <a:r>
              <a:rPr lang="hu-HU" sz="1050" dirty="0"/>
              <a:t>/</a:t>
            </a:r>
            <a:r>
              <a:rPr lang="hu-HU" sz="1050" dirty="0" err="1"/>
              <a:t>template</a:t>
            </a:r>
            <a:r>
              <a:rPr lang="hu-HU" sz="1050" dirty="0"/>
              <a:t>/</a:t>
            </a:r>
            <a:r>
              <a:rPr lang="hu-HU" sz="1050" dirty="0" err="1"/>
              <a:t>neuron-synapse</a:t>
            </a:r>
            <a:endParaRPr lang="en-GB" sz="1050"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03170" y="4149080"/>
            <a:ext cx="3744416" cy="2658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72846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a:t>Konnekcionizmus</a:t>
            </a:r>
            <a:endParaRPr lang="en-GB" dirty="0"/>
          </a:p>
        </p:txBody>
      </p:sp>
      <p:sp>
        <p:nvSpPr>
          <p:cNvPr id="3" name="Tartalom helye 2"/>
          <p:cNvSpPr>
            <a:spLocks noGrp="1"/>
          </p:cNvSpPr>
          <p:nvPr>
            <p:ph idx="1"/>
          </p:nvPr>
        </p:nvSpPr>
        <p:spPr/>
        <p:txBody>
          <a:bodyPr>
            <a:normAutofit fontScale="77500" lnSpcReduction="20000"/>
          </a:bodyPr>
          <a:lstStyle/>
          <a:p>
            <a:r>
              <a:rPr lang="hu-HU" dirty="0" smtClean="0"/>
              <a:t>A </a:t>
            </a:r>
            <a:r>
              <a:rPr lang="hu-HU" dirty="0" err="1" smtClean="0"/>
              <a:t>konnekcionizmus</a:t>
            </a:r>
            <a:r>
              <a:rPr lang="hu-HU" dirty="0" smtClean="0"/>
              <a:t> azt próbálja megérteni és számítógéppel modellezni, hogy hogyan működhet az elme </a:t>
            </a:r>
            <a:r>
              <a:rPr lang="hu-HU" b="1" dirty="0" smtClean="0"/>
              <a:t>diszkrét reprezentációk hiányában</a:t>
            </a:r>
          </a:p>
          <a:p>
            <a:pPr lvl="1"/>
            <a:r>
              <a:rPr lang="hu-HU" dirty="0" smtClean="0"/>
              <a:t>hogyan képes az elme általánosítani, fogalmakat alkotni, látni, nyelvet megérteni stb. </a:t>
            </a:r>
            <a:r>
              <a:rPr lang="hu-HU" b="1" dirty="0" smtClean="0"/>
              <a:t>kizárólag neuronokra és a közöttük fennálló kapcsolatokra támaszkodva</a:t>
            </a:r>
          </a:p>
          <a:p>
            <a:r>
              <a:rPr lang="hu-HU" dirty="0" smtClean="0"/>
              <a:t>Az 1980-as évek közepén intenzív kölcsönhatás alakult ki a kognitív pszichológia és az </a:t>
            </a:r>
            <a:r>
              <a:rPr lang="hu-HU" dirty="0" err="1" smtClean="0"/>
              <a:t>MI-kutatás</a:t>
            </a:r>
            <a:r>
              <a:rPr lang="hu-HU" dirty="0" smtClean="0"/>
              <a:t> között</a:t>
            </a:r>
          </a:p>
          <a:p>
            <a:pPr lvl="1"/>
            <a:r>
              <a:rPr lang="hu-HU" dirty="0" smtClean="0"/>
              <a:t>a </a:t>
            </a:r>
            <a:r>
              <a:rPr lang="hu-HU" dirty="0" err="1" smtClean="0"/>
              <a:t>konnekcionizmust</a:t>
            </a:r>
            <a:r>
              <a:rPr lang="hu-HU" dirty="0" smtClean="0"/>
              <a:t> megalapozó </a:t>
            </a:r>
            <a:r>
              <a:rPr lang="hu-HU" dirty="0" err="1" smtClean="0"/>
              <a:t>megismeréstudományi</a:t>
            </a:r>
            <a:r>
              <a:rPr lang="hu-HU" dirty="0" smtClean="0"/>
              <a:t> iskola találta fel a neurális hálók alapelveit: </a:t>
            </a:r>
            <a:r>
              <a:rPr lang="hu-HU" b="1" dirty="0" smtClean="0"/>
              <a:t>szétosztott, nem diszkrét reprezentációk, hibákból való tanulás</a:t>
            </a:r>
            <a:endParaRPr lang="hu-HU" b="1" dirty="0"/>
          </a:p>
          <a:p>
            <a:pPr lvl="1"/>
            <a:r>
              <a:rPr lang="hu-HU" dirty="0" smtClean="0"/>
              <a:t>a neurális hálóknak roppant nagy hatása volt különösen a </a:t>
            </a:r>
            <a:r>
              <a:rPr lang="hu-HU" b="1" dirty="0" smtClean="0"/>
              <a:t>képfeldolgozás </a:t>
            </a:r>
            <a:r>
              <a:rPr lang="hu-HU" dirty="0" smtClean="0"/>
              <a:t>területén az </a:t>
            </a:r>
            <a:r>
              <a:rPr lang="hu-HU" dirty="0" err="1" smtClean="0"/>
              <a:t>MI-ben</a:t>
            </a:r>
            <a:r>
              <a:rPr lang="hu-HU" dirty="0" smtClean="0"/>
              <a:t> már a 80-as években a feltalálásukat követően</a:t>
            </a:r>
          </a:p>
        </p:txBody>
      </p:sp>
    </p:spTree>
    <p:extLst>
      <p:ext uri="{BB962C8B-B14F-4D97-AF65-F5344CB8AC3E}">
        <p14:creationId xmlns:p14="http://schemas.microsoft.com/office/powerpoint/2010/main" val="18535609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Parallel </a:t>
            </a:r>
            <a:r>
              <a:rPr lang="hu-HU" dirty="0" err="1" smtClean="0"/>
              <a:t>Distributed</a:t>
            </a:r>
            <a:r>
              <a:rPr lang="hu-HU" dirty="0" smtClean="0"/>
              <a:t> </a:t>
            </a:r>
            <a:r>
              <a:rPr lang="hu-HU" dirty="0" err="1" smtClean="0"/>
              <a:t>Processing</a:t>
            </a:r>
            <a:endParaRPr lang="en-GB" dirty="0"/>
          </a:p>
        </p:txBody>
      </p:sp>
      <p:sp>
        <p:nvSpPr>
          <p:cNvPr id="3" name="Tartalom helye 2"/>
          <p:cNvSpPr>
            <a:spLocks noGrp="1"/>
          </p:cNvSpPr>
          <p:nvPr>
            <p:ph idx="1"/>
          </p:nvPr>
        </p:nvSpPr>
        <p:spPr/>
        <p:txBody>
          <a:bodyPr>
            <a:normAutofit fontScale="47500" lnSpcReduction="20000"/>
          </a:bodyPr>
          <a:lstStyle/>
          <a:p>
            <a:r>
              <a:rPr lang="hu-HU" dirty="0" smtClean="0"/>
              <a:t>Az 1980-as évek elején egy amerikai kutatócsoport úttörő kísérleteket végzett különböző pszichológiai folyamatok számítógépes modellezésével kapcsolatban, ehhez az általuk felfedezett </a:t>
            </a:r>
            <a:r>
              <a:rPr lang="hu-HU" b="1" dirty="0" smtClean="0"/>
              <a:t>többrétegű neurális hálókat </a:t>
            </a:r>
            <a:r>
              <a:rPr lang="hu-HU" dirty="0" smtClean="0"/>
              <a:t>használták fel</a:t>
            </a:r>
          </a:p>
          <a:p>
            <a:r>
              <a:rPr lang="hu-HU" dirty="0" smtClean="0"/>
              <a:t>A neurális hálók gyakorlatilag több egymáshoz csatolt </a:t>
            </a:r>
            <a:r>
              <a:rPr lang="hu-HU" dirty="0" err="1" smtClean="0"/>
              <a:t>perceptronból</a:t>
            </a:r>
            <a:r>
              <a:rPr lang="hu-HU" dirty="0" smtClean="0"/>
              <a:t> állnak (ún. többrétegű </a:t>
            </a:r>
            <a:r>
              <a:rPr lang="hu-HU" dirty="0" err="1" smtClean="0"/>
              <a:t>perceptronok</a:t>
            </a:r>
            <a:r>
              <a:rPr lang="hu-HU" dirty="0" smtClean="0"/>
              <a:t>)</a:t>
            </a:r>
          </a:p>
          <a:p>
            <a:pPr lvl="1"/>
            <a:r>
              <a:rPr lang="hu-HU" dirty="0" smtClean="0"/>
              <a:t>Maga a </a:t>
            </a:r>
            <a:r>
              <a:rPr lang="hu-HU" dirty="0" err="1" smtClean="0"/>
              <a:t>perceptron</a:t>
            </a:r>
            <a:r>
              <a:rPr lang="hu-HU" dirty="0" smtClean="0"/>
              <a:t> nem volt új ötlet, de a többrétegű </a:t>
            </a:r>
            <a:r>
              <a:rPr lang="hu-HU" dirty="0" err="1" smtClean="0"/>
              <a:t>perceptron</a:t>
            </a:r>
            <a:r>
              <a:rPr lang="hu-HU" dirty="0" smtClean="0"/>
              <a:t> tanítására nem volt ismert korábban algoritmus, ezt előbb ki kellett dolgozni</a:t>
            </a:r>
          </a:p>
          <a:p>
            <a:pPr lvl="1"/>
            <a:r>
              <a:rPr lang="hu-HU" dirty="0" smtClean="0"/>
              <a:t>a neurális hálók tanító algoritmusa az ún. </a:t>
            </a:r>
            <a:r>
              <a:rPr lang="hu-HU" dirty="0" err="1" smtClean="0"/>
              <a:t>backpropagation</a:t>
            </a:r>
            <a:r>
              <a:rPr lang="hu-HU" dirty="0" smtClean="0"/>
              <a:t> algoritmus, ami a hibát „áramoltatja vissza” a hálózatban</a:t>
            </a:r>
          </a:p>
          <a:p>
            <a:pPr lvl="2"/>
            <a:r>
              <a:rPr lang="hu-HU" dirty="0" smtClean="0"/>
              <a:t>a modell paramétereit („súlyait”) a hibafüggvénynek az adott súlyra vonatkoztatott parciális deriváltja alapján módosítja, a deriválás láncszabályát alkalmazva</a:t>
            </a:r>
          </a:p>
          <a:p>
            <a:r>
              <a:rPr lang="hu-HU" dirty="0" smtClean="0"/>
              <a:t>A kísérletek eredményeit és módszertanát egy rendkívül nagy hatású kétkötetes monográfiában közölték</a:t>
            </a:r>
          </a:p>
          <a:p>
            <a:pPr lvl="1"/>
            <a:r>
              <a:rPr lang="hu-HU" dirty="0" err="1" smtClean="0"/>
              <a:t>Rumelhart</a:t>
            </a:r>
            <a:r>
              <a:rPr lang="hu-HU" dirty="0" smtClean="0"/>
              <a:t>, </a:t>
            </a:r>
            <a:r>
              <a:rPr lang="hu-HU" dirty="0" err="1" smtClean="0"/>
              <a:t>McClelland</a:t>
            </a:r>
            <a:r>
              <a:rPr lang="hu-HU" dirty="0" smtClean="0"/>
              <a:t>, </a:t>
            </a:r>
            <a:r>
              <a:rPr lang="hu-HU" dirty="0" err="1" smtClean="0"/>
              <a:t>PDP</a:t>
            </a:r>
            <a:r>
              <a:rPr lang="hu-HU" dirty="0" smtClean="0"/>
              <a:t> Research Group: </a:t>
            </a:r>
            <a:r>
              <a:rPr lang="en-GB" i="1" dirty="0"/>
              <a:t>Parallel Distributed Processing: Explorations in the Microstructure of </a:t>
            </a:r>
            <a:r>
              <a:rPr lang="en-GB" i="1" dirty="0" smtClean="0"/>
              <a:t>Cognition</a:t>
            </a:r>
            <a:r>
              <a:rPr lang="hu-HU" i="1" dirty="0" smtClean="0"/>
              <a:t>, </a:t>
            </a:r>
            <a:r>
              <a:rPr lang="hu-HU" dirty="0" smtClean="0"/>
              <a:t>1987</a:t>
            </a:r>
          </a:p>
          <a:p>
            <a:r>
              <a:rPr lang="hu-HU" dirty="0" smtClean="0"/>
              <a:t>A </a:t>
            </a:r>
            <a:r>
              <a:rPr lang="hu-HU" dirty="0" err="1" smtClean="0"/>
              <a:t>konnekcionizmus</a:t>
            </a:r>
            <a:r>
              <a:rPr lang="hu-HU" dirty="0" smtClean="0"/>
              <a:t> alapvető felismerése, hogy egyetlen általános tanulási mechanizmus és egy általános célú modell sok különböző feladatot meg képes tanulni explicit programozás nélkül, tapasztalatokból, példákból tanulva</a:t>
            </a:r>
          </a:p>
          <a:p>
            <a:r>
              <a:rPr lang="hu-HU" dirty="0" smtClean="0"/>
              <a:t>Ezzel a </a:t>
            </a:r>
            <a:r>
              <a:rPr lang="hu-HU" dirty="0" err="1" smtClean="0"/>
              <a:t>konnekcionizmus</a:t>
            </a:r>
            <a:r>
              <a:rPr lang="hu-HU" dirty="0" smtClean="0"/>
              <a:t> alapvető paradigmaváltást hozott az MI kutatásában és fejlesztésében is, a 90-es évektől kezdve az </a:t>
            </a:r>
            <a:r>
              <a:rPr lang="hu-HU" dirty="0" err="1" smtClean="0"/>
              <a:t>MI-ben</a:t>
            </a:r>
            <a:r>
              <a:rPr lang="hu-HU" dirty="0" smtClean="0"/>
              <a:t> a hangsúly erőteljesen eltolódott a </a:t>
            </a:r>
            <a:r>
              <a:rPr lang="hu-HU" b="1" dirty="0" smtClean="0"/>
              <a:t>gépi tanulás </a:t>
            </a:r>
            <a:r>
              <a:rPr lang="hu-HU" dirty="0" smtClean="0"/>
              <a:t>irányába</a:t>
            </a:r>
          </a:p>
        </p:txBody>
      </p:sp>
    </p:spTree>
    <p:extLst>
      <p:ext uri="{BB962C8B-B14F-4D97-AF65-F5344CB8AC3E}">
        <p14:creationId xmlns:p14="http://schemas.microsoft.com/office/powerpoint/2010/main" val="324705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A mesterséges intelligencia múltja</a:t>
            </a:r>
            <a:endParaRPr lang="en-GB" dirty="0"/>
          </a:p>
        </p:txBody>
      </p:sp>
      <p:sp>
        <p:nvSpPr>
          <p:cNvPr id="3" name="Tartalom helye 2"/>
          <p:cNvSpPr>
            <a:spLocks noGrp="1"/>
          </p:cNvSpPr>
          <p:nvPr>
            <p:ph idx="1"/>
          </p:nvPr>
        </p:nvSpPr>
        <p:spPr/>
        <p:txBody>
          <a:bodyPr>
            <a:normAutofit/>
          </a:bodyPr>
          <a:lstStyle/>
          <a:p>
            <a:r>
              <a:rPr lang="hu-HU" sz="1600" dirty="0" smtClean="0"/>
              <a:t>az MI 2017 és 2022 között került be látványosan a köztudatba</a:t>
            </a:r>
          </a:p>
          <a:p>
            <a:r>
              <a:rPr lang="hu-HU" sz="1600" dirty="0" smtClean="0"/>
              <a:t>a diagram csak 2022-ig megy, a </a:t>
            </a:r>
            <a:r>
              <a:rPr lang="hu-HU" sz="1600" dirty="0" err="1" smtClean="0"/>
              <a:t>ChatGPT</a:t>
            </a:r>
            <a:r>
              <a:rPr lang="hu-HU" sz="1600" dirty="0" smtClean="0"/>
              <a:t> hatása (2022. november után) még nincs rajta</a:t>
            </a:r>
          </a:p>
          <a:p>
            <a:r>
              <a:rPr lang="en-GB" sz="1600" dirty="0">
                <a:hlinkClick r:id="rId2"/>
              </a:rPr>
              <a:t>https://</a:t>
            </a:r>
            <a:r>
              <a:rPr lang="en-GB" sz="1600" dirty="0" err="1" smtClean="0">
                <a:hlinkClick r:id="rId2"/>
              </a:rPr>
              <a:t>books.google.com</a:t>
            </a:r>
            <a:r>
              <a:rPr lang="en-GB" sz="1600" dirty="0" smtClean="0">
                <a:hlinkClick r:id="rId2"/>
              </a:rPr>
              <a:t>/</a:t>
            </a:r>
            <a:r>
              <a:rPr lang="en-GB" sz="1600" dirty="0" err="1" smtClean="0">
                <a:hlinkClick r:id="rId2"/>
              </a:rPr>
              <a:t>ngrams</a:t>
            </a:r>
            <a:r>
              <a:rPr lang="en-GB" sz="1600" dirty="0" smtClean="0">
                <a:hlinkClick r:id="rId2"/>
              </a:rPr>
              <a:t>/</a:t>
            </a:r>
            <a:r>
              <a:rPr lang="en-GB" sz="1600" dirty="0" err="1" smtClean="0">
                <a:hlinkClick r:id="rId2"/>
              </a:rPr>
              <a:t>graph?content</a:t>
            </a:r>
            <a:r>
              <a:rPr lang="en-GB" sz="1600" dirty="0" smtClean="0">
                <a:hlinkClick r:id="rId2"/>
              </a:rPr>
              <a:t>=</a:t>
            </a:r>
            <a:r>
              <a:rPr lang="en-GB" sz="1600" dirty="0" err="1" smtClean="0">
                <a:hlinkClick r:id="rId2"/>
              </a:rPr>
              <a:t>artificial+intelligence&amp;year_start</a:t>
            </a:r>
            <a:r>
              <a:rPr lang="en-GB" sz="1600" dirty="0" smtClean="0">
                <a:hlinkClick r:id="rId2"/>
              </a:rPr>
              <a:t>=1970&amp;year_end=2022&amp;corpus=</a:t>
            </a:r>
            <a:r>
              <a:rPr lang="en-GB" sz="1600" dirty="0" err="1" smtClean="0">
                <a:hlinkClick r:id="rId2"/>
              </a:rPr>
              <a:t>en&amp;smoothing</a:t>
            </a:r>
            <a:r>
              <a:rPr lang="en-GB" sz="1600" dirty="0" smtClean="0">
                <a:hlinkClick r:id="rId2"/>
              </a:rPr>
              <a:t>=0&amp;case_insensitive=false</a:t>
            </a:r>
            <a:r>
              <a:rPr lang="hu-HU" sz="1600" dirty="0" smtClean="0"/>
              <a:t> </a:t>
            </a:r>
            <a:endParaRPr lang="en-GB" sz="1600" dirty="0"/>
          </a:p>
        </p:txBody>
      </p:sp>
      <p:pic>
        <p:nvPicPr>
          <p:cNvPr id="102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87624" y="2883315"/>
            <a:ext cx="6336704" cy="33507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012462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A mesterséges intelligencia múltja</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Világosan látható, hogy az MI fontos téma volt különösen az informatikában, de bizonyos mértékben az általános köztudatban, gazdaságban, szórakoztató irodalomban is</a:t>
            </a:r>
          </a:p>
          <a:p>
            <a:r>
              <a:rPr lang="hu-HU" dirty="0" smtClean="0"/>
              <a:t>Az embereket kezdettől fogva foglalkoztatta a számítógépek azon tulajdonsága, hogy „elektronikus agyként” működnek, bonyolult számításokat végeznek el automatikusan, bizonyos értelemben „gondolkodnak”</a:t>
            </a:r>
          </a:p>
          <a:p>
            <a:pPr lvl="1"/>
            <a:r>
              <a:rPr lang="hu-HU" dirty="0" smtClean="0"/>
              <a:t>Neumann János matematikus, a számítástechnika egyik úttörője röviddel a halála előtt, 1957-ben például írt egy hosszú előadást, amiben a számítógép és az emberi agy közötti hasonlóságokról és különbségekről gondolkodott el.</a:t>
            </a:r>
          </a:p>
          <a:p>
            <a:r>
              <a:rPr lang="hu-HU" dirty="0" smtClean="0"/>
              <a:t>A mesterséges intelligencia (</a:t>
            </a:r>
            <a:r>
              <a:rPr lang="hu-HU" dirty="0" err="1" smtClean="0"/>
              <a:t>artificial</a:t>
            </a:r>
            <a:r>
              <a:rPr lang="hu-HU" dirty="0" smtClean="0"/>
              <a:t> </a:t>
            </a:r>
            <a:r>
              <a:rPr lang="hu-HU" dirty="0" err="1" smtClean="0"/>
              <a:t>intelligence</a:t>
            </a:r>
            <a:r>
              <a:rPr lang="hu-HU" dirty="0" smtClean="0"/>
              <a:t>, </a:t>
            </a:r>
            <a:r>
              <a:rPr lang="hu-HU" dirty="0" err="1" smtClean="0"/>
              <a:t>AI</a:t>
            </a:r>
            <a:r>
              <a:rPr lang="hu-HU" dirty="0" smtClean="0"/>
              <a:t>) elsősorban az </a:t>
            </a:r>
            <a:r>
              <a:rPr lang="hu-HU" b="1" dirty="0" smtClean="0"/>
              <a:t>informatika egy ágának, kutatási területének </a:t>
            </a:r>
            <a:r>
              <a:rPr lang="hu-HU" dirty="0" smtClean="0"/>
              <a:t>a neve volt, nem annyira konkrét szoftvertermékeknek</a:t>
            </a:r>
          </a:p>
        </p:txBody>
      </p:sp>
    </p:spTree>
    <p:extLst>
      <p:ext uri="{BB962C8B-B14F-4D97-AF65-F5344CB8AC3E}">
        <p14:creationId xmlns:p14="http://schemas.microsoft.com/office/powerpoint/2010/main" val="2378909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normAutofit/>
          </a:bodyPr>
          <a:lstStyle/>
          <a:p>
            <a:r>
              <a:rPr lang="hu-HU" dirty="0"/>
              <a:t>A mesterséges intelligencia múltja</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Az agy és az elektronikus számítógép közötti hasonlóság viszont nemcsak az informatikát inspirálta, hanem az </a:t>
            </a:r>
            <a:r>
              <a:rPr lang="hu-HU" dirty="0"/>
              <a:t>ellenkező irányban is </a:t>
            </a:r>
            <a:r>
              <a:rPr lang="hu-HU" dirty="0" smtClean="0"/>
              <a:t>hatott.</a:t>
            </a:r>
            <a:endParaRPr lang="hu-HU" dirty="0"/>
          </a:p>
          <a:p>
            <a:r>
              <a:rPr lang="hu-HU" b="1" dirty="0"/>
              <a:t>Kognitív </a:t>
            </a:r>
            <a:r>
              <a:rPr lang="hu-HU" b="1" dirty="0" smtClean="0"/>
              <a:t>tudomány (</a:t>
            </a:r>
            <a:r>
              <a:rPr lang="hu-HU" b="1" dirty="0" err="1" smtClean="0"/>
              <a:t>megismeréstudomány</a:t>
            </a:r>
            <a:r>
              <a:rPr lang="hu-HU" b="1" dirty="0" smtClean="0"/>
              <a:t>, </a:t>
            </a:r>
            <a:r>
              <a:rPr lang="hu-HU" b="1" dirty="0" err="1" smtClean="0"/>
              <a:t>cognitive</a:t>
            </a:r>
            <a:r>
              <a:rPr lang="hu-HU" b="1" dirty="0" smtClean="0"/>
              <a:t> </a:t>
            </a:r>
            <a:r>
              <a:rPr lang="hu-HU" b="1" dirty="0" err="1" smtClean="0"/>
              <a:t>science</a:t>
            </a:r>
            <a:r>
              <a:rPr lang="hu-HU" b="1" dirty="0" smtClean="0"/>
              <a:t>): </a:t>
            </a:r>
            <a:r>
              <a:rPr lang="hu-HU" dirty="0"/>
              <a:t>interdiszciplináris tudományterület a pszichológia, az idegtudomány, a nyelvészet, a filozófia és a </a:t>
            </a:r>
            <a:r>
              <a:rPr lang="hu-HU" b="1" dirty="0"/>
              <a:t>mesterséges </a:t>
            </a:r>
            <a:r>
              <a:rPr lang="hu-HU" b="1" dirty="0" smtClean="0"/>
              <a:t>intelligencia </a:t>
            </a:r>
            <a:r>
              <a:rPr lang="hu-HU" dirty="0" smtClean="0"/>
              <a:t>között</a:t>
            </a:r>
            <a:endParaRPr lang="hu-HU" dirty="0"/>
          </a:p>
          <a:p>
            <a:pPr lvl="1"/>
            <a:r>
              <a:rPr lang="hu-HU" dirty="0" smtClean="0"/>
              <a:t>Egyik központi feltevése a „</a:t>
            </a:r>
            <a:r>
              <a:rPr lang="hu-HU" dirty="0" err="1" smtClean="0"/>
              <a:t>komputacionalizmus</a:t>
            </a:r>
            <a:r>
              <a:rPr lang="hu-HU" dirty="0" smtClean="0"/>
              <a:t>” (</a:t>
            </a:r>
            <a:r>
              <a:rPr lang="hu-HU" dirty="0" err="1" smtClean="0"/>
              <a:t>computationalism</a:t>
            </a:r>
            <a:r>
              <a:rPr lang="hu-HU" dirty="0" smtClean="0"/>
              <a:t>) vagy „</a:t>
            </a:r>
            <a:r>
              <a:rPr lang="hu-HU" dirty="0" err="1" smtClean="0"/>
              <a:t>komputációs</a:t>
            </a:r>
            <a:r>
              <a:rPr lang="hu-HU" dirty="0" smtClean="0"/>
              <a:t> elmeelmélet” (</a:t>
            </a:r>
            <a:r>
              <a:rPr lang="hu-HU" dirty="0" err="1" smtClean="0"/>
              <a:t>computational</a:t>
            </a:r>
            <a:r>
              <a:rPr lang="hu-HU" dirty="0" smtClean="0"/>
              <a:t> </a:t>
            </a:r>
            <a:r>
              <a:rPr lang="hu-HU" dirty="0" err="1" smtClean="0"/>
              <a:t>theory</a:t>
            </a:r>
            <a:r>
              <a:rPr lang="hu-HU" dirty="0" smtClean="0"/>
              <a:t> of mind): az (emberi, állati) elme úgy működik, mint egy számítógép, adatfeldolgozást végez, mégpedig elmebeli (mentális) reprezentációkon függvényként meghatározható műveleteket hajt végre</a:t>
            </a:r>
          </a:p>
          <a:p>
            <a:pPr lvl="1"/>
            <a:r>
              <a:rPr lang="hu-HU" dirty="0" smtClean="0"/>
              <a:t>Ezzel összhangban a kognitív tudomány egyik módszere a pszichológiai folyamatok számítógépes modellezése</a:t>
            </a:r>
          </a:p>
          <a:p>
            <a:pPr lvl="1"/>
            <a:r>
              <a:rPr lang="hu-HU" dirty="0" smtClean="0"/>
              <a:t>A számítógépes modell az elmebeli folyamatokról szóló pszichológiai elméleti állítások helyességének vagy legalábbis plauzibilitásának ellenőrzésére szolgál</a:t>
            </a:r>
          </a:p>
          <a:p>
            <a:pPr lvl="1"/>
            <a:r>
              <a:rPr lang="hu-HU" dirty="0" smtClean="0"/>
              <a:t>Pl. </a:t>
            </a:r>
            <a:r>
              <a:rPr lang="hu-HU" dirty="0" err="1" smtClean="0"/>
              <a:t>Johnson-Laird</a:t>
            </a:r>
            <a:r>
              <a:rPr lang="hu-HU" dirty="0" smtClean="0"/>
              <a:t>: The computer and </a:t>
            </a:r>
            <a:r>
              <a:rPr lang="hu-HU" dirty="0" err="1" smtClean="0"/>
              <a:t>the</a:t>
            </a:r>
            <a:r>
              <a:rPr lang="hu-HU" dirty="0" smtClean="0"/>
              <a:t> mind. An </a:t>
            </a:r>
            <a:r>
              <a:rPr lang="hu-HU" dirty="0" err="1" smtClean="0"/>
              <a:t>introduction</a:t>
            </a:r>
            <a:r>
              <a:rPr lang="hu-HU" dirty="0" smtClean="0"/>
              <a:t> </a:t>
            </a:r>
            <a:r>
              <a:rPr lang="hu-HU" dirty="0" err="1" smtClean="0"/>
              <a:t>to</a:t>
            </a:r>
            <a:r>
              <a:rPr lang="hu-HU" dirty="0" smtClean="0"/>
              <a:t> </a:t>
            </a:r>
            <a:r>
              <a:rPr lang="hu-HU" dirty="0" err="1"/>
              <a:t>C</a:t>
            </a:r>
            <a:r>
              <a:rPr lang="hu-HU" dirty="0" err="1" smtClean="0"/>
              <a:t>ognitive</a:t>
            </a:r>
            <a:r>
              <a:rPr lang="hu-HU" dirty="0" smtClean="0"/>
              <a:t> </a:t>
            </a:r>
            <a:r>
              <a:rPr lang="hu-HU" dirty="0"/>
              <a:t>S</a:t>
            </a:r>
            <a:r>
              <a:rPr lang="hu-HU" dirty="0" smtClean="0"/>
              <a:t>cience. 1988</a:t>
            </a:r>
            <a:endParaRPr lang="en-GB" dirty="0"/>
          </a:p>
        </p:txBody>
      </p:sp>
    </p:spTree>
    <p:extLst>
      <p:ext uri="{BB962C8B-B14F-4D97-AF65-F5344CB8AC3E}">
        <p14:creationId xmlns:p14="http://schemas.microsoft.com/office/powerpoint/2010/main" val="1066650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mesterséges intelligencia múltja</a:t>
            </a:r>
            <a:endParaRPr lang="en-GB" dirty="0"/>
          </a:p>
        </p:txBody>
      </p:sp>
      <p:sp>
        <p:nvSpPr>
          <p:cNvPr id="3" name="Tartalom helye 2"/>
          <p:cNvSpPr>
            <a:spLocks noGrp="1"/>
          </p:cNvSpPr>
          <p:nvPr>
            <p:ph idx="1"/>
          </p:nvPr>
        </p:nvSpPr>
        <p:spPr/>
        <p:txBody>
          <a:bodyPr>
            <a:normAutofit fontScale="55000" lnSpcReduction="20000"/>
          </a:bodyPr>
          <a:lstStyle/>
          <a:p>
            <a:r>
              <a:rPr lang="hu-HU" dirty="0" smtClean="0"/>
              <a:t>Félreértés ne essék:</a:t>
            </a:r>
          </a:p>
          <a:p>
            <a:r>
              <a:rPr lang="hu-HU" b="1" dirty="0" smtClean="0"/>
              <a:t>Nem </a:t>
            </a:r>
            <a:r>
              <a:rPr lang="hu-HU" dirty="0" smtClean="0"/>
              <a:t>arról van szó, hogy az emberek a 20. század közepe óta </a:t>
            </a:r>
            <a:r>
              <a:rPr lang="hu-HU" b="1" dirty="0" smtClean="0"/>
              <a:t>csak beszéltek </a:t>
            </a:r>
            <a:r>
              <a:rPr lang="hu-HU" dirty="0" smtClean="0"/>
              <a:t>mesterséges intelligenciáról, </a:t>
            </a:r>
            <a:r>
              <a:rPr lang="hu-HU" b="1" dirty="0" smtClean="0"/>
              <a:t>de akkor még nem létezett, </a:t>
            </a:r>
            <a:r>
              <a:rPr lang="hu-HU" dirty="0" smtClean="0"/>
              <a:t>most pedig már létezik.</a:t>
            </a:r>
          </a:p>
          <a:p>
            <a:r>
              <a:rPr lang="hu-HU" dirty="0" smtClean="0"/>
              <a:t>Mesterséges intelligenciának minősülő alkalmazások, amelyek automatizálják a tervezést, gondolkodást egyes konkrét területeken, </a:t>
            </a:r>
            <a:r>
              <a:rPr lang="hu-HU" b="1" dirty="0" smtClean="0"/>
              <a:t>a 20. század közepe óta léteznek</a:t>
            </a:r>
            <a:r>
              <a:rPr lang="hu-HU" dirty="0" smtClean="0"/>
              <a:t>.</a:t>
            </a:r>
          </a:p>
          <a:p>
            <a:r>
              <a:rPr lang="hu-HU" dirty="0" smtClean="0"/>
              <a:t>A generatív mesterséges intelligencia mint szoftvertermék ehhez képest kétségkívül más abban az értelemben, hogy </a:t>
            </a:r>
            <a:r>
              <a:rPr lang="hu-HU" b="1" dirty="0" smtClean="0"/>
              <a:t>más célt </a:t>
            </a:r>
            <a:r>
              <a:rPr lang="hu-HU" dirty="0" smtClean="0"/>
              <a:t>old meg: képeket, szöveget generál</a:t>
            </a:r>
          </a:p>
          <a:p>
            <a:pPr lvl="1"/>
            <a:r>
              <a:rPr lang="hu-HU" dirty="0" smtClean="0"/>
              <a:t>nem „intelligensebb”</a:t>
            </a:r>
          </a:p>
          <a:p>
            <a:pPr lvl="1"/>
            <a:r>
              <a:rPr lang="hu-HU" dirty="0" smtClean="0"/>
              <a:t>nem „oldja meg” a mesterséges intelligencia problémáját</a:t>
            </a:r>
          </a:p>
          <a:p>
            <a:pPr lvl="1"/>
            <a:r>
              <a:rPr lang="hu-HU" dirty="0" smtClean="0"/>
              <a:t>nem általános célú, tehát nem mesterséges általános intelligencia</a:t>
            </a:r>
          </a:p>
          <a:p>
            <a:pPr lvl="1"/>
            <a:r>
              <a:rPr lang="hu-HU" dirty="0" smtClean="0"/>
              <a:t>nem valósítja meg a „mesterséges elmét”, „(ön)tudatot”</a:t>
            </a:r>
          </a:p>
          <a:p>
            <a:r>
              <a:rPr lang="hu-HU" dirty="0" smtClean="0"/>
              <a:t>Ahhoz, hogy lássuk, hogy miben más a generatív MI, melyek az előnyei és korlátai a korábbi </a:t>
            </a:r>
            <a:r>
              <a:rPr lang="hu-HU" dirty="0" err="1" smtClean="0"/>
              <a:t>MI-megoldásokkal</a:t>
            </a:r>
            <a:r>
              <a:rPr lang="hu-HU" dirty="0" smtClean="0"/>
              <a:t> szemben, célszerű megismerni az utóbbiakat is, majd velük összehasonlítva és szembeállítva értelmezni a generatív MI technológiáját</a:t>
            </a:r>
          </a:p>
          <a:p>
            <a:r>
              <a:rPr lang="hu-HU" dirty="0" smtClean="0"/>
              <a:t>Ez lesz a célja a jelen és a következő előadásnak</a:t>
            </a:r>
          </a:p>
        </p:txBody>
      </p:sp>
    </p:spTree>
    <p:extLst>
      <p:ext uri="{BB962C8B-B14F-4D97-AF65-F5344CB8AC3E}">
        <p14:creationId xmlns:p14="http://schemas.microsoft.com/office/powerpoint/2010/main" val="380849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A Turing-teszt</a:t>
            </a:r>
            <a:endParaRPr lang="en-GB" dirty="0"/>
          </a:p>
        </p:txBody>
      </p:sp>
      <p:sp>
        <p:nvSpPr>
          <p:cNvPr id="3" name="Tartalom helye 2"/>
          <p:cNvSpPr>
            <a:spLocks noGrp="1"/>
          </p:cNvSpPr>
          <p:nvPr>
            <p:ph idx="1"/>
          </p:nvPr>
        </p:nvSpPr>
        <p:spPr/>
        <p:txBody>
          <a:bodyPr>
            <a:normAutofit fontScale="62500" lnSpcReduction="20000"/>
          </a:bodyPr>
          <a:lstStyle/>
          <a:p>
            <a:r>
              <a:rPr lang="hu-HU" dirty="0" smtClean="0"/>
              <a:t>Alan Turing brit matematikus (1912–1954) az elméleti informatika egyik megteremtője és egyik legfontosabb alakja</a:t>
            </a:r>
          </a:p>
          <a:p>
            <a:r>
              <a:rPr lang="en-GB" i="1" dirty="0" smtClean="0"/>
              <a:t>On </a:t>
            </a:r>
            <a:r>
              <a:rPr lang="en-GB" i="1" dirty="0"/>
              <a:t>Computable Numbers, with an Application to the </a:t>
            </a:r>
            <a:r>
              <a:rPr lang="en-GB" i="1" dirty="0" err="1" smtClean="0"/>
              <a:t>Entscheidungsproblem</a:t>
            </a:r>
            <a:r>
              <a:rPr lang="hu-HU" i="1" dirty="0" smtClean="0"/>
              <a:t> </a:t>
            </a:r>
            <a:r>
              <a:rPr lang="hu-HU" dirty="0" smtClean="0"/>
              <a:t>című tanulmányában 1936-ban vázolta egy olyan absztrakt számítási modell szerkezetét, amely megfelelő </a:t>
            </a:r>
            <a:r>
              <a:rPr lang="hu-HU" dirty="0" err="1" smtClean="0"/>
              <a:t>progamozás</a:t>
            </a:r>
            <a:r>
              <a:rPr lang="hu-HU" dirty="0" smtClean="0"/>
              <a:t> mellett bármely elképzelhető matematikai számítást el tud végezni</a:t>
            </a:r>
          </a:p>
          <a:p>
            <a:r>
              <a:rPr lang="hu-HU" dirty="0" smtClean="0"/>
              <a:t>Ez az absztrakt, csak elméletben felvázolt „univerzális számítógép”, a Turing-gép lett az 1940-es években az elektronikus számítógépek gyakorlati megvalósításának elméleti alapja</a:t>
            </a:r>
          </a:p>
          <a:p>
            <a:pPr lvl="1"/>
            <a:r>
              <a:rPr lang="hu-HU" dirty="0" smtClean="0"/>
              <a:t>Turing maga is aktívan részt vett a szigorúan titkos első brit elektronikus számítógépek létrehozásában</a:t>
            </a:r>
          </a:p>
          <a:p>
            <a:pPr lvl="1"/>
            <a:r>
              <a:rPr lang="hu-HU" dirty="0" smtClean="0"/>
              <a:t>Ezt a mintát követték pár évvel később az első amerikai számítógépek is</a:t>
            </a:r>
          </a:p>
          <a:p>
            <a:r>
              <a:rPr lang="hu-HU" dirty="0" smtClean="0"/>
              <a:t>Emellett ez a tanulmány teremtette meg a bonyolultságelmélet alapjait is</a:t>
            </a:r>
          </a:p>
          <a:p>
            <a:pPr lvl="1"/>
            <a:r>
              <a:rPr lang="hu-HU" dirty="0" smtClean="0"/>
              <a:t>annak vizsgálata, hogy egy probléma megoldásához adott algoritmus alkalmazásával mennyi időre és mennyi tárhelyre van szükség, azaz mennyire bonyolult egy számítási probléma</a:t>
            </a:r>
            <a:endParaRPr lang="en-GB" dirty="0"/>
          </a:p>
        </p:txBody>
      </p:sp>
    </p:spTree>
    <p:extLst>
      <p:ext uri="{BB962C8B-B14F-4D97-AF65-F5344CB8AC3E}">
        <p14:creationId xmlns:p14="http://schemas.microsoft.com/office/powerpoint/2010/main" val="3688920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a:t>A Turing-teszt</a:t>
            </a:r>
            <a:endParaRPr lang="en-GB" dirty="0"/>
          </a:p>
        </p:txBody>
      </p:sp>
      <p:sp>
        <p:nvSpPr>
          <p:cNvPr id="3" name="Tartalom helye 2"/>
          <p:cNvSpPr>
            <a:spLocks noGrp="1"/>
          </p:cNvSpPr>
          <p:nvPr>
            <p:ph idx="1"/>
          </p:nvPr>
        </p:nvSpPr>
        <p:spPr/>
        <p:txBody>
          <a:bodyPr>
            <a:normAutofit fontScale="70000" lnSpcReduction="20000"/>
          </a:bodyPr>
          <a:lstStyle/>
          <a:p>
            <a:r>
              <a:rPr lang="hu-HU" dirty="0" smtClean="0"/>
              <a:t>Az úttörő elméleti informatikai munkája mellett Turing egy másik, későbbi írásában a mesterséges intelligencia programját teremtette meg</a:t>
            </a:r>
            <a:endParaRPr lang="hu-HU" dirty="0"/>
          </a:p>
          <a:p>
            <a:r>
              <a:rPr lang="hu-HU" i="1" dirty="0" err="1"/>
              <a:t>Computing</a:t>
            </a:r>
            <a:r>
              <a:rPr lang="hu-HU" i="1" dirty="0"/>
              <a:t> </a:t>
            </a:r>
            <a:r>
              <a:rPr lang="hu-HU" i="1" dirty="0" err="1"/>
              <a:t>Machinery</a:t>
            </a:r>
            <a:r>
              <a:rPr lang="hu-HU" i="1" dirty="0"/>
              <a:t> and </a:t>
            </a:r>
            <a:r>
              <a:rPr lang="hu-HU" i="1" dirty="0" err="1" smtClean="0"/>
              <a:t>Intelligence</a:t>
            </a:r>
            <a:r>
              <a:rPr lang="hu-HU" i="1" dirty="0" smtClean="0"/>
              <a:t> </a:t>
            </a:r>
            <a:r>
              <a:rPr lang="hu-HU" dirty="0" smtClean="0"/>
              <a:t>(1950)</a:t>
            </a:r>
          </a:p>
          <a:p>
            <a:pPr lvl="1"/>
            <a:r>
              <a:rPr lang="hu-HU" dirty="0" err="1" smtClean="0">
                <a:hlinkClick r:id="rId2"/>
              </a:rPr>
              <a:t>https</a:t>
            </a:r>
            <a:r>
              <a:rPr lang="hu-HU" dirty="0">
                <a:hlinkClick r:id="rId2"/>
              </a:rPr>
              <a:t>://</a:t>
            </a:r>
            <a:r>
              <a:rPr lang="hu-HU" dirty="0" smtClean="0">
                <a:hlinkClick r:id="rId2"/>
              </a:rPr>
              <a:t>phil415.pbworks.com/f/</a:t>
            </a:r>
            <a:r>
              <a:rPr lang="hu-HU" dirty="0" err="1" smtClean="0">
                <a:hlinkClick r:id="rId2"/>
              </a:rPr>
              <a:t>TuringComputing.pdf</a:t>
            </a:r>
            <a:r>
              <a:rPr lang="hu-HU" dirty="0" smtClean="0"/>
              <a:t> </a:t>
            </a:r>
          </a:p>
          <a:p>
            <a:pPr lvl="1"/>
            <a:r>
              <a:rPr lang="hu-HU" dirty="0" smtClean="0"/>
              <a:t>a </a:t>
            </a:r>
            <a:r>
              <a:rPr lang="hu-HU" dirty="0" err="1" smtClean="0"/>
              <a:t>Google</a:t>
            </a:r>
            <a:r>
              <a:rPr lang="hu-HU" dirty="0" smtClean="0"/>
              <a:t> </a:t>
            </a:r>
            <a:r>
              <a:rPr lang="hu-HU" dirty="0" err="1" smtClean="0"/>
              <a:t>Scholar</a:t>
            </a:r>
            <a:r>
              <a:rPr lang="hu-HU" dirty="0" smtClean="0"/>
              <a:t> szerint kb. 76.000 hivatkozás van rá, a valós szám ennél is sokkal nagyobb lehet</a:t>
            </a:r>
          </a:p>
          <a:p>
            <a:r>
              <a:rPr lang="hu-HU" dirty="0" smtClean="0"/>
              <a:t>Azt a kérdést veti fel, hogy képes-e egy gép gondolkodni</a:t>
            </a:r>
          </a:p>
          <a:p>
            <a:r>
              <a:rPr lang="hu-HU" dirty="0" smtClean="0"/>
              <a:t>Egy játékot javasol annak eldöntésére, hogy a gép gondolkodik-e</a:t>
            </a:r>
          </a:p>
          <a:p>
            <a:pPr lvl="1"/>
            <a:r>
              <a:rPr lang="hu-HU" dirty="0" smtClean="0"/>
              <a:t>maga a kérdés az eredeti formájában eldönthetetlen, nem értelmezhető; mi az, hogy gép? mi az, hogy gondolkodik?</a:t>
            </a:r>
          </a:p>
          <a:p>
            <a:pPr lvl="1"/>
            <a:r>
              <a:rPr lang="hu-HU" dirty="0" smtClean="0"/>
              <a:t>találjunk helyette valami más közvetlenül eldönthető tesztet, amit el tudunk mindannyian fogadni a gép gondolkodása egyértelmű jeleként</a:t>
            </a:r>
          </a:p>
          <a:p>
            <a:r>
              <a:rPr lang="hu-HU" dirty="0" smtClean="0"/>
              <a:t>Ez az </a:t>
            </a:r>
            <a:r>
              <a:rPr lang="hu-HU" b="1" dirty="0" smtClean="0"/>
              <a:t>utánzós játék</a:t>
            </a:r>
            <a:r>
              <a:rPr lang="hu-HU" dirty="0" smtClean="0"/>
              <a:t>, amit az utókor Turing-teszt néven tart számon</a:t>
            </a:r>
          </a:p>
        </p:txBody>
      </p:sp>
    </p:spTree>
    <p:extLst>
      <p:ext uri="{BB962C8B-B14F-4D97-AF65-F5344CB8AC3E}">
        <p14:creationId xmlns:p14="http://schemas.microsoft.com/office/powerpoint/2010/main" val="24064032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3538</TotalTime>
  <Words>4558</Words>
  <Application>Microsoft Office PowerPoint</Application>
  <PresentationFormat>Diavetítés a képernyőre (4:3 oldalarány)</PresentationFormat>
  <Paragraphs>299</Paragraphs>
  <Slides>35</Slides>
  <Notes>1</Notes>
  <HiddenSlides>0</HiddenSlides>
  <MMClips>0</MMClips>
  <ScaleCrop>false</ScaleCrop>
  <HeadingPairs>
    <vt:vector size="4" baseType="variant">
      <vt:variant>
        <vt:lpstr>Téma</vt:lpstr>
      </vt:variant>
      <vt:variant>
        <vt:i4>1</vt:i4>
      </vt:variant>
      <vt:variant>
        <vt:lpstr>Diacímek</vt:lpstr>
      </vt:variant>
      <vt:variant>
        <vt:i4>35</vt:i4>
      </vt:variant>
    </vt:vector>
  </HeadingPairs>
  <TitlesOfParts>
    <vt:vector size="36" baseType="lpstr">
      <vt:lpstr>Office-téma</vt:lpstr>
      <vt:lpstr>Generatív mesterséges intelligencia</vt:lpstr>
      <vt:lpstr>A mesterséges intelligencia múltja</vt:lpstr>
      <vt:lpstr>A mesterséges intelligencia múltja</vt:lpstr>
      <vt:lpstr>A mesterséges intelligencia múltja</vt:lpstr>
      <vt:lpstr>A mesterséges intelligencia múltja</vt:lpstr>
      <vt:lpstr>A mesterséges intelligencia múltja</vt:lpstr>
      <vt:lpstr>A mesterséges intelligencia múltja</vt:lpstr>
      <vt:lpstr>A Turing-teszt</vt:lpstr>
      <vt:lpstr>A Turing-teszt</vt:lpstr>
      <vt:lpstr>A Turing-teszt</vt:lpstr>
      <vt:lpstr>A Turing-teszt</vt:lpstr>
      <vt:lpstr>A Turing-teszt</vt:lpstr>
      <vt:lpstr>A Turing-teszt</vt:lpstr>
      <vt:lpstr>Dartmouth Summer Research Project on Artificial Intelligence</vt:lpstr>
      <vt:lpstr>Az MI korai szakasza</vt:lpstr>
      <vt:lpstr>Az MI korai szakasza</vt:lpstr>
      <vt:lpstr>Az MI korai szakasza</vt:lpstr>
      <vt:lpstr>Az MI korai szakasza</vt:lpstr>
      <vt:lpstr>Szimbolikus mesterséges intelligencia</vt:lpstr>
      <vt:lpstr>Szimbolikus mesterséges intelligencia</vt:lpstr>
      <vt:lpstr>Szimbolikus mesterséges intelligencia</vt:lpstr>
      <vt:lpstr>Szimbolikus mesterséges intelligencia</vt:lpstr>
      <vt:lpstr>Szimbolikus mesterséges intelligencia</vt:lpstr>
      <vt:lpstr>Megoldáskeresés</vt:lpstr>
      <vt:lpstr>Megoldáskeresés</vt:lpstr>
      <vt:lpstr>Az első MI-tél</vt:lpstr>
      <vt:lpstr>Szakértő rendszerek</vt:lpstr>
      <vt:lpstr>Szakértő rendszerek</vt:lpstr>
      <vt:lpstr>A második MI-tél</vt:lpstr>
      <vt:lpstr>Leíró logikák</vt:lpstr>
      <vt:lpstr>Leíró logikák</vt:lpstr>
      <vt:lpstr>Leíró logikák</vt:lpstr>
      <vt:lpstr>Konnekcionizmus</vt:lpstr>
      <vt:lpstr>Konnekcionizmus</vt:lpstr>
      <vt:lpstr>Parallel Distributed Processing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Generatív mesterséges intelligencia</dc:title>
  <dc:creator>Anonim</dc:creator>
  <cp:lastModifiedBy>Anonim</cp:lastModifiedBy>
  <cp:revision>140</cp:revision>
  <dcterms:created xsi:type="dcterms:W3CDTF">2025-09-07T20:31:34Z</dcterms:created>
  <dcterms:modified xsi:type="dcterms:W3CDTF">2025-09-21T22:31:19Z</dcterms:modified>
</cp:coreProperties>
</file>