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70" r:id="rId15"/>
    <p:sldId id="271" r:id="rId16"/>
    <p:sldId id="272" r:id="rId17"/>
    <p:sldId id="273" r:id="rId18"/>
    <p:sldId id="269" r:id="rId19"/>
    <p:sldId id="276" r:id="rId20"/>
    <p:sldId id="274" r:id="rId21"/>
    <p:sldId id="275" r:id="rId22"/>
    <p:sldId id="277" r:id="rId23"/>
    <p:sldId id="280" r:id="rId24"/>
    <p:sldId id="279" r:id="rId25"/>
    <p:sldId id="278" r:id="rId26"/>
    <p:sldId id="281" r:id="rId27"/>
    <p:sldId id="282" r:id="rId28"/>
    <p:sldId id="284" r:id="rId29"/>
    <p:sldId id="283" r:id="rId30"/>
    <p:sldId id="285" r:id="rId31"/>
    <p:sldId id="286" r:id="rId32"/>
    <p:sldId id="287" r:id="rId33"/>
    <p:sldId id="289" r:id="rId34"/>
    <p:sldId id="288" r:id="rId35"/>
    <p:sldId id="290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-984" y="-5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8D08A-0320-428D-8F0D-AF67C5CF67F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7A67D8-81A2-4C40-907D-EC4BC1D9B2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12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67D8-81A2-4C40-907D-EC4BC1D9B2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2763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67D8-81A2-4C40-907D-EC4BC1D9B23E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263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7A67D8-81A2-4C40-907D-EC4BC1D9B23E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395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793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8306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8408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15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82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79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679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378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531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297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688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2DC6-35D3-402D-B58D-EF0A5A3588AA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5A7A4E-A8D9-4439-BD8D-AD9F1B579C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73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Generatív mesterséges intelligencia</a:t>
            </a:r>
            <a:endParaRPr lang="en-GB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2025.10.02.</a:t>
            </a:r>
          </a:p>
          <a:p>
            <a:r>
              <a:rPr lang="hu-HU" dirty="0" smtClean="0"/>
              <a:t>Pethő Gergely</a:t>
            </a:r>
          </a:p>
          <a:p>
            <a:r>
              <a:rPr lang="hu-HU" dirty="0" smtClean="0"/>
              <a:t>DE </a:t>
            </a:r>
            <a:r>
              <a:rPr lang="hu-HU" dirty="0" err="1" smtClean="0"/>
              <a:t>ETK</a:t>
            </a:r>
            <a:r>
              <a:rPr lang="hu-HU" dirty="0" smtClean="0"/>
              <a:t> </a:t>
            </a:r>
            <a:r>
              <a:rPr lang="hu-HU" dirty="0" err="1" smtClean="0"/>
              <a:t>Bioinformatikai</a:t>
            </a:r>
            <a:r>
              <a:rPr lang="hu-HU" dirty="0" smtClean="0"/>
              <a:t> Tanszék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905181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Logisztikus regresszió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556792"/>
            <a:ext cx="7567613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églalap 3"/>
          <p:cNvSpPr/>
          <p:nvPr/>
        </p:nvSpPr>
        <p:spPr>
          <a:xfrm>
            <a:off x="3275856" y="5157192"/>
            <a:ext cx="45111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y-GB" sz="2400" i="1" dirty="0" smtClean="0"/>
              <a:t>ŷ</a:t>
            </a:r>
            <a:r>
              <a:rPr lang="hu-HU" sz="2400" dirty="0" smtClean="0"/>
              <a:t> = </a:t>
            </a:r>
            <a:r>
              <a:rPr lang="el-GR" sz="2400" dirty="0" smtClean="0"/>
              <a:t>σ</a:t>
            </a:r>
            <a:r>
              <a:rPr lang="hu-HU" sz="2400" dirty="0" smtClean="0"/>
              <a:t>(</a:t>
            </a:r>
            <a:r>
              <a:rPr lang="hu-HU" sz="2400" i="1" dirty="0"/>
              <a:t>w</a:t>
            </a:r>
            <a:r>
              <a:rPr lang="hu-HU" sz="2400" baseline="-25000" dirty="0" smtClean="0"/>
              <a:t>1</a:t>
            </a:r>
            <a:r>
              <a:rPr lang="hu-HU" sz="2400" i="1" dirty="0" smtClean="0"/>
              <a:t>x</a:t>
            </a:r>
            <a:r>
              <a:rPr lang="hu-HU" sz="2400" baseline="-25000" dirty="0" smtClean="0"/>
              <a:t>1</a:t>
            </a:r>
            <a:r>
              <a:rPr lang="hu-HU" sz="2400" dirty="0" smtClean="0"/>
              <a:t> + </a:t>
            </a:r>
            <a:r>
              <a:rPr lang="hu-HU" sz="2400" i="1" dirty="0"/>
              <a:t>w</a:t>
            </a:r>
            <a:r>
              <a:rPr lang="hu-HU" sz="2400" baseline="-25000" dirty="0" smtClean="0"/>
              <a:t>2</a:t>
            </a:r>
            <a:r>
              <a:rPr lang="hu-HU" sz="2400" i="1" dirty="0" smtClean="0"/>
              <a:t>x</a:t>
            </a:r>
            <a:r>
              <a:rPr lang="hu-HU" sz="2400" baseline="-25000" dirty="0" smtClean="0"/>
              <a:t>2</a:t>
            </a:r>
            <a:r>
              <a:rPr lang="hu-HU" sz="2400" dirty="0" smtClean="0"/>
              <a:t> + </a:t>
            </a:r>
            <a:r>
              <a:rPr lang="hu-HU" sz="2400" i="1" dirty="0" smtClean="0"/>
              <a:t>w</a:t>
            </a:r>
            <a:r>
              <a:rPr lang="hu-HU" sz="2400" baseline="-25000" dirty="0" smtClean="0"/>
              <a:t>3</a:t>
            </a:r>
            <a:r>
              <a:rPr lang="hu-HU" sz="2400" i="1" dirty="0" smtClean="0"/>
              <a:t>x</a:t>
            </a:r>
            <a:r>
              <a:rPr lang="hu-HU" sz="2400" baseline="-25000" dirty="0"/>
              <a:t>3</a:t>
            </a:r>
            <a:r>
              <a:rPr lang="hu-HU" sz="2400" dirty="0" smtClean="0"/>
              <a:t> + </a:t>
            </a:r>
            <a:r>
              <a:rPr lang="hu-HU" sz="2400" i="1" dirty="0"/>
              <a:t>w</a:t>
            </a:r>
            <a:r>
              <a:rPr lang="hu-HU" sz="2400" baseline="-25000" dirty="0" smtClean="0"/>
              <a:t>4</a:t>
            </a:r>
            <a:r>
              <a:rPr lang="hu-HU" sz="2400" i="1" dirty="0" smtClean="0"/>
              <a:t>x</a:t>
            </a:r>
            <a:r>
              <a:rPr lang="hu-HU" sz="2400" baseline="-25000" dirty="0" smtClean="0"/>
              <a:t>4 </a:t>
            </a:r>
            <a:r>
              <a:rPr lang="hu-HU" sz="2400" dirty="0" smtClean="0"/>
              <a:t>+ </a:t>
            </a:r>
            <a:r>
              <a:rPr lang="hu-HU" sz="2400" i="1" dirty="0" smtClean="0"/>
              <a:t>b</a:t>
            </a:r>
            <a:r>
              <a:rPr lang="hu-HU" sz="2400" dirty="0" smtClean="0"/>
              <a:t>)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510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99" y="1556792"/>
            <a:ext cx="7567613" cy="459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4" name="Téglalap 3"/>
          <p:cNvSpPr/>
          <p:nvPr/>
        </p:nvSpPr>
        <p:spPr>
          <a:xfrm>
            <a:off x="3347864" y="3068960"/>
            <a:ext cx="5362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400" i="1" dirty="0" smtClean="0"/>
              <a:t>h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dirty="0" smtClean="0"/>
              <a:t> = </a:t>
            </a:r>
            <a:r>
              <a:rPr lang="el-GR" sz="2400" dirty="0" smtClean="0"/>
              <a:t>σ</a:t>
            </a:r>
            <a:r>
              <a:rPr lang="hu-HU" sz="2400" dirty="0" smtClean="0"/>
              <a:t>(</a:t>
            </a:r>
            <a:r>
              <a:rPr lang="hu-HU" sz="2400" i="1" dirty="0" smtClean="0"/>
              <a:t>w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baseline="-25000" dirty="0" smtClean="0"/>
              <a:t>,</a:t>
            </a:r>
            <a:r>
              <a:rPr lang="hu-HU" sz="2400" baseline="-25000" dirty="0" smtClean="0">
                <a:solidFill>
                  <a:srgbClr val="00B050"/>
                </a:solidFill>
              </a:rPr>
              <a:t>1</a:t>
            </a:r>
            <a:r>
              <a:rPr lang="hu-HU" sz="2400" i="1" dirty="0" smtClean="0"/>
              <a:t>x</a:t>
            </a:r>
            <a:r>
              <a:rPr lang="hu-HU" sz="2400" baseline="-25000" dirty="0" smtClean="0">
                <a:solidFill>
                  <a:srgbClr val="00B050"/>
                </a:solidFill>
              </a:rPr>
              <a:t>1</a:t>
            </a:r>
            <a:r>
              <a:rPr lang="hu-HU" sz="2400" dirty="0" smtClean="0"/>
              <a:t> + </a:t>
            </a:r>
            <a:r>
              <a:rPr lang="hu-HU" sz="2400" i="1" dirty="0" smtClean="0"/>
              <a:t>w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baseline="-25000" dirty="0" smtClean="0"/>
              <a:t>,</a:t>
            </a:r>
            <a:r>
              <a:rPr lang="hu-HU" sz="2400" baseline="-25000" dirty="0" smtClean="0">
                <a:solidFill>
                  <a:srgbClr val="00B050"/>
                </a:solidFill>
              </a:rPr>
              <a:t>2</a:t>
            </a:r>
            <a:r>
              <a:rPr lang="hu-HU" sz="2400" i="1" dirty="0" smtClean="0"/>
              <a:t>x</a:t>
            </a:r>
            <a:r>
              <a:rPr lang="hu-HU" sz="2400" baseline="-25000" dirty="0" smtClean="0">
                <a:solidFill>
                  <a:srgbClr val="00B050"/>
                </a:solidFill>
              </a:rPr>
              <a:t>2</a:t>
            </a:r>
            <a:r>
              <a:rPr lang="hu-HU" sz="2400" dirty="0" smtClean="0"/>
              <a:t> + </a:t>
            </a:r>
            <a:r>
              <a:rPr lang="hu-HU" sz="2400" i="1" dirty="0" smtClean="0"/>
              <a:t>w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baseline="-25000" dirty="0" smtClean="0"/>
              <a:t>,</a:t>
            </a:r>
            <a:r>
              <a:rPr lang="hu-HU" sz="2400" baseline="-25000" dirty="0" smtClean="0">
                <a:solidFill>
                  <a:srgbClr val="00B050"/>
                </a:solidFill>
              </a:rPr>
              <a:t>3</a:t>
            </a:r>
            <a:r>
              <a:rPr lang="hu-HU" sz="2400" i="1" dirty="0" smtClean="0"/>
              <a:t>x</a:t>
            </a:r>
            <a:r>
              <a:rPr lang="hu-HU" sz="2400" baseline="-25000" dirty="0" smtClean="0">
                <a:solidFill>
                  <a:srgbClr val="00B050"/>
                </a:solidFill>
              </a:rPr>
              <a:t>3</a:t>
            </a:r>
            <a:r>
              <a:rPr lang="hu-HU" sz="2400" dirty="0" smtClean="0"/>
              <a:t> + </a:t>
            </a:r>
            <a:r>
              <a:rPr lang="hu-HU" sz="2400" i="1" dirty="0"/>
              <a:t>w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baseline="-25000" dirty="0" smtClean="0"/>
              <a:t>,</a:t>
            </a:r>
            <a:r>
              <a:rPr lang="hu-HU" sz="2400" baseline="-25000" dirty="0" smtClean="0">
                <a:solidFill>
                  <a:srgbClr val="00B050"/>
                </a:solidFill>
              </a:rPr>
              <a:t>4</a:t>
            </a:r>
            <a:r>
              <a:rPr lang="hu-HU" sz="2400" i="1" dirty="0" smtClean="0"/>
              <a:t>x</a:t>
            </a:r>
            <a:r>
              <a:rPr lang="hu-HU" sz="2400" baseline="-25000" dirty="0" smtClean="0">
                <a:solidFill>
                  <a:srgbClr val="00B050"/>
                </a:solidFill>
              </a:rPr>
              <a:t>4</a:t>
            </a:r>
            <a:r>
              <a:rPr lang="hu-HU" sz="2400" baseline="-25000" dirty="0" smtClean="0"/>
              <a:t> </a:t>
            </a:r>
            <a:r>
              <a:rPr lang="hu-HU" sz="2400" dirty="0" smtClean="0"/>
              <a:t>+ </a:t>
            </a:r>
            <a:r>
              <a:rPr lang="hu-HU" sz="2400" i="1" dirty="0" smtClean="0"/>
              <a:t>b</a:t>
            </a:r>
            <a:r>
              <a:rPr lang="hu-HU" sz="2400" baseline="-25000" dirty="0" smtClean="0">
                <a:solidFill>
                  <a:srgbClr val="FFC000"/>
                </a:solidFill>
              </a:rPr>
              <a:t>1</a:t>
            </a:r>
            <a:r>
              <a:rPr lang="hu-HU" sz="2400" dirty="0" smtClean="0"/>
              <a:t>)</a:t>
            </a:r>
            <a:endParaRPr lang="en-GB" sz="2400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005" y="4086363"/>
            <a:ext cx="2019263" cy="25570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2699792" y="4995560"/>
            <a:ext cx="32142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dirty="0" smtClean="0"/>
              <a:t>Ugyanez tömörebben ábrázolva:</a:t>
            </a:r>
          </a:p>
        </p:txBody>
      </p:sp>
    </p:spTree>
    <p:extLst>
      <p:ext uri="{BB962C8B-B14F-4D97-AF65-F5344CB8AC3E}">
        <p14:creationId xmlns:p14="http://schemas.microsoft.com/office/powerpoint/2010/main" val="3705364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második rétegben egy összeg: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6412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második rétegben két összeg: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5" y="2276871"/>
            <a:ext cx="3191970" cy="40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4427984" y="2492896"/>
            <a:ext cx="408637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Minden élhez más-más w súly </a:t>
            </a:r>
            <a:r>
              <a:rPr lang="hu-HU" dirty="0" smtClean="0"/>
              <a:t>tartozik:</a:t>
            </a:r>
          </a:p>
          <a:p>
            <a:r>
              <a:rPr lang="hu-HU" i="1" dirty="0" smtClean="0"/>
              <a:t>h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dirty="0" smtClean="0"/>
              <a:t> + </a:t>
            </a:r>
            <a:r>
              <a:rPr lang="hu-HU" i="1" dirty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dirty="0" smtClean="0"/>
              <a:t>)</a:t>
            </a:r>
          </a:p>
          <a:p>
            <a:r>
              <a:rPr lang="hu-HU" i="1" dirty="0" smtClean="0"/>
              <a:t>h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dirty="0" smtClean="0"/>
              <a:t> + </a:t>
            </a:r>
            <a:r>
              <a:rPr lang="hu-HU" i="1" dirty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dirty="0" smtClean="0"/>
              <a:t>)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3478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második rétegben </a:t>
            </a:r>
            <a:r>
              <a:rPr lang="hu-HU" i="1" dirty="0" smtClean="0"/>
              <a:t>k </a:t>
            </a:r>
            <a:r>
              <a:rPr lang="hu-HU" dirty="0" smtClean="0"/>
              <a:t>összeg: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5" y="2276871"/>
            <a:ext cx="3191970" cy="40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églalap 4"/>
          <p:cNvSpPr/>
          <p:nvPr/>
        </p:nvSpPr>
        <p:spPr>
          <a:xfrm>
            <a:off x="4427984" y="2492896"/>
            <a:ext cx="408637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 smtClean="0"/>
              <a:t>Minden élhez más-más w súly </a:t>
            </a:r>
            <a:r>
              <a:rPr lang="hu-HU" dirty="0" smtClean="0"/>
              <a:t>tartozik:</a:t>
            </a:r>
          </a:p>
          <a:p>
            <a:r>
              <a:rPr lang="hu-HU" i="1" dirty="0" smtClean="0"/>
              <a:t>h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dirty="0" smtClean="0"/>
              <a:t> + </a:t>
            </a:r>
            <a:r>
              <a:rPr lang="hu-HU" i="1" dirty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baseline="-25000" dirty="0" smtClean="0">
                <a:solidFill>
                  <a:srgbClr val="FFC000"/>
                </a:solidFill>
              </a:rPr>
              <a:t>1</a:t>
            </a:r>
            <a:r>
              <a:rPr lang="hu-HU" dirty="0" smtClean="0"/>
              <a:t>)</a:t>
            </a:r>
          </a:p>
          <a:p>
            <a:r>
              <a:rPr lang="hu-HU" i="1" dirty="0" smtClean="0"/>
              <a:t>h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dirty="0" smtClean="0"/>
              <a:t> + </a:t>
            </a:r>
            <a:r>
              <a:rPr lang="hu-HU" i="1" dirty="0"/>
              <a:t>w</a:t>
            </a:r>
            <a:r>
              <a:rPr lang="hu-HU" baseline="-25000" dirty="0" smtClean="0">
                <a:solidFill>
                  <a:srgbClr val="FFC000"/>
                </a:solidFill>
              </a:rPr>
              <a:t>2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baseline="-25000" dirty="0">
                <a:solidFill>
                  <a:srgbClr val="FFC000"/>
                </a:solidFill>
              </a:rPr>
              <a:t>2</a:t>
            </a:r>
            <a:r>
              <a:rPr lang="hu-HU" dirty="0" smtClean="0"/>
              <a:t>)</a:t>
            </a:r>
          </a:p>
          <a:p>
            <a:r>
              <a:rPr lang="hu-HU" dirty="0" smtClean="0"/>
              <a:t>...</a:t>
            </a:r>
            <a:endParaRPr lang="en-GB" dirty="0" smtClean="0"/>
          </a:p>
          <a:p>
            <a:r>
              <a:rPr lang="hu-HU" i="1" dirty="0" err="1" smtClean="0"/>
              <a:t>h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err="1" smtClean="0"/>
              <a:t>w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err="1" smtClean="0"/>
              <a:t>w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err="1" smtClean="0"/>
              <a:t>w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3</a:t>
            </a:r>
            <a:r>
              <a:rPr lang="hu-HU" dirty="0" smtClean="0"/>
              <a:t> + </a:t>
            </a:r>
            <a:r>
              <a:rPr lang="hu-HU" i="1" dirty="0" err="1" smtClean="0"/>
              <a:t>w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baseline="-25000" dirty="0" smtClean="0"/>
              <a:t>,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i="1" dirty="0" smtClean="0"/>
              <a:t>x</a:t>
            </a:r>
            <a:r>
              <a:rPr lang="hu-HU" baseline="-25000" dirty="0" smtClean="0">
                <a:solidFill>
                  <a:srgbClr val="00B050"/>
                </a:solidFill>
              </a:rPr>
              <a:t>4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err="1" smtClean="0"/>
              <a:t>b</a:t>
            </a:r>
            <a:r>
              <a:rPr lang="hu-HU" baseline="-25000" dirty="0" err="1">
                <a:solidFill>
                  <a:srgbClr val="FFC000"/>
                </a:solidFill>
              </a:rPr>
              <a:t>k</a:t>
            </a:r>
            <a:r>
              <a:rPr lang="hu-HU" dirty="0" smtClean="0"/>
              <a:t>)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02" y="2276871"/>
            <a:ext cx="3311004" cy="41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05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hu-HU" sz="2000" dirty="0" smtClean="0"/>
              <a:t>Az utolsó rétegben egy végső összeg adja a </a:t>
            </a:r>
            <a:r>
              <a:rPr lang="hu-HU" sz="2000" b="1" dirty="0" smtClean="0"/>
              <a:t>modell kimenetét</a:t>
            </a:r>
          </a:p>
          <a:p>
            <a:pPr lvl="1"/>
            <a:r>
              <a:rPr lang="hu-HU" sz="1800" dirty="0" smtClean="0"/>
              <a:t>egy bináris osztályozási feladatban a pozitív osztály </a:t>
            </a:r>
            <a:r>
              <a:rPr lang="hu-HU" sz="1800" b="1" dirty="0" err="1" smtClean="0"/>
              <a:t>prediktált</a:t>
            </a:r>
            <a:r>
              <a:rPr lang="hu-HU" sz="1800" b="1" dirty="0" smtClean="0"/>
              <a:t> valószínűségét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5" y="2276871"/>
            <a:ext cx="3191970" cy="40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02" y="2276871"/>
            <a:ext cx="3311004" cy="41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90" y="2277417"/>
            <a:ext cx="4929157" cy="417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4763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hu-HU" sz="2000" dirty="0" smtClean="0"/>
              <a:t>Az utolsó rétegben egy végső összeg adja a </a:t>
            </a:r>
            <a:r>
              <a:rPr lang="hu-HU" sz="2000" b="1" dirty="0" smtClean="0"/>
              <a:t>modell kimenetét</a:t>
            </a:r>
          </a:p>
          <a:p>
            <a:pPr lvl="1"/>
            <a:r>
              <a:rPr lang="hu-HU" sz="1800" dirty="0" smtClean="0"/>
              <a:t>egy bináris osztályozási feladatban a pozitív osztály </a:t>
            </a:r>
            <a:r>
              <a:rPr lang="hu-HU" sz="1800" b="1" dirty="0" err="1" smtClean="0"/>
              <a:t>prediktált</a:t>
            </a:r>
            <a:r>
              <a:rPr lang="hu-HU" sz="1800" b="1" dirty="0" smtClean="0"/>
              <a:t> valószínűségét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5" y="2276871"/>
            <a:ext cx="3191970" cy="40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02" y="2276871"/>
            <a:ext cx="3311004" cy="41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90" y="2277417"/>
            <a:ext cx="4929157" cy="417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19" y="2290435"/>
            <a:ext cx="4909898" cy="416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556868" y="2276871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egy-egy logisztikus regresszió</a:t>
            </a:r>
            <a:endParaRPr lang="en-GB" dirty="0"/>
          </a:p>
        </p:txBody>
      </p:sp>
      <p:cxnSp>
        <p:nvCxnSpPr>
          <p:cNvPr id="6" name="Egyenes összekötő nyíllal 5"/>
          <p:cNvCxnSpPr/>
          <p:nvPr/>
        </p:nvCxnSpPr>
        <p:spPr>
          <a:xfrm flipH="1">
            <a:off x="2749704" y="2564904"/>
            <a:ext cx="88619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4067944" y="2646203"/>
            <a:ext cx="156240" cy="854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églalap 13"/>
          <p:cNvSpPr/>
          <p:nvPr/>
        </p:nvSpPr>
        <p:spPr>
          <a:xfrm>
            <a:off x="4932040" y="3073605"/>
            <a:ext cx="34788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i="1" dirty="0"/>
              <a:t>y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0070C0"/>
                </a:solidFill>
              </a:rPr>
              <a:t>h1</a:t>
            </a:r>
            <a:r>
              <a:rPr lang="hu-HU" i="1" dirty="0" smtClean="0"/>
              <a:t>h</a:t>
            </a:r>
            <a:r>
              <a:rPr lang="hu-HU" baseline="-25000" dirty="0" smtClean="0">
                <a:solidFill>
                  <a:srgbClr val="0070C0"/>
                </a:solidFill>
              </a:rPr>
              <a:t>1</a:t>
            </a:r>
            <a:r>
              <a:rPr lang="hu-HU" dirty="0" smtClean="0"/>
              <a:t> + </a:t>
            </a:r>
            <a:r>
              <a:rPr lang="hu-HU" i="1" dirty="0" smtClean="0"/>
              <a:t>w</a:t>
            </a:r>
            <a:r>
              <a:rPr lang="hu-HU" baseline="-25000" dirty="0" smtClean="0">
                <a:solidFill>
                  <a:srgbClr val="0070C0"/>
                </a:solidFill>
              </a:rPr>
              <a:t>h2</a:t>
            </a:r>
            <a:r>
              <a:rPr lang="hu-HU" i="1" dirty="0" smtClean="0"/>
              <a:t>h</a:t>
            </a:r>
            <a:r>
              <a:rPr lang="hu-HU" baseline="-25000" dirty="0" smtClean="0">
                <a:solidFill>
                  <a:srgbClr val="0070C0"/>
                </a:solidFill>
              </a:rPr>
              <a:t>2</a:t>
            </a:r>
            <a:r>
              <a:rPr lang="hu-HU" dirty="0" smtClean="0"/>
              <a:t> + </a:t>
            </a:r>
            <a:r>
              <a:rPr lang="hu-HU" i="1" dirty="0" smtClean="0"/>
              <a:t>...</a:t>
            </a:r>
            <a:r>
              <a:rPr lang="hu-HU" dirty="0" smtClean="0"/>
              <a:t> + </a:t>
            </a:r>
            <a:r>
              <a:rPr lang="hu-HU" i="1" dirty="0" err="1" smtClean="0"/>
              <a:t>w</a:t>
            </a:r>
            <a:r>
              <a:rPr lang="hu-HU" baseline="-25000" dirty="0" err="1" smtClean="0">
                <a:solidFill>
                  <a:srgbClr val="0070C0"/>
                </a:solidFill>
              </a:rPr>
              <a:t>hk</a:t>
            </a:r>
            <a:r>
              <a:rPr lang="hu-HU" i="1" dirty="0" err="1" smtClean="0"/>
              <a:t>h</a:t>
            </a:r>
            <a:r>
              <a:rPr lang="hu-HU" baseline="-25000" dirty="0" err="1">
                <a:solidFill>
                  <a:srgbClr val="0070C0"/>
                </a:solidFill>
              </a:rPr>
              <a:t>k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3914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Logisztikus regresszióból 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/>
          <a:lstStyle/>
          <a:p>
            <a:r>
              <a:rPr lang="hu-HU" sz="2000" dirty="0" smtClean="0"/>
              <a:t>Az utolsó rétegben egy végső összeg adja a </a:t>
            </a:r>
            <a:r>
              <a:rPr lang="hu-HU" sz="2000" b="1" dirty="0" smtClean="0"/>
              <a:t>modell kimenetét</a:t>
            </a:r>
          </a:p>
          <a:p>
            <a:pPr lvl="1"/>
            <a:r>
              <a:rPr lang="hu-HU" sz="1800" dirty="0" smtClean="0"/>
              <a:t>egy bináris osztályozási feladatban a pozitív osztály </a:t>
            </a:r>
            <a:r>
              <a:rPr lang="hu-HU" sz="1800" b="1" dirty="0" err="1" smtClean="0"/>
              <a:t>prediktált</a:t>
            </a:r>
            <a:r>
              <a:rPr lang="hu-HU" sz="1800" b="1" dirty="0" smtClean="0"/>
              <a:t> valószínűségét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276872"/>
            <a:ext cx="3108568" cy="3936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375" y="2276871"/>
            <a:ext cx="3191970" cy="4077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202" y="2276871"/>
            <a:ext cx="3311004" cy="418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90" y="2277417"/>
            <a:ext cx="4929157" cy="4174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919" y="2290435"/>
            <a:ext cx="4909898" cy="416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zövegdoboz 3"/>
          <p:cNvSpPr txBox="1"/>
          <p:nvPr/>
        </p:nvSpPr>
        <p:spPr>
          <a:xfrm>
            <a:off x="3556868" y="2276871"/>
            <a:ext cx="291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smtClean="0"/>
              <a:t>egy-egy logisztikus regresszió</a:t>
            </a:r>
            <a:endParaRPr lang="en-GB" dirty="0"/>
          </a:p>
        </p:txBody>
      </p:sp>
      <p:cxnSp>
        <p:nvCxnSpPr>
          <p:cNvPr id="6" name="Egyenes összekötő nyíllal 5"/>
          <p:cNvCxnSpPr/>
          <p:nvPr/>
        </p:nvCxnSpPr>
        <p:spPr>
          <a:xfrm flipH="1">
            <a:off x="2749704" y="2564904"/>
            <a:ext cx="886192" cy="4320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gyenes összekötő nyíllal 11"/>
          <p:cNvCxnSpPr/>
          <p:nvPr/>
        </p:nvCxnSpPr>
        <p:spPr>
          <a:xfrm flipH="1">
            <a:off x="4067944" y="2646203"/>
            <a:ext cx="156240" cy="854805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Téglalap 13"/>
          <p:cNvSpPr/>
          <p:nvPr/>
        </p:nvSpPr>
        <p:spPr>
          <a:xfrm>
            <a:off x="5076056" y="2708920"/>
            <a:ext cx="3914854" cy="11695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1400" i="1" dirty="0"/>
              <a:t>y</a:t>
            </a:r>
            <a:r>
              <a:rPr lang="hu-HU" sz="1400" dirty="0" smtClean="0"/>
              <a:t> = </a:t>
            </a:r>
            <a:r>
              <a:rPr lang="el-GR" sz="1400" dirty="0" smtClean="0"/>
              <a:t>σ</a:t>
            </a:r>
            <a:r>
              <a:rPr lang="hu-HU" sz="1400" dirty="0" smtClean="0"/>
              <a:t>(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0070C0"/>
                </a:solidFill>
              </a:rPr>
              <a:t>h1</a:t>
            </a:r>
            <a:r>
              <a:rPr lang="hu-HU" sz="1400" i="1" dirty="0" smtClean="0"/>
              <a:t>h</a:t>
            </a:r>
            <a:r>
              <a:rPr lang="hu-HU" sz="1400" baseline="-25000" dirty="0" smtClean="0">
                <a:solidFill>
                  <a:srgbClr val="0070C0"/>
                </a:solidFill>
              </a:rPr>
              <a:t>1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0070C0"/>
                </a:solidFill>
              </a:rPr>
              <a:t>h2</a:t>
            </a:r>
            <a:r>
              <a:rPr lang="hu-HU" sz="1400" i="1" dirty="0" smtClean="0"/>
              <a:t>h</a:t>
            </a:r>
            <a:r>
              <a:rPr lang="hu-HU" sz="1400" baseline="-25000" dirty="0" smtClean="0">
                <a:solidFill>
                  <a:srgbClr val="0070C0"/>
                </a:solidFill>
              </a:rPr>
              <a:t>2</a:t>
            </a:r>
            <a:r>
              <a:rPr lang="hu-HU" sz="1400" dirty="0" smtClean="0"/>
              <a:t> + </a:t>
            </a:r>
            <a:r>
              <a:rPr lang="hu-HU" sz="1400" i="1" dirty="0" smtClean="0"/>
              <a:t>...</a:t>
            </a:r>
            <a:r>
              <a:rPr lang="hu-HU" sz="1400" dirty="0" smtClean="0"/>
              <a:t> + 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0070C0"/>
                </a:solidFill>
              </a:rPr>
              <a:t>hk</a:t>
            </a:r>
            <a:r>
              <a:rPr lang="hu-HU" sz="1400" i="1" dirty="0" err="1" smtClean="0"/>
              <a:t>h</a:t>
            </a:r>
            <a:r>
              <a:rPr lang="hu-HU" sz="1400" baseline="-25000" dirty="0" err="1">
                <a:solidFill>
                  <a:srgbClr val="0070C0"/>
                </a:solidFill>
              </a:rPr>
              <a:t>k</a:t>
            </a:r>
            <a:r>
              <a:rPr lang="hu-HU" sz="1400" baseline="-25000" dirty="0" smtClean="0"/>
              <a:t> </a:t>
            </a:r>
            <a:r>
              <a:rPr lang="hu-HU" sz="1400" dirty="0" smtClean="0"/>
              <a:t>+ </a:t>
            </a:r>
            <a:r>
              <a:rPr lang="hu-HU" sz="1400" i="1" dirty="0" smtClean="0"/>
              <a:t>b</a:t>
            </a:r>
            <a:r>
              <a:rPr lang="hu-HU" sz="1400" dirty="0" smtClean="0"/>
              <a:t>)</a:t>
            </a:r>
          </a:p>
          <a:p>
            <a:r>
              <a:rPr lang="hu-HU" sz="1400" dirty="0" smtClean="0"/>
              <a:t>= </a:t>
            </a:r>
            <a:r>
              <a:rPr lang="el-GR" sz="1400" dirty="0" smtClean="0"/>
              <a:t>σ</a:t>
            </a:r>
            <a:r>
              <a:rPr lang="hu-HU" sz="1400" dirty="0" smtClean="0"/>
              <a:t>(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0070C0"/>
                </a:solidFill>
              </a:rPr>
              <a:t>h1</a:t>
            </a:r>
            <a:r>
              <a:rPr lang="el-GR" sz="1400" dirty="0" smtClean="0"/>
              <a:t>σ</a:t>
            </a:r>
            <a:r>
              <a:rPr lang="hu-HU" sz="1400" dirty="0" smtClean="0"/>
              <a:t>(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1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1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1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1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baseline="-25000" dirty="0" smtClean="0"/>
              <a:t> </a:t>
            </a:r>
            <a:r>
              <a:rPr lang="hu-HU" sz="1400" dirty="0" smtClean="0"/>
              <a:t>+ </a:t>
            </a:r>
            <a:r>
              <a:rPr lang="hu-HU" sz="1400" i="1" dirty="0" smtClean="0"/>
              <a:t>b</a:t>
            </a:r>
            <a:r>
              <a:rPr lang="hu-HU" sz="1400" baseline="-25000" dirty="0" smtClean="0">
                <a:solidFill>
                  <a:srgbClr val="FFC000"/>
                </a:solidFill>
              </a:rPr>
              <a:t>1</a:t>
            </a:r>
            <a:r>
              <a:rPr lang="hu-HU" sz="1400" dirty="0" smtClean="0"/>
              <a:t>)</a:t>
            </a:r>
          </a:p>
          <a:p>
            <a:r>
              <a:rPr lang="hu-HU" sz="1400" dirty="0" smtClean="0"/>
              <a:t>      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0070C0"/>
                </a:solidFill>
              </a:rPr>
              <a:t>h2</a:t>
            </a:r>
            <a:r>
              <a:rPr lang="el-GR" sz="1400" dirty="0" smtClean="0"/>
              <a:t>σ</a:t>
            </a:r>
            <a:r>
              <a:rPr lang="hu-HU" sz="1400" dirty="0" smtClean="0"/>
              <a:t>(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2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2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2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dirty="0" smtClean="0"/>
              <a:t> + </a:t>
            </a:r>
            <a:r>
              <a:rPr lang="hu-HU" sz="1400" i="1" dirty="0" smtClean="0"/>
              <a:t>w</a:t>
            </a:r>
            <a:r>
              <a:rPr lang="hu-HU" sz="1400" baseline="-25000" dirty="0" smtClean="0">
                <a:solidFill>
                  <a:srgbClr val="FFC000"/>
                </a:solidFill>
              </a:rPr>
              <a:t>2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baseline="-25000" dirty="0" smtClean="0"/>
              <a:t> </a:t>
            </a:r>
            <a:r>
              <a:rPr lang="hu-HU" sz="1400" dirty="0" smtClean="0"/>
              <a:t>+ </a:t>
            </a:r>
            <a:r>
              <a:rPr lang="hu-HU" sz="1400" i="1" dirty="0" smtClean="0"/>
              <a:t>b</a:t>
            </a:r>
            <a:r>
              <a:rPr lang="hu-HU" sz="1400" baseline="-25000" dirty="0" smtClean="0">
                <a:solidFill>
                  <a:srgbClr val="FFC000"/>
                </a:solidFill>
              </a:rPr>
              <a:t>2</a:t>
            </a:r>
            <a:r>
              <a:rPr lang="hu-HU" sz="1400" dirty="0" smtClean="0"/>
              <a:t>)</a:t>
            </a:r>
          </a:p>
          <a:p>
            <a:r>
              <a:rPr lang="hu-HU" sz="1400" dirty="0" smtClean="0"/>
              <a:t>       + ...</a:t>
            </a:r>
          </a:p>
          <a:p>
            <a:r>
              <a:rPr lang="hu-HU" sz="1400" dirty="0" smtClean="0"/>
              <a:t>       + 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0070C0"/>
                </a:solidFill>
              </a:rPr>
              <a:t>hk</a:t>
            </a:r>
            <a:r>
              <a:rPr lang="hu-HU" sz="1400" baseline="-25000" dirty="0" smtClean="0">
                <a:solidFill>
                  <a:srgbClr val="0070C0"/>
                </a:solidFill>
              </a:rPr>
              <a:t> </a:t>
            </a:r>
            <a:r>
              <a:rPr lang="el-GR" sz="1400" dirty="0" smtClean="0"/>
              <a:t>σ</a:t>
            </a:r>
            <a:r>
              <a:rPr lang="hu-HU" sz="1400" dirty="0" smtClean="0"/>
              <a:t>(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FFC000"/>
                </a:solidFill>
              </a:rPr>
              <a:t>k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1</a:t>
            </a:r>
            <a:r>
              <a:rPr lang="hu-HU" sz="1400" dirty="0" smtClean="0"/>
              <a:t> + 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FFC000"/>
                </a:solidFill>
              </a:rPr>
              <a:t>k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2</a:t>
            </a:r>
            <a:r>
              <a:rPr lang="hu-HU" sz="1400" dirty="0" smtClean="0"/>
              <a:t> + 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FFC000"/>
                </a:solidFill>
              </a:rPr>
              <a:t>k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3</a:t>
            </a:r>
            <a:r>
              <a:rPr lang="hu-HU" sz="1400" dirty="0" smtClean="0"/>
              <a:t> + </a:t>
            </a:r>
            <a:r>
              <a:rPr lang="hu-HU" sz="1400" i="1" dirty="0" err="1" smtClean="0"/>
              <a:t>w</a:t>
            </a:r>
            <a:r>
              <a:rPr lang="hu-HU" sz="1400" baseline="-25000" dirty="0" err="1" smtClean="0">
                <a:solidFill>
                  <a:srgbClr val="FFC000"/>
                </a:solidFill>
              </a:rPr>
              <a:t>k</a:t>
            </a:r>
            <a:r>
              <a:rPr lang="hu-HU" sz="1400" baseline="-25000" dirty="0" smtClean="0"/>
              <a:t>,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i="1" dirty="0" smtClean="0"/>
              <a:t>x</a:t>
            </a:r>
            <a:r>
              <a:rPr lang="hu-HU" sz="1400" baseline="-25000" dirty="0" smtClean="0">
                <a:solidFill>
                  <a:srgbClr val="00B050"/>
                </a:solidFill>
              </a:rPr>
              <a:t>4</a:t>
            </a:r>
            <a:r>
              <a:rPr lang="hu-HU" sz="1400" baseline="-25000" dirty="0" smtClean="0"/>
              <a:t> </a:t>
            </a:r>
            <a:r>
              <a:rPr lang="hu-HU" sz="1400" dirty="0" smtClean="0"/>
              <a:t>+ </a:t>
            </a:r>
            <a:r>
              <a:rPr lang="hu-HU" sz="1400" i="1" dirty="0" err="1" smtClean="0"/>
              <a:t>b</a:t>
            </a:r>
            <a:r>
              <a:rPr lang="hu-HU" sz="1400" baseline="-25000" dirty="0" err="1" smtClean="0">
                <a:solidFill>
                  <a:srgbClr val="FFC000"/>
                </a:solidFill>
              </a:rPr>
              <a:t>k</a:t>
            </a:r>
            <a:r>
              <a:rPr lang="hu-HU" sz="1400" dirty="0" smtClean="0"/>
              <a:t>) +</a:t>
            </a:r>
            <a:r>
              <a:rPr lang="hu-HU" sz="1400" dirty="0"/>
              <a:t> </a:t>
            </a:r>
            <a:r>
              <a:rPr lang="hu-HU" sz="1400" dirty="0" smtClean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83527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smtClean="0"/>
              <a:t>Neurális hálónak egy olyan matematikai függvényt nevezünk, amely vektorok belső szorzataiból és a szorzatokon alkalmazott nemlineáris függvényekből áll össze, és a </a:t>
            </a:r>
            <a:r>
              <a:rPr lang="hu-HU" b="1" dirty="0" smtClean="0"/>
              <a:t>bemeneti </a:t>
            </a:r>
            <a:r>
              <a:rPr lang="hu-HU" dirty="0" smtClean="0"/>
              <a:t>és </a:t>
            </a:r>
            <a:r>
              <a:rPr lang="hu-HU" b="1" dirty="0" smtClean="0"/>
              <a:t>kimeneti </a:t>
            </a:r>
            <a:r>
              <a:rPr lang="hu-HU" dirty="0" smtClean="0"/>
              <a:t>rétegen kívül legalább egy </a:t>
            </a:r>
            <a:r>
              <a:rPr lang="hu-HU" b="1" dirty="0" smtClean="0"/>
              <a:t>„rejtett” </a:t>
            </a:r>
            <a:r>
              <a:rPr lang="hu-HU" dirty="0" smtClean="0"/>
              <a:t>réteget tartalmaz.</a:t>
            </a:r>
          </a:p>
          <a:p>
            <a:r>
              <a:rPr lang="hu-HU" dirty="0" smtClean="0"/>
              <a:t>Jól szemléltethetőek </a:t>
            </a:r>
            <a:r>
              <a:rPr lang="hu-HU" b="1" dirty="0" smtClean="0"/>
              <a:t>számítási gráfként</a:t>
            </a:r>
            <a:r>
              <a:rPr lang="hu-HU" dirty="0" smtClean="0"/>
              <a:t>, amelyekben a csúcsok az elvégzendő </a:t>
            </a:r>
            <a:r>
              <a:rPr lang="hu-HU" b="1" dirty="0" smtClean="0"/>
              <a:t>elemi műveleteket és azok eredményét </a:t>
            </a:r>
            <a:r>
              <a:rPr lang="hu-HU" dirty="0" smtClean="0"/>
              <a:t>jelentik, az élek pedig az adatok áramlását a csúcsok között.</a:t>
            </a:r>
          </a:p>
          <a:p>
            <a:r>
              <a:rPr lang="hu-HU" dirty="0" smtClean="0"/>
              <a:t>A „rétegek”, illetve a „bemeneti”, „rejtett”, „kimeneti” réteg fogalmak ennek a </a:t>
            </a:r>
            <a:r>
              <a:rPr lang="hu-HU" dirty="0" err="1" smtClean="0"/>
              <a:t>gráfmetaforának</a:t>
            </a:r>
            <a:r>
              <a:rPr lang="hu-HU" dirty="0" smtClean="0"/>
              <a:t> </a:t>
            </a:r>
            <a:r>
              <a:rPr lang="hu-HU" dirty="0" err="1" smtClean="0"/>
              <a:t>a</a:t>
            </a:r>
            <a:r>
              <a:rPr lang="hu-HU" dirty="0" smtClean="0"/>
              <a:t> keretei között értelmezhetőek.</a:t>
            </a:r>
          </a:p>
          <a:p>
            <a:pPr lvl="1"/>
            <a:r>
              <a:rPr lang="hu-HU" dirty="0" smtClean="0"/>
              <a:t>„rejtett” réteg egyszerűen egy olyan köztes számítási eredményt jelent, amelyet vektorok összeszorzásával, majd egy nemlineáris függvény alkalmazásával kaptunk</a:t>
            </a:r>
          </a:p>
          <a:p>
            <a:r>
              <a:rPr lang="hu-HU" dirty="0" smtClean="0"/>
              <a:t>A számítási gráfként ábrázolt </a:t>
            </a:r>
            <a:r>
              <a:rPr lang="hu-HU" b="1" dirty="0" smtClean="0"/>
              <a:t>neurális háló csúcsait neuronoknak </a:t>
            </a:r>
            <a:r>
              <a:rPr lang="hu-HU" dirty="0" smtClean="0"/>
              <a:t>nevezzük. Minden neuron a </a:t>
            </a:r>
            <a:r>
              <a:rPr lang="hu-HU" b="1" dirty="0" smtClean="0"/>
              <a:t>bemeneteit </a:t>
            </a:r>
            <a:r>
              <a:rPr lang="hu-HU" dirty="0" smtClean="0"/>
              <a:t>egy </a:t>
            </a:r>
            <a:r>
              <a:rPr lang="hu-HU" b="1" dirty="0" smtClean="0"/>
              <a:t>korábbi réteg neuronjaitól </a:t>
            </a:r>
            <a:r>
              <a:rPr lang="hu-HU" dirty="0" smtClean="0"/>
              <a:t>kapja, azoknak súlyozott összegét számítja ki, majd egy nemlineáris függvényt alkalmaz az összegre.</a:t>
            </a:r>
          </a:p>
          <a:p>
            <a:pPr lvl="1"/>
            <a:r>
              <a:rPr lang="hu-HU" b="1" dirty="0" smtClean="0"/>
              <a:t>Teljesen összekapcsolt </a:t>
            </a:r>
            <a:r>
              <a:rPr lang="hu-HU" dirty="0" smtClean="0"/>
              <a:t>neurális háló: a </a:t>
            </a:r>
            <a:r>
              <a:rPr lang="hu-HU" dirty="0" err="1" smtClean="0"/>
              <a:t>k-adik</a:t>
            </a:r>
            <a:r>
              <a:rPr lang="hu-HU" dirty="0" smtClean="0"/>
              <a:t> réteg mindegyik neuronja a k–1-edik (tehát az eggyel „lentebbi”) réteg </a:t>
            </a:r>
            <a:r>
              <a:rPr lang="hu-HU" b="1" dirty="0" smtClean="0"/>
              <a:t>összes </a:t>
            </a:r>
            <a:r>
              <a:rPr lang="hu-HU" dirty="0" smtClean="0"/>
              <a:t>neuronjának a kimenetét súlyozza és összegzi</a:t>
            </a:r>
            <a:endParaRPr lang="hu-HU" dirty="0"/>
          </a:p>
          <a:p>
            <a:pPr lvl="1"/>
            <a:r>
              <a:rPr lang="hu-HU" dirty="0" smtClean="0"/>
              <a:t>Léteznek olyan neurális hálók, amelyekben a „fentebbi” rétegen lévő neuronok a „lentebbi” rétegek neuronjainak </a:t>
            </a:r>
            <a:r>
              <a:rPr lang="hu-HU" b="1" dirty="0" smtClean="0"/>
              <a:t>csak egy részével </a:t>
            </a:r>
            <a:r>
              <a:rPr lang="hu-HU" dirty="0" smtClean="0"/>
              <a:t>vannak összekapcsolva (ennek jellegzetes esete a képfelismerésben használt ún. </a:t>
            </a:r>
            <a:r>
              <a:rPr lang="hu-HU" dirty="0" err="1" smtClean="0"/>
              <a:t>konvolúciós</a:t>
            </a:r>
            <a:r>
              <a:rPr lang="hu-HU" dirty="0" smtClean="0"/>
              <a:t> neurális hálók).</a:t>
            </a:r>
          </a:p>
          <a:p>
            <a:pPr lvl="1"/>
            <a:r>
              <a:rPr lang="hu-HU" dirty="0" smtClean="0"/>
              <a:t>Lehetnek olyan (ún. </a:t>
            </a:r>
            <a:r>
              <a:rPr lang="hu-HU" dirty="0" err="1" smtClean="0"/>
              <a:t>reziduális</a:t>
            </a:r>
            <a:r>
              <a:rPr lang="hu-HU" dirty="0" smtClean="0"/>
              <a:t>) kapcsolatok neurális hálókban, amelyek „átugranak” rétegeket; ilyeneket használnak például </a:t>
            </a:r>
            <a:r>
              <a:rPr lang="hu-HU" dirty="0" err="1" smtClean="0"/>
              <a:t>transzformerekben</a:t>
            </a:r>
            <a:r>
              <a:rPr lang="hu-HU" dirty="0"/>
              <a:t> </a:t>
            </a:r>
            <a:r>
              <a:rPr lang="hu-HU" dirty="0" smtClean="0"/>
              <a:t>is.</a:t>
            </a:r>
          </a:p>
          <a:p>
            <a:r>
              <a:rPr lang="hu-HU" dirty="0" smtClean="0"/>
              <a:t>A neuron </a:t>
            </a:r>
            <a:r>
              <a:rPr lang="hu-HU" b="1" dirty="0" smtClean="0"/>
              <a:t>kimeneteként kiszámolt értéket </a:t>
            </a:r>
            <a:r>
              <a:rPr lang="hu-HU" dirty="0" smtClean="0"/>
              <a:t>a neuron </a:t>
            </a:r>
            <a:r>
              <a:rPr lang="hu-HU" b="1" dirty="0" smtClean="0"/>
              <a:t>aktivációjának </a:t>
            </a:r>
            <a:r>
              <a:rPr lang="hu-HU" dirty="0" smtClean="0"/>
              <a:t>szokták nevezni.</a:t>
            </a:r>
          </a:p>
          <a:p>
            <a:r>
              <a:rPr lang="hu-HU" dirty="0" smtClean="0"/>
              <a:t>A nemlineáris függvényt, amelyet a neuron alkalmaz a bemeneteinek súlyozott összegére (a korábbiakban látott logisztikus, más néven </a:t>
            </a:r>
            <a:r>
              <a:rPr lang="hu-HU" dirty="0" err="1" smtClean="0"/>
              <a:t>szigmoid</a:t>
            </a:r>
            <a:r>
              <a:rPr lang="hu-HU" dirty="0" smtClean="0"/>
              <a:t> függvényt), </a:t>
            </a:r>
            <a:r>
              <a:rPr lang="hu-HU" b="1" dirty="0" smtClean="0"/>
              <a:t>aktivációs függvénynek </a:t>
            </a:r>
            <a:r>
              <a:rPr lang="hu-HU" dirty="0" smtClean="0"/>
              <a:t>nevezik.</a:t>
            </a:r>
          </a:p>
        </p:txBody>
      </p:sp>
    </p:spTree>
    <p:extLst>
      <p:ext uri="{BB962C8B-B14F-4D97-AF65-F5344CB8AC3E}">
        <p14:creationId xmlns:p14="http://schemas.microsoft.com/office/powerpoint/2010/main" val="79844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Az 1980-as évek fontos eredménye a neurális hálók </a:t>
            </a:r>
            <a:r>
              <a:rPr lang="hu-HU" b="1" dirty="0" smtClean="0"/>
              <a:t>tanító algoritmusának </a:t>
            </a:r>
            <a:r>
              <a:rPr lang="hu-HU" dirty="0" smtClean="0"/>
              <a:t>a felfedezése.</a:t>
            </a:r>
          </a:p>
          <a:p>
            <a:r>
              <a:rPr lang="hu-HU" dirty="0" smtClean="0"/>
              <a:t>A neurális hálók, azaz többrétegű </a:t>
            </a:r>
            <a:r>
              <a:rPr lang="hu-HU" dirty="0" err="1" smtClean="0"/>
              <a:t>perceptronok</a:t>
            </a:r>
            <a:r>
              <a:rPr lang="hu-HU" dirty="0" smtClean="0"/>
              <a:t> alapvető ötlete korábban is ismert volt, de azt nem tudták, hogy ezeket megfigyelésekből álló tanítóhalmazzal hogyan lehet tanítani.</a:t>
            </a:r>
          </a:p>
          <a:p>
            <a:r>
              <a:rPr lang="hu-HU" dirty="0" smtClean="0"/>
              <a:t>A probléma megoldása gyakorlatilag ugyanaz, mint a logisztikus regresszió tanítására használt ún. (sztochasztikus) </a:t>
            </a:r>
            <a:r>
              <a:rPr lang="hu-HU" b="1" dirty="0" err="1" smtClean="0"/>
              <a:t>gradiensmódszer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tanítás minden lépésében egy megfigyelésre kiszámítjuk a függvény értékét, a súlyokat úgy növeljük vagy csökkentjük, hogy a függvény értéke közelebb kerüljön a helyes értékhez (amit ismerünk).</a:t>
            </a:r>
          </a:p>
          <a:p>
            <a:pPr lvl="1"/>
            <a:r>
              <a:rPr lang="hu-HU" dirty="0" smtClean="0"/>
              <a:t>Szigorúan véve a </a:t>
            </a:r>
            <a:r>
              <a:rPr lang="hu-HU" b="1" dirty="0" smtClean="0"/>
              <a:t>hibafüggvénynek az adott súlyra vonatkozó parciális deriváltját </a:t>
            </a:r>
            <a:r>
              <a:rPr lang="hu-HU" dirty="0" smtClean="0"/>
              <a:t>számítjuk ki, és annak egy kis többszörösét adjuk az adott súlyhoz.</a:t>
            </a:r>
          </a:p>
          <a:p>
            <a:pPr lvl="1"/>
            <a:r>
              <a:rPr lang="hu-HU" dirty="0" smtClean="0"/>
              <a:t>A neurális hálót pont ugyanígy tanítjuk, de előbb a kimenethez legközelebbi súlyokat módosítjuk (rejtett -&gt; kimenet), utána visszafelé haladunk a bemenet felé (bemenet -&gt; rejtett súlyok) rétegenként.</a:t>
            </a:r>
          </a:p>
          <a:p>
            <a:pPr lvl="1"/>
            <a:r>
              <a:rPr lang="hu-HU" dirty="0" smtClean="0"/>
              <a:t>Szigorúan véve a </a:t>
            </a:r>
            <a:r>
              <a:rPr lang="hu-HU" b="1" dirty="0" smtClean="0"/>
              <a:t>differenciálszámítás láncszabályát </a:t>
            </a:r>
            <a:r>
              <a:rPr lang="hu-HU" dirty="0" smtClean="0"/>
              <a:t>használjuk (összetett függvények deriválásának szabálya).</a:t>
            </a:r>
          </a:p>
          <a:p>
            <a:r>
              <a:rPr lang="hu-HU" dirty="0" smtClean="0"/>
              <a:t>Ezt a tanításeljárást (</a:t>
            </a:r>
            <a:r>
              <a:rPr lang="hu-HU" dirty="0" err="1" smtClean="0"/>
              <a:t>error</a:t>
            </a:r>
            <a:r>
              <a:rPr lang="hu-HU" dirty="0" smtClean="0"/>
              <a:t>) </a:t>
            </a:r>
            <a:r>
              <a:rPr lang="hu-HU" b="1" dirty="0" err="1" smtClean="0"/>
              <a:t>backpropagation</a:t>
            </a:r>
            <a:r>
              <a:rPr lang="hu-HU" dirty="0" smtClean="0"/>
              <a:t> algoritmusnak nevezik, kb. „a hiba visszaáramoltatása”.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638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Gépi tanulás az 1990-es,</a:t>
            </a:r>
            <a:br>
              <a:rPr lang="hu-HU" dirty="0" smtClean="0"/>
            </a:br>
            <a:r>
              <a:rPr lang="hu-HU" dirty="0" smtClean="0"/>
              <a:t>2000-es években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Miután a szimbolikus, szabályokon alapuló, algoritmikus mesterséges intelligencia nem váltotta be a hozzá fűzött reményeket, a kutatás a századfordulón egyre erőteljesebben a </a:t>
            </a:r>
            <a:r>
              <a:rPr lang="hu-HU" b="1" dirty="0" smtClean="0"/>
              <a:t>statisztikai gépi tanulásra </a:t>
            </a:r>
            <a:r>
              <a:rPr lang="hu-HU" dirty="0" smtClean="0"/>
              <a:t>helyezte a hangsúlyt.</a:t>
            </a:r>
          </a:p>
          <a:p>
            <a:r>
              <a:rPr lang="hu-HU" dirty="0" smtClean="0"/>
              <a:t>Gépi tanulás:</a:t>
            </a:r>
          </a:p>
          <a:p>
            <a:pPr lvl="1"/>
            <a:r>
              <a:rPr lang="hu-HU" dirty="0" smtClean="0"/>
              <a:t>ugyanúgy egy </a:t>
            </a:r>
            <a:r>
              <a:rPr lang="hu-HU" b="1" dirty="0" smtClean="0"/>
              <a:t>kiinduló problémát old meg</a:t>
            </a:r>
            <a:r>
              <a:rPr lang="hu-HU" dirty="0" smtClean="0"/>
              <a:t>, mint egy algoritmus,</a:t>
            </a:r>
          </a:p>
          <a:p>
            <a:pPr lvl="1"/>
            <a:r>
              <a:rPr lang="hu-HU" dirty="0" smtClean="0"/>
              <a:t>de a gépi tanulás során </a:t>
            </a:r>
            <a:r>
              <a:rPr lang="hu-HU" b="1" dirty="0" smtClean="0"/>
              <a:t>nem programozók valósítják meg </a:t>
            </a:r>
            <a:r>
              <a:rPr lang="hu-HU" dirty="0" smtClean="0"/>
              <a:t>egy adott programozási nyelven az elemi lépésekre lebontott megoldási eljárást,</a:t>
            </a:r>
          </a:p>
          <a:p>
            <a:pPr lvl="1"/>
            <a:r>
              <a:rPr lang="hu-HU" dirty="0" smtClean="0"/>
              <a:t>hanem egy </a:t>
            </a:r>
            <a:r>
              <a:rPr lang="hu-HU" b="1" dirty="0" smtClean="0"/>
              <a:t>konkrét megfigyeléseket </a:t>
            </a:r>
            <a:r>
              <a:rPr lang="hu-HU" dirty="0" smtClean="0"/>
              <a:t>tartalmazó adathalmazt adunk bemenetként egy általános ún. gépi tanulási algoritmusnak,</a:t>
            </a:r>
          </a:p>
          <a:p>
            <a:pPr lvl="1"/>
            <a:r>
              <a:rPr lang="hu-HU" dirty="0" smtClean="0"/>
              <a:t>ez az algoritmus a megfigyelések statisztikai jellemzőit felhasználva olyan </a:t>
            </a:r>
            <a:r>
              <a:rPr lang="hu-HU" b="1" dirty="0" smtClean="0"/>
              <a:t>matematikai modellt</a:t>
            </a:r>
            <a:r>
              <a:rPr lang="hu-HU" dirty="0" smtClean="0"/>
              <a:t> számít ki, amely </a:t>
            </a:r>
            <a:r>
              <a:rPr lang="hu-HU" b="1" dirty="0" smtClean="0"/>
              <a:t>általános, közelítő megoldást </a:t>
            </a:r>
            <a:r>
              <a:rPr lang="hu-HU" dirty="0" smtClean="0"/>
              <a:t>kínál a problémára.</a:t>
            </a:r>
          </a:p>
          <a:p>
            <a:pPr lvl="1"/>
            <a:r>
              <a:rPr lang="hu-HU" dirty="0" smtClean="0"/>
              <a:t>A „matematikai modell” egy </a:t>
            </a:r>
            <a:r>
              <a:rPr lang="hu-HU" b="1" dirty="0" smtClean="0"/>
              <a:t>matematikai függvényt</a:t>
            </a:r>
            <a:r>
              <a:rPr lang="hu-HU" dirty="0" smtClean="0"/>
              <a:t>, képletet jelent, amely adott bemenő számadatokból (a függvény argumentumaiból) kiszámol egyetlen kimeneti </a:t>
            </a:r>
            <a:r>
              <a:rPr lang="hu-HU" b="1" dirty="0" smtClean="0"/>
              <a:t>értéket</a:t>
            </a:r>
            <a:r>
              <a:rPr lang="hu-HU" dirty="0" smtClean="0"/>
              <a:t>.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z a kimeneti érték lehet egyetlen </a:t>
            </a:r>
            <a:r>
              <a:rPr lang="hu-HU" b="1" dirty="0" smtClean="0"/>
              <a:t>szám</a:t>
            </a:r>
            <a:r>
              <a:rPr lang="hu-HU" dirty="0" smtClean="0"/>
              <a:t>, egy több számból álló </a:t>
            </a:r>
            <a:r>
              <a:rPr lang="hu-HU" b="1" dirty="0" smtClean="0"/>
              <a:t>számvektor</a:t>
            </a:r>
            <a:r>
              <a:rPr lang="hu-HU" dirty="0" smtClean="0"/>
              <a:t>, egy több vektorból álló </a:t>
            </a:r>
            <a:r>
              <a:rPr lang="hu-HU" b="1" dirty="0" smtClean="0"/>
              <a:t>számmátrix</a:t>
            </a:r>
            <a:r>
              <a:rPr lang="hu-HU" dirty="0" smtClean="0"/>
              <a:t>, egy több mátrixból álló </a:t>
            </a:r>
            <a:r>
              <a:rPr lang="hu-HU" dirty="0" err="1" smtClean="0"/>
              <a:t>számtenzor</a:t>
            </a:r>
            <a:r>
              <a:rPr lang="hu-HU" dirty="0" smtClean="0"/>
              <a:t>, de mindenesetre számok valamilyen rövidebb-hosszabb sorozata.</a:t>
            </a:r>
          </a:p>
          <a:p>
            <a:pPr lvl="1"/>
            <a:r>
              <a:rPr lang="hu-HU" dirty="0" smtClean="0"/>
              <a:t>Ahhoz, hogy gépi tanulással megoldható legyen, a kiinduló problémánkat számok formájában kell megfogalmazni.</a:t>
            </a:r>
          </a:p>
          <a:p>
            <a:pPr lvl="2"/>
            <a:r>
              <a:rPr lang="hu-HU" dirty="0" smtClean="0"/>
              <a:t>Mind a bemenő adatoknak számoknak kell lenniük,</a:t>
            </a:r>
          </a:p>
          <a:p>
            <a:pPr lvl="2"/>
            <a:r>
              <a:rPr lang="hu-HU" dirty="0" smtClean="0"/>
              <a:t>mind a kimenetként kiszámolt értéknek.</a:t>
            </a:r>
          </a:p>
        </p:txBody>
      </p:sp>
    </p:spTree>
    <p:extLst>
      <p:ext uri="{BB962C8B-B14F-4D97-AF65-F5344CB8AC3E}">
        <p14:creationId xmlns:p14="http://schemas.microsoft.com/office/powerpoint/2010/main" val="12167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Univerzális közelítés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1989-től számos ún. </a:t>
            </a:r>
            <a:r>
              <a:rPr lang="hu-HU" b="1" dirty="0" smtClean="0"/>
              <a:t>univerzális közelítési tételt </a:t>
            </a:r>
            <a:r>
              <a:rPr lang="hu-HU" dirty="0" smtClean="0"/>
              <a:t>bizonyítottak matematikusok, amelyek azt mondták ki, hogy különböző szerkezetű neurális hálók </a:t>
            </a:r>
            <a:r>
              <a:rPr lang="hu-HU" b="1" dirty="0" smtClean="0"/>
              <a:t>bármely</a:t>
            </a:r>
            <a:r>
              <a:rPr lang="hu-HU" dirty="0" smtClean="0"/>
              <a:t>, adott tartományon értelmezett és adott értékkészletű </a:t>
            </a:r>
            <a:r>
              <a:rPr lang="hu-HU" b="1" dirty="0" smtClean="0"/>
              <a:t>matematikai függvényt képesek közelíteni tetszőleges pontossággal</a:t>
            </a:r>
          </a:p>
          <a:p>
            <a:pPr lvl="1"/>
            <a:r>
              <a:rPr lang="hu-HU" dirty="0" smtClean="0"/>
              <a:t>Ez az </a:t>
            </a:r>
            <a:r>
              <a:rPr lang="hu-HU" b="1" dirty="0" smtClean="0"/>
              <a:t>egyetlen rejtett réteget </a:t>
            </a:r>
            <a:r>
              <a:rPr lang="hu-HU" dirty="0" smtClean="0"/>
              <a:t>tartalmazó neurális hálókra is igaz.</a:t>
            </a:r>
          </a:p>
          <a:p>
            <a:pPr lvl="1"/>
            <a:r>
              <a:rPr lang="hu-HU" dirty="0" smtClean="0"/>
              <a:t>A neuronok </a:t>
            </a:r>
            <a:r>
              <a:rPr lang="hu-HU" b="1" dirty="0" smtClean="0"/>
              <a:t>aktivációs függvényeként nemlineáris </a:t>
            </a:r>
            <a:r>
              <a:rPr lang="hu-HU" dirty="0" smtClean="0"/>
              <a:t>függvényt kell használni, pl. </a:t>
            </a:r>
            <a:r>
              <a:rPr lang="hu-HU" dirty="0" err="1" smtClean="0"/>
              <a:t>szigmoid</a:t>
            </a:r>
            <a:r>
              <a:rPr lang="hu-HU" dirty="0" smtClean="0"/>
              <a:t> függvényt, mert </a:t>
            </a:r>
            <a:r>
              <a:rPr lang="hu-HU" b="1" dirty="0" smtClean="0"/>
              <a:t>lineáris </a:t>
            </a:r>
            <a:r>
              <a:rPr lang="hu-HU" dirty="0" smtClean="0"/>
              <a:t>aktivációs függvény használata esetén bármilyen bonyolult neurális háló egy egyszerű </a:t>
            </a:r>
            <a:r>
              <a:rPr lang="hu-HU" b="1" dirty="0" smtClean="0"/>
              <a:t>lineáris </a:t>
            </a:r>
            <a:r>
              <a:rPr lang="hu-HU" dirty="0" smtClean="0"/>
              <a:t>függvénnyel ekvivalens</a:t>
            </a:r>
            <a:r>
              <a:rPr lang="hu-H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6062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Neurális hálók és más modellek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Ennek hatására jelentős kutatások folytak a 90-es években neurális hálók gyakorlati alkalmazásával kapcsolatban.</a:t>
            </a:r>
          </a:p>
          <a:p>
            <a:r>
              <a:rPr lang="hu-HU" dirty="0" smtClean="0"/>
              <a:t>Sok más ma is alapvető gépi tanulási algoritmust és modellt is feltaláltak a 80-as, 90-es években</a:t>
            </a:r>
          </a:p>
          <a:p>
            <a:pPr lvl="1"/>
            <a:r>
              <a:rPr lang="hu-HU" dirty="0" smtClean="0"/>
              <a:t>pl. döntési fák (ID3 algoritmus, 1986), naiv </a:t>
            </a:r>
            <a:r>
              <a:rPr lang="hu-HU" dirty="0" err="1" smtClean="0"/>
              <a:t>Bayes</a:t>
            </a:r>
            <a:r>
              <a:rPr lang="hu-HU" dirty="0" smtClean="0"/>
              <a:t> (80-as évek vége), </a:t>
            </a:r>
            <a:r>
              <a:rPr lang="hu-HU" dirty="0" err="1" smtClean="0"/>
              <a:t>boosting</a:t>
            </a:r>
            <a:r>
              <a:rPr lang="hu-HU" dirty="0" smtClean="0"/>
              <a:t> (1990), asszociációs szabályok tanulása (apriori algoritmus, 1994), </a:t>
            </a:r>
            <a:r>
              <a:rPr lang="hu-HU" dirty="0" err="1" smtClean="0"/>
              <a:t>tartóvektorgép</a:t>
            </a:r>
            <a:r>
              <a:rPr lang="hu-HU" dirty="0" smtClean="0"/>
              <a:t> (1995), véletlen erdők (1995), </a:t>
            </a:r>
            <a:r>
              <a:rPr lang="hu-HU" dirty="0" err="1" smtClean="0"/>
              <a:t>gradient</a:t>
            </a:r>
            <a:r>
              <a:rPr lang="hu-HU" dirty="0" smtClean="0"/>
              <a:t> </a:t>
            </a:r>
            <a:r>
              <a:rPr lang="hu-HU" dirty="0" err="1" smtClean="0"/>
              <a:t>boost</a:t>
            </a:r>
            <a:r>
              <a:rPr lang="hu-HU" dirty="0" smtClean="0"/>
              <a:t> (1999)</a:t>
            </a:r>
          </a:p>
          <a:p>
            <a:r>
              <a:rPr lang="hu-HU" dirty="0" smtClean="0"/>
              <a:t>A neurális háló ezek közül csak egy, és nem feltétlenül a legsikeresebb minden alkalmazásra</a:t>
            </a:r>
          </a:p>
          <a:p>
            <a:pPr lvl="1"/>
            <a:r>
              <a:rPr lang="hu-HU" dirty="0"/>
              <a:t>K</a:t>
            </a:r>
            <a:r>
              <a:rPr lang="hu-HU" dirty="0" smtClean="0"/>
              <a:t>is adathalmazokra, kevés statisztikai változó (jegy) esetén más módszerek gyakran sokkal jobban teljesítenek a neurális hálónál.</a:t>
            </a:r>
          </a:p>
          <a:p>
            <a:pPr lvl="1"/>
            <a:r>
              <a:rPr lang="hu-HU" dirty="0" smtClean="0"/>
              <a:t>A tapasztalat általában az, hogy nem a modell választása a döntő, hanem a tanítóadatok mennyisége; sok tanítóadat gyűjtésével sokkal többet nyerhetünk, mint a modell választásával</a:t>
            </a:r>
          </a:p>
          <a:p>
            <a:r>
              <a:rPr lang="hu-HU" dirty="0" smtClean="0"/>
              <a:t>Egészen a 2010-es évekig a neurális háló nem is számított különösebben fontos modelltípusnak</a:t>
            </a:r>
          </a:p>
        </p:txBody>
      </p:sp>
    </p:spTree>
    <p:extLst>
      <p:ext uri="{BB962C8B-B14F-4D97-AF65-F5344CB8AC3E}">
        <p14:creationId xmlns:p14="http://schemas.microsoft.com/office/powerpoint/2010/main" val="2014623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2010-es években azonban kiderült, hogy neurális hálók más modellekhez képest sokkal sikeresebben skálázhatóak sokdimenziós (több ezer, tízezer, százezer dimenziós) bemeneteken és nagyon nagy tanítóadat-halmazokon történő tanításra.</a:t>
            </a:r>
          </a:p>
          <a:p>
            <a:r>
              <a:rPr lang="hu-HU" dirty="0" smtClean="0"/>
              <a:t>Nincs szükség a jegyek előkészítésére (ún. </a:t>
            </a:r>
            <a:r>
              <a:rPr lang="hu-HU" dirty="0" err="1" smtClean="0"/>
              <a:t>feature</a:t>
            </a:r>
            <a:r>
              <a:rPr lang="hu-HU" dirty="0" smtClean="0"/>
              <a:t> </a:t>
            </a:r>
            <a:r>
              <a:rPr lang="hu-HU" dirty="0" err="1" smtClean="0"/>
              <a:t>engineeringre</a:t>
            </a:r>
            <a:r>
              <a:rPr lang="hu-HU" dirty="0" smtClean="0"/>
              <a:t>, pl. releváns jegyek kiválogatása, hasznos származtatott jegyek előzetes kiszámítása), ezt elvégzi a neurális háló a tanítás során automatikusan.</a:t>
            </a:r>
          </a:p>
          <a:p>
            <a:r>
              <a:rPr lang="hu-HU" dirty="0" smtClean="0"/>
              <a:t>Legtipikusabb példa: képfeldolgozás</a:t>
            </a:r>
          </a:p>
          <a:p>
            <a:pPr lvl="1"/>
            <a:r>
              <a:rPr lang="hu-HU" dirty="0" smtClean="0"/>
              <a:t>egy pixel legalább egy jegy (ha fekete-fehér a kép), inkább 3 vagy 4 jegy (</a:t>
            </a:r>
            <a:r>
              <a:rPr lang="hu-HU" dirty="0" err="1" smtClean="0"/>
              <a:t>RGB</a:t>
            </a:r>
            <a:r>
              <a:rPr lang="hu-HU" dirty="0" smtClean="0"/>
              <a:t>, </a:t>
            </a:r>
            <a:r>
              <a:rPr lang="hu-HU" dirty="0" err="1" smtClean="0"/>
              <a:t>CMYK</a:t>
            </a:r>
            <a:r>
              <a:rPr lang="hu-HU" dirty="0" smtClean="0"/>
              <a:t> kódolású színes kép)</a:t>
            </a:r>
          </a:p>
          <a:p>
            <a:pPr lvl="1"/>
            <a:r>
              <a:rPr lang="hu-HU" dirty="0" smtClean="0"/>
              <a:t>egy kép mérete legalább néhány százszor néhány száz pixel</a:t>
            </a:r>
          </a:p>
          <a:p>
            <a:pPr lvl="2"/>
            <a:r>
              <a:rPr lang="hu-HU" dirty="0" smtClean="0"/>
              <a:t>tehát tíz-százezres nagyságrendű jegy ír le egy képet.</a:t>
            </a:r>
          </a:p>
          <a:p>
            <a:pPr lvl="1"/>
            <a:r>
              <a:rPr lang="hu-HU" dirty="0" smtClean="0"/>
              <a:t>a nem neurális képfeldolgozásban a képeket osztályozás előtt </a:t>
            </a:r>
            <a:r>
              <a:rPr lang="hu-HU" dirty="0" err="1" smtClean="0"/>
              <a:t>előfeldolgozták</a:t>
            </a:r>
            <a:r>
              <a:rPr lang="hu-HU" dirty="0" smtClean="0"/>
              <a:t>, pl. a képet vonalakra, élekre redukálták</a:t>
            </a:r>
          </a:p>
        </p:txBody>
      </p:sp>
    </p:spTree>
    <p:extLst>
      <p:ext uri="{BB962C8B-B14F-4D97-AF65-F5344CB8AC3E}">
        <p14:creationId xmlns:p14="http://schemas.microsoft.com/office/powerpoint/2010/main" val="160349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neurális hálónak legalább egy rejtett rétege van, de lehet több is:</a:t>
            </a:r>
            <a:endParaRPr lang="en-GB" sz="20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27439"/>
            <a:ext cx="5681265" cy="35634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neurális hálónak legalább egy rejtett rétege van, de lehet több is:</a:t>
            </a:r>
            <a:endParaRPr lang="en-GB" sz="2000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902" y="2286038"/>
            <a:ext cx="7115307" cy="3602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186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smtClean="0"/>
              <a:t>A neurális hálónak legalább egy rejtett rétege van, de lehet több is:</a:t>
            </a:r>
            <a:endParaRPr lang="en-GB" sz="20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300566"/>
            <a:ext cx="8441203" cy="35767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14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 80-as években felfedezett módszerekkel az egy-két rejtett rétegű neurális hálók voltak taníthatóak, ennél több rejtett réteg nem.</a:t>
            </a:r>
          </a:p>
          <a:p>
            <a:r>
              <a:rPr lang="hu-HU" dirty="0" smtClean="0"/>
              <a:t>A három és különösen ennél (sokkal) több rejtett rétegű neurális hálókat nevezik mély neurális hálónak, és az ilyen neurális hálók tanítását mélytanulásnak (</a:t>
            </a:r>
            <a:r>
              <a:rPr lang="hu-HU" dirty="0" err="1" smtClean="0"/>
              <a:t>deep</a:t>
            </a:r>
            <a:r>
              <a:rPr lang="hu-HU" dirty="0" smtClean="0"/>
              <a:t> </a:t>
            </a:r>
            <a:r>
              <a:rPr lang="hu-HU" dirty="0" err="1" smtClean="0"/>
              <a:t>learning</a:t>
            </a:r>
            <a:r>
              <a:rPr lang="hu-HU" dirty="0" smtClean="0"/>
              <a:t>).</a:t>
            </a:r>
          </a:p>
          <a:p>
            <a:r>
              <a:rPr lang="hu-HU" dirty="0" smtClean="0"/>
              <a:t>A mélytanulás megoldatlan mérnöki probléma volt a 90-es, 2000-es években.</a:t>
            </a:r>
          </a:p>
          <a:p>
            <a:pPr lvl="1"/>
            <a:r>
              <a:rPr lang="hu-HU" dirty="0" smtClean="0"/>
              <a:t>Mély neurális hálókat össze lehetett ugyan rakni, de nem tanultak az adatokból.</a:t>
            </a:r>
          </a:p>
          <a:p>
            <a:pPr lvl="1"/>
            <a:r>
              <a:rPr lang="hu-HU" dirty="0" smtClean="0"/>
              <a:t>Bár az igazsághoz hozzátartozik, hogy ez nemcsak a neurális hálók tanításának módszertanához kapcsolódott, hanem a tanítóadatok mennyiségéről és számítási kapacitásról is szólt.</a:t>
            </a:r>
          </a:p>
        </p:txBody>
      </p:sp>
    </p:spTree>
    <p:extLst>
      <p:ext uri="{BB962C8B-B14F-4D97-AF65-F5344CB8AC3E}">
        <p14:creationId xmlns:p14="http://schemas.microsoft.com/office/powerpoint/2010/main" val="3236864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haszna a mélytanulásnak?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De ha egy egyetlen rejtett rétegű neurális háló is közelíteni tud bármilyen függvényt, akkor miért akarnánk mély neurális hálót tanítani?</a:t>
            </a:r>
          </a:p>
          <a:p>
            <a:pPr lvl="1"/>
            <a:r>
              <a:rPr lang="hu-HU" dirty="0" smtClean="0"/>
              <a:t>Röviden: azért, mert attól, hogy bizonyítható, hogy egyetlen elég sok neuront tartalmazó rejtett réteggel bármilyen függvényt tetszőlegesen tudunk közelíteni, </a:t>
            </a:r>
            <a:r>
              <a:rPr lang="hu-HU" b="1" dirty="0" smtClean="0"/>
              <a:t>arra nincs garancia, hogy ezt a közelítést a </a:t>
            </a:r>
            <a:r>
              <a:rPr lang="hu-HU" b="1" dirty="0" err="1" smtClean="0"/>
              <a:t>backpropagation</a:t>
            </a:r>
            <a:r>
              <a:rPr lang="hu-HU" b="1" dirty="0" smtClean="0"/>
              <a:t> algoritmus meg is találja, </a:t>
            </a:r>
            <a:r>
              <a:rPr lang="hu-HU" dirty="0" smtClean="0"/>
              <a:t>különösen</a:t>
            </a:r>
            <a:r>
              <a:rPr lang="hu-HU" b="1" dirty="0" smtClean="0"/>
              <a:t> </a:t>
            </a:r>
            <a:r>
              <a:rPr lang="hu-HU" dirty="0" smtClean="0"/>
              <a:t>(szükségképpen) korlátozott mennyiségű tanítóadat alapján.</a:t>
            </a:r>
          </a:p>
          <a:p>
            <a:pPr lvl="1"/>
            <a:r>
              <a:rPr lang="hu-HU" dirty="0" smtClean="0"/>
              <a:t>Egy </a:t>
            </a:r>
            <a:r>
              <a:rPr lang="hu-HU" b="1" dirty="0" smtClean="0"/>
              <a:t>mély neurális háló kifejező ereje ugyan nem nagyobb</a:t>
            </a:r>
            <a:r>
              <a:rPr lang="hu-HU" dirty="0" smtClean="0"/>
              <a:t>, mint egy egyetlen rejtett rétegű neurális háló kifejező ereje, de lehet, hogy </a:t>
            </a:r>
            <a:r>
              <a:rPr lang="hu-HU" b="1" dirty="0" smtClean="0"/>
              <a:t>gyorsabban és sikeresebben tanítható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</a:t>
            </a:r>
            <a:r>
              <a:rPr lang="hu-HU" b="1" dirty="0" smtClean="0"/>
              <a:t>tapasztalatok ténylegesen ezt igazolták </a:t>
            </a:r>
            <a:r>
              <a:rPr lang="hu-HU" dirty="0" smtClean="0"/>
              <a:t>akkor, amikor a technikai nehézségek elhárultak, és lehetségessé vált mély neurális hálók tanítása.</a:t>
            </a:r>
          </a:p>
        </p:txBody>
      </p:sp>
    </p:spTree>
    <p:extLst>
      <p:ext uri="{BB962C8B-B14F-4D97-AF65-F5344CB8AC3E}">
        <p14:creationId xmlns:p14="http://schemas.microsoft.com/office/powerpoint/2010/main" val="94219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mélytanulás akadályai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neurális hálók szerkezetéhez kapcsolódó alapvető elméleti, matematikai nehézségek akadályozták a mély neurális hálók tanítását.</a:t>
            </a:r>
          </a:p>
          <a:p>
            <a:pPr lvl="1"/>
            <a:r>
              <a:rPr lang="hu-HU" dirty="0" smtClean="0"/>
              <a:t>Kettőnél több rejtett réteg esetén a neurális háló a hagyományos módszerrel nem tanul be, mert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szigmoid</a:t>
            </a:r>
            <a:r>
              <a:rPr lang="hu-HU" dirty="0" smtClean="0"/>
              <a:t> aktivációs függvény deriváltja és a láncszabály alkalmazása együttesen azt eredményezte, hogy két réteg után a parciális derivált értéke gyakorlatilag 0 lett.</a:t>
            </a:r>
          </a:p>
          <a:p>
            <a:pPr lvl="3"/>
            <a:r>
              <a:rPr lang="hu-HU" dirty="0"/>
              <a:t>A</a:t>
            </a:r>
            <a:r>
              <a:rPr lang="hu-HU" dirty="0" smtClean="0"/>
              <a:t>hogy távolodunk a kimeneti rétegtől, annál kisebb mértékben változik a súlyok értéke az egyes tanítópéldák hatására.</a:t>
            </a:r>
          </a:p>
          <a:p>
            <a:pPr lvl="3"/>
            <a:r>
              <a:rPr lang="hu-HU" dirty="0"/>
              <a:t>M</a:t>
            </a:r>
            <a:r>
              <a:rPr lang="hu-HU" dirty="0" smtClean="0"/>
              <a:t>élyebb hálózatban a két legfelső réteg tanul, de a lentebbi (bemenethez közelebbi) rétegek súlyai az eredetileg inicializált véletlenszerű értéken maradnak.</a:t>
            </a:r>
          </a:p>
          <a:p>
            <a:pPr lvl="3"/>
            <a:r>
              <a:rPr lang="hu-HU" dirty="0" smtClean="0"/>
              <a:t>További rétegek hozzáadása haszontalan, mert ugyanúgy ki kell számítani a neuronjaik értékét, de miután ezek a rétegek nem tanulnak, semmit nem adnak hozzá a </a:t>
            </a:r>
            <a:r>
              <a:rPr lang="hu-HU" dirty="0" err="1" smtClean="0"/>
              <a:t>predikciók</a:t>
            </a:r>
            <a:r>
              <a:rPr lang="hu-HU" dirty="0" smtClean="0"/>
              <a:t> pontosságához.</a:t>
            </a:r>
          </a:p>
          <a:p>
            <a:pPr lvl="1"/>
            <a:r>
              <a:rPr lang="hu-HU" dirty="0" smtClean="0"/>
              <a:t>A probléma megoldása más aktivációs függvények használata a rejtett rétegek neuronjaiban; </a:t>
            </a:r>
            <a:r>
              <a:rPr lang="hu-HU" dirty="0" err="1" smtClean="0"/>
              <a:t>szigmoid</a:t>
            </a:r>
            <a:r>
              <a:rPr lang="hu-HU" dirty="0" smtClean="0"/>
              <a:t> </a:t>
            </a:r>
            <a:r>
              <a:rPr lang="hu-HU" dirty="0" err="1" smtClean="0"/>
              <a:t>függény</a:t>
            </a:r>
            <a:r>
              <a:rPr lang="hu-HU" dirty="0" smtClean="0"/>
              <a:t> csak a kimeneti rétegben marad.</a:t>
            </a:r>
          </a:p>
          <a:p>
            <a:pPr lvl="2"/>
            <a:r>
              <a:rPr lang="hu-HU" dirty="0" smtClean="0"/>
              <a:t>ún. </a:t>
            </a:r>
            <a:r>
              <a:rPr lang="hu-HU" dirty="0" err="1" smtClean="0"/>
              <a:t>ReLU</a:t>
            </a:r>
            <a:r>
              <a:rPr lang="hu-HU" dirty="0" smtClean="0"/>
              <a:t> (</a:t>
            </a:r>
            <a:r>
              <a:rPr lang="hu-HU" dirty="0" err="1" smtClean="0"/>
              <a:t>rectified</a:t>
            </a:r>
            <a:r>
              <a:rPr lang="hu-HU" dirty="0" smtClean="0"/>
              <a:t> </a:t>
            </a:r>
            <a:r>
              <a:rPr lang="hu-HU" dirty="0" err="1" smtClean="0"/>
              <a:t>linear</a:t>
            </a:r>
            <a:r>
              <a:rPr lang="hu-HU" dirty="0" smtClean="0"/>
              <a:t> unit) függvény és ennek különböző módosításai váltak be (lyukas </a:t>
            </a:r>
            <a:r>
              <a:rPr lang="hu-HU" dirty="0" err="1" smtClean="0"/>
              <a:t>ReLU</a:t>
            </a:r>
            <a:r>
              <a:rPr lang="hu-HU" dirty="0" smtClean="0"/>
              <a:t>, </a:t>
            </a:r>
            <a:r>
              <a:rPr lang="hu-HU" dirty="0" err="1" smtClean="0"/>
              <a:t>GELU</a:t>
            </a:r>
            <a:r>
              <a:rPr lang="hu-HU" dirty="0" smtClean="0"/>
              <a:t> stb.) a rejtett rétegekben</a:t>
            </a:r>
          </a:p>
          <a:p>
            <a:pPr lvl="1"/>
            <a:r>
              <a:rPr lang="hu-HU" dirty="0" smtClean="0"/>
              <a:t>A tanítás kezdetén a súlyok megfelelő véletlenszerű értékre inicializálása is alapvetően fontos volt – milyen tartományban legyenek, milyen eloszlással?</a:t>
            </a:r>
          </a:p>
          <a:p>
            <a:pPr lvl="1"/>
            <a:r>
              <a:rPr lang="en-GB" dirty="0" err="1" smtClean="0"/>
              <a:t>Bengio</a:t>
            </a:r>
            <a:r>
              <a:rPr lang="en-GB" dirty="0" smtClean="0"/>
              <a:t>: </a:t>
            </a:r>
            <a:r>
              <a:rPr lang="en-GB" i="1" dirty="0"/>
              <a:t>Learning Deep Architectures for </a:t>
            </a:r>
            <a:r>
              <a:rPr lang="en-GB" i="1" dirty="0" smtClean="0"/>
              <a:t>AI</a:t>
            </a:r>
            <a:r>
              <a:rPr lang="hu-HU" i="1" dirty="0" smtClean="0"/>
              <a:t>, </a:t>
            </a:r>
            <a:r>
              <a:rPr lang="en-GB" dirty="0" smtClean="0"/>
              <a:t>2009</a:t>
            </a:r>
            <a:r>
              <a:rPr lang="hu-HU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0015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mélytanulás akadályai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Mélytanulás gyakorlati akadályai: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gy neurális háló </a:t>
            </a:r>
            <a:r>
              <a:rPr lang="hu-HU" b="1" dirty="0" smtClean="0"/>
              <a:t>méretének növelésével </a:t>
            </a:r>
            <a:r>
              <a:rPr lang="hu-HU" dirty="0" smtClean="0"/>
              <a:t>gyakorlatban bizonyíthatóan, szabályszerűen </a:t>
            </a:r>
            <a:r>
              <a:rPr lang="hu-HU" b="1" dirty="0" smtClean="0"/>
              <a:t>nő a </a:t>
            </a:r>
            <a:r>
              <a:rPr lang="hu-HU" b="1" dirty="0" err="1" smtClean="0"/>
              <a:t>predikcióinak</a:t>
            </a:r>
            <a:r>
              <a:rPr lang="hu-HU" b="1" dirty="0" smtClean="0"/>
              <a:t> pontossága</a:t>
            </a:r>
            <a:endParaRPr lang="hu-HU" b="1" dirty="0"/>
          </a:p>
          <a:p>
            <a:pPr lvl="2"/>
            <a:r>
              <a:rPr lang="hu-HU" dirty="0" smtClean="0"/>
              <a:t>a neurális háló méretén a </a:t>
            </a:r>
            <a:r>
              <a:rPr lang="hu-HU" b="1" dirty="0" smtClean="0"/>
              <a:t>paramétereinek (súlyainak) számát </a:t>
            </a:r>
            <a:r>
              <a:rPr lang="hu-HU" dirty="0" smtClean="0"/>
              <a:t>értjük</a:t>
            </a:r>
          </a:p>
          <a:p>
            <a:pPr lvl="1"/>
            <a:r>
              <a:rPr lang="hu-HU" dirty="0" smtClean="0"/>
              <a:t>de csak akkor, ha a </a:t>
            </a:r>
            <a:r>
              <a:rPr lang="hu-HU" b="1" dirty="0" smtClean="0"/>
              <a:t>tanítóadatok mennyiségét </a:t>
            </a:r>
            <a:r>
              <a:rPr lang="hu-HU" dirty="0" smtClean="0"/>
              <a:t>is növeljük a hálózat növelésével együtt.</a:t>
            </a:r>
          </a:p>
          <a:p>
            <a:pPr lvl="1"/>
            <a:r>
              <a:rPr lang="hu-HU" dirty="0" smtClean="0"/>
              <a:t>Egyik a másik nélkül nem hasznos.</a:t>
            </a:r>
          </a:p>
          <a:p>
            <a:pPr lvl="1"/>
            <a:r>
              <a:rPr lang="hu-HU" b="1" dirty="0" smtClean="0"/>
              <a:t>Nagyon sok adatot </a:t>
            </a:r>
            <a:r>
              <a:rPr lang="hu-HU" dirty="0" smtClean="0"/>
              <a:t>kell gyűjteni.</a:t>
            </a:r>
          </a:p>
          <a:p>
            <a:pPr lvl="2"/>
            <a:r>
              <a:rPr lang="hu-HU" dirty="0" smtClean="0"/>
              <a:t>Nyelvfeldolgozásban: egy mély neurális háló tanítása tipikusan milliárd (szó)</a:t>
            </a:r>
            <a:r>
              <a:rPr lang="hu-HU" dirty="0" err="1" smtClean="0"/>
              <a:t>token</a:t>
            </a:r>
            <a:r>
              <a:rPr lang="hu-HU" dirty="0" smtClean="0"/>
              <a:t> nagyságrendű szöveghalmazokon kezdődik, ezermilliárd </a:t>
            </a:r>
            <a:r>
              <a:rPr lang="hu-HU" dirty="0" err="1" smtClean="0"/>
              <a:t>token</a:t>
            </a:r>
            <a:r>
              <a:rPr lang="hu-HU" dirty="0" smtClean="0"/>
              <a:t> nagyságrendig megy el a nagy nyelvmodellek esetében; menne tovább is, de elfogyott az összes adat.</a:t>
            </a:r>
          </a:p>
          <a:p>
            <a:pPr lvl="1"/>
            <a:r>
              <a:rPr lang="hu-HU" dirty="0" smtClean="0"/>
              <a:t>A nagyon sok adaton nagyon nagy neurális hálót tanítani </a:t>
            </a:r>
            <a:r>
              <a:rPr lang="hu-HU" b="1" dirty="0" smtClean="0"/>
              <a:t>borzasztóan számításigényes </a:t>
            </a:r>
            <a:r>
              <a:rPr lang="hu-HU" dirty="0" smtClean="0"/>
              <a:t>feladat.</a:t>
            </a:r>
          </a:p>
        </p:txBody>
      </p:sp>
    </p:spTree>
    <p:extLst>
      <p:ext uri="{BB962C8B-B14F-4D97-AF65-F5344CB8AC3E}">
        <p14:creationId xmlns:p14="http://schemas.microsoft.com/office/powerpoint/2010/main" val="1536378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Gépi tanulás az 1990-es,</a:t>
            </a:r>
            <a:br>
              <a:rPr lang="hu-HU" dirty="0" smtClean="0"/>
            </a:br>
            <a:r>
              <a:rPr lang="hu-HU" dirty="0" smtClean="0"/>
              <a:t>2000-es években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smtClean="0"/>
              <a:t>Miért a 90-es évekre terjedt el a gépi tanulás?</a:t>
            </a:r>
          </a:p>
          <a:p>
            <a:r>
              <a:rPr lang="hu-HU" dirty="0" smtClean="0"/>
              <a:t>Egy jó gépi tanulási modell megalkotásához </a:t>
            </a:r>
            <a:r>
              <a:rPr lang="hu-HU" b="1" dirty="0" smtClean="0"/>
              <a:t>tanítóadatokra </a:t>
            </a:r>
            <a:r>
              <a:rPr lang="hu-HU" dirty="0" smtClean="0"/>
              <a:t>van szükség (általában minél több, annál jobb).</a:t>
            </a:r>
          </a:p>
          <a:p>
            <a:r>
              <a:rPr lang="hu-HU" dirty="0" smtClean="0"/>
              <a:t>Az adatokat tárolni kell.</a:t>
            </a:r>
          </a:p>
          <a:p>
            <a:pPr lvl="1"/>
            <a:r>
              <a:rPr lang="hu-HU" dirty="0" smtClean="0"/>
              <a:t>1990 körül az adatokat floppylemezeken tárolták, ezek kapacitása 300-1400 kB között volt.</a:t>
            </a:r>
          </a:p>
          <a:p>
            <a:pPr lvl="1"/>
            <a:r>
              <a:rPr lang="hu-HU" dirty="0" smtClean="0"/>
              <a:t>Egy nagy merevlemez 40-80 MB.</a:t>
            </a:r>
          </a:p>
          <a:p>
            <a:pPr lvl="1"/>
            <a:r>
              <a:rPr lang="hu-HU" dirty="0" smtClean="0"/>
              <a:t>Egy számítógép memóriája 1-2 MB, de a felhasználó számára ebből csak kb. 600 kB volt elérhető.</a:t>
            </a:r>
          </a:p>
          <a:p>
            <a:r>
              <a:rPr lang="hu-HU" dirty="0" smtClean="0"/>
              <a:t>Valahonnan származnia kell az adatoknak.</a:t>
            </a:r>
          </a:p>
          <a:p>
            <a:pPr lvl="1"/>
            <a:r>
              <a:rPr lang="hu-HU" dirty="0" smtClean="0"/>
              <a:t>A web a 90-es évek közepére kezdett kialakulni.</a:t>
            </a:r>
          </a:p>
          <a:p>
            <a:pPr lvl="1"/>
            <a:r>
              <a:rPr lang="hu-HU" dirty="0" smtClean="0"/>
              <a:t>Addig mindenki csak a saját lokális adataira tudott támaszkodni, azokat kézzel kellett bevinni.</a:t>
            </a:r>
          </a:p>
          <a:p>
            <a:r>
              <a:rPr lang="hu-HU" dirty="0" smtClean="0"/>
              <a:t>Amíg nincs nagyon sok feldolgozandó adat, azt kézzel is fel lehet dolgozni, nincs is szükség összetett statisztikai modellekre.</a:t>
            </a:r>
          </a:p>
          <a:p>
            <a:r>
              <a:rPr lang="hu-HU" dirty="0" smtClean="0"/>
              <a:t>A klasszikus tanuló algoritmusokat a 80-as, 90-es években fedezik fel</a:t>
            </a:r>
          </a:p>
          <a:p>
            <a:r>
              <a:rPr lang="hu-HU" dirty="0" smtClean="0"/>
              <a:t>Nem utolsósorban ebben az időszakban jelennek meg az első szakfolyóiratok és tankönyvek a témában</a:t>
            </a:r>
          </a:p>
          <a:p>
            <a:pPr lvl="1"/>
            <a:r>
              <a:rPr lang="hu-HU" i="1" dirty="0" err="1" smtClean="0"/>
              <a:t>Machine</a:t>
            </a:r>
            <a:r>
              <a:rPr lang="hu-HU" i="1" dirty="0" smtClean="0"/>
              <a:t> </a:t>
            </a:r>
            <a:r>
              <a:rPr lang="hu-HU" i="1" dirty="0" err="1" smtClean="0"/>
              <a:t>Learning</a:t>
            </a:r>
            <a:r>
              <a:rPr lang="hu-HU" i="1" dirty="0" smtClean="0"/>
              <a:t>, </a:t>
            </a:r>
            <a:r>
              <a:rPr lang="hu-HU" dirty="0" smtClean="0"/>
              <a:t>1. évfolyam 1986</a:t>
            </a:r>
          </a:p>
          <a:p>
            <a:pPr lvl="1"/>
            <a:r>
              <a:rPr lang="hu-HU" dirty="0" err="1" smtClean="0"/>
              <a:t>Vapnik</a:t>
            </a:r>
            <a:r>
              <a:rPr lang="hu-HU" dirty="0" smtClean="0"/>
              <a:t>, </a:t>
            </a:r>
            <a:r>
              <a:rPr lang="en-GB" i="1" dirty="0" smtClean="0"/>
              <a:t>The Nature of Statistical Learning Theory</a:t>
            </a:r>
            <a:r>
              <a:rPr lang="hu-HU" i="1" dirty="0" smtClean="0"/>
              <a:t>. </a:t>
            </a:r>
            <a:r>
              <a:rPr lang="hu-HU" dirty="0" smtClean="0"/>
              <a:t>1995</a:t>
            </a:r>
          </a:p>
          <a:p>
            <a:pPr lvl="1"/>
            <a:r>
              <a:rPr lang="en-GB" dirty="0" smtClean="0"/>
              <a:t>Hastie, </a:t>
            </a:r>
            <a:r>
              <a:rPr lang="en-GB" dirty="0" err="1" smtClean="0"/>
              <a:t>Tibshirani</a:t>
            </a:r>
            <a:r>
              <a:rPr lang="en-GB" dirty="0" smtClean="0"/>
              <a:t>, Friedman</a:t>
            </a:r>
            <a:r>
              <a:rPr lang="hu-HU" dirty="0"/>
              <a:t>:</a:t>
            </a:r>
            <a:r>
              <a:rPr lang="en-GB" dirty="0" smtClean="0"/>
              <a:t> </a:t>
            </a:r>
            <a:r>
              <a:rPr lang="en-GB" i="1" dirty="0" smtClean="0"/>
              <a:t>The Elements of Statistical Learning</a:t>
            </a:r>
            <a:r>
              <a:rPr lang="hu-HU" i="1" dirty="0"/>
              <a:t>.</a:t>
            </a:r>
            <a:r>
              <a:rPr lang="hu-HU" i="1" dirty="0" smtClean="0"/>
              <a:t> </a:t>
            </a:r>
            <a:r>
              <a:rPr lang="hu-HU" dirty="0" smtClean="0"/>
              <a:t>2001</a:t>
            </a:r>
          </a:p>
        </p:txBody>
      </p:sp>
    </p:spTree>
    <p:extLst>
      <p:ext uri="{BB962C8B-B14F-4D97-AF65-F5344CB8AC3E}">
        <p14:creationId xmlns:p14="http://schemas.microsoft.com/office/powerpoint/2010/main" val="87226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mélytanulás akadályai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hu-HU" dirty="0" smtClean="0"/>
              <a:t>A neurális hálók alapvető művelete vektorok, illetve mátrixok </a:t>
            </a:r>
            <a:r>
              <a:rPr lang="hu-HU" dirty="0" smtClean="0"/>
              <a:t>szorzása. Egyetlen </a:t>
            </a:r>
            <a:r>
              <a:rPr lang="hu-HU" dirty="0" err="1" smtClean="0"/>
              <a:t>predikció</a:t>
            </a:r>
            <a:r>
              <a:rPr lang="hu-HU" dirty="0" smtClean="0"/>
              <a:t> kiszámításához (vagy egyetlen tanítóadatból </a:t>
            </a:r>
            <a:r>
              <a:rPr lang="hu-HU" smtClean="0"/>
              <a:t>való tanuláshoz)</a:t>
            </a:r>
            <a:r>
              <a:rPr lang="hu-HU" smtClean="0"/>
              <a:t> </a:t>
            </a:r>
            <a:r>
              <a:rPr lang="hu-HU" smtClean="0"/>
              <a:t>sok </a:t>
            </a:r>
            <a:r>
              <a:rPr lang="hu-HU" dirty="0" smtClean="0"/>
              <a:t>millió vagy akár milliárd szám összeszorzására és összeadására van szükség.</a:t>
            </a:r>
            <a:endParaRPr lang="hu-HU" dirty="0" smtClean="0"/>
          </a:p>
          <a:p>
            <a:r>
              <a:rPr lang="hu-HU" dirty="0" smtClean="0"/>
              <a:t>Ez a művelet kiválóan párhuzamosítható, mivel a vektor (mátrix) minden elemét külön-külön beszorozzuk a másik vektor (mátrix) megfelelő elemével.</a:t>
            </a:r>
          </a:p>
          <a:p>
            <a:r>
              <a:rPr lang="hu-HU" dirty="0" smtClean="0"/>
              <a:t>Az egyes elemek szorzása </a:t>
            </a:r>
            <a:r>
              <a:rPr lang="hu-HU" b="1" dirty="0" smtClean="0"/>
              <a:t>egymástól függetlenül </a:t>
            </a:r>
            <a:r>
              <a:rPr lang="hu-HU" dirty="0" smtClean="0"/>
              <a:t>történik, így akár az egyes elemek összeszorzását </a:t>
            </a:r>
            <a:r>
              <a:rPr lang="hu-HU" b="1" dirty="0" smtClean="0"/>
              <a:t>szétoszthatjuk </a:t>
            </a:r>
            <a:r>
              <a:rPr lang="hu-HU" dirty="0" smtClean="0"/>
              <a:t>több processzor között, amelyek egyidejűleg, </a:t>
            </a:r>
            <a:r>
              <a:rPr lang="hu-HU" b="1" dirty="0" smtClean="0"/>
              <a:t>párhuzamosan </a:t>
            </a:r>
            <a:r>
              <a:rPr lang="hu-HU" dirty="0" smtClean="0"/>
              <a:t>egy lépésben elvégzik a szorzásokat, utána az eredményt csak összesíteni kell egy következő lépésben.</a:t>
            </a:r>
          </a:p>
          <a:p>
            <a:r>
              <a:rPr lang="hu-HU" dirty="0" smtClean="0"/>
              <a:t>Korábban, a 20. században ilyen jellegű párhuzamos lineáris algebrai számításokra speciális ún. szuperszámítógépeket hoztak létre.</a:t>
            </a:r>
          </a:p>
          <a:p>
            <a:r>
              <a:rPr lang="hu-HU" dirty="0" smtClean="0"/>
              <a:t>A 2000-es években megjelentek erre a célra sok kis párhuzamosan működő processzort tartalmazó grafikus </a:t>
            </a:r>
            <a:r>
              <a:rPr lang="hu-HU" dirty="0" err="1" smtClean="0"/>
              <a:t>gyorsítókártyák</a:t>
            </a:r>
            <a:r>
              <a:rPr lang="hu-HU" dirty="0" smtClean="0"/>
              <a:t>, </a:t>
            </a:r>
            <a:r>
              <a:rPr lang="hu-HU" dirty="0" err="1" smtClean="0"/>
              <a:t>GPU-k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Ezek eredeti rendeltetése olyan játékok megjelenítése volt, amelyek egy háromdimenziós térben játszódnak, a játékban szereplő objektumok geometriáját kellett kiszámítani.</a:t>
            </a:r>
          </a:p>
          <a:p>
            <a:pPr lvl="1"/>
            <a:r>
              <a:rPr lang="hu-HU" dirty="0" smtClean="0"/>
              <a:t>Viszont a </a:t>
            </a:r>
            <a:r>
              <a:rPr lang="hu-HU" dirty="0" err="1" smtClean="0"/>
              <a:t>GPU-k</a:t>
            </a:r>
            <a:r>
              <a:rPr lang="hu-HU" dirty="0" smtClean="0"/>
              <a:t> kiválóan alkalmasak neurális hálók műveleteinek számítására is.</a:t>
            </a:r>
          </a:p>
          <a:p>
            <a:r>
              <a:rPr lang="hu-HU" dirty="0" err="1" smtClean="0"/>
              <a:t>GPU-k</a:t>
            </a:r>
            <a:r>
              <a:rPr lang="hu-HU" dirty="0" smtClean="0"/>
              <a:t> programozására speciális keretrendszerekre is szükség volt:</a:t>
            </a:r>
          </a:p>
          <a:p>
            <a:pPr lvl="1"/>
            <a:r>
              <a:rPr lang="hu-HU" dirty="0" err="1" smtClean="0"/>
              <a:t>Nvidia</a:t>
            </a:r>
            <a:r>
              <a:rPr lang="hu-HU" dirty="0" smtClean="0"/>
              <a:t> </a:t>
            </a:r>
            <a:r>
              <a:rPr lang="hu-HU" dirty="0" err="1" smtClean="0"/>
              <a:t>CUDA</a:t>
            </a:r>
            <a:r>
              <a:rPr lang="hu-HU" dirty="0" smtClean="0"/>
              <a:t>: 2007, </a:t>
            </a:r>
            <a:r>
              <a:rPr lang="hu-HU" dirty="0" err="1" smtClean="0"/>
              <a:t>OpenCL</a:t>
            </a:r>
            <a:r>
              <a:rPr lang="hu-HU" dirty="0" smtClean="0"/>
              <a:t> (nyílt szabvány a </a:t>
            </a:r>
            <a:r>
              <a:rPr lang="hu-HU" dirty="0" err="1" smtClean="0"/>
              <a:t>CUDA</a:t>
            </a:r>
            <a:r>
              <a:rPr lang="hu-HU" dirty="0" smtClean="0"/>
              <a:t> alapján): 2009</a:t>
            </a:r>
          </a:p>
          <a:p>
            <a:r>
              <a:rPr lang="hu-HU" dirty="0" smtClean="0"/>
              <a:t>Magas(</a:t>
            </a:r>
            <a:r>
              <a:rPr lang="hu-HU" dirty="0" err="1" smtClean="0"/>
              <a:t>abb</a:t>
            </a:r>
            <a:r>
              <a:rPr lang="hu-HU" dirty="0" smtClean="0"/>
              <a:t>) szintű keretrendszerek (a Python nyelvhez):</a:t>
            </a:r>
          </a:p>
          <a:p>
            <a:pPr lvl="1"/>
            <a:r>
              <a:rPr lang="hu-HU" dirty="0" err="1" smtClean="0"/>
              <a:t>Theano</a:t>
            </a:r>
            <a:r>
              <a:rPr lang="hu-HU" dirty="0" smtClean="0"/>
              <a:t>: 2007; </a:t>
            </a:r>
            <a:r>
              <a:rPr lang="hu-HU" dirty="0" err="1" smtClean="0"/>
              <a:t>Caffe</a:t>
            </a:r>
            <a:r>
              <a:rPr lang="hu-HU" dirty="0" smtClean="0"/>
              <a:t>: 2013; </a:t>
            </a:r>
            <a:r>
              <a:rPr lang="hu-HU" dirty="0" err="1" smtClean="0"/>
              <a:t>Tensorflow</a:t>
            </a:r>
            <a:r>
              <a:rPr lang="hu-HU" dirty="0" smtClean="0"/>
              <a:t>: 2015; </a:t>
            </a:r>
            <a:r>
              <a:rPr lang="hu-HU" dirty="0" err="1" smtClean="0"/>
              <a:t>Keras</a:t>
            </a:r>
            <a:r>
              <a:rPr lang="hu-HU" dirty="0" smtClean="0"/>
              <a:t>: </a:t>
            </a:r>
            <a:r>
              <a:rPr lang="hu-HU" dirty="0" err="1" smtClean="0"/>
              <a:t>2015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5119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A 2010-es évek elejére állt minden össze ahhoz, hogy mély neurális hálók tanítása a gyakorlatban is megvalósulhasson:</a:t>
            </a:r>
          </a:p>
          <a:p>
            <a:pPr lvl="1"/>
            <a:r>
              <a:rPr lang="hu-HU" dirty="0" smtClean="0"/>
              <a:t>elméleti jellegű akadályok megoldása</a:t>
            </a:r>
          </a:p>
          <a:p>
            <a:pPr lvl="1"/>
            <a:r>
              <a:rPr lang="hu-HU" dirty="0" smtClean="0"/>
              <a:t>korlátlan tárolási kapacitás, </a:t>
            </a:r>
            <a:r>
              <a:rPr lang="hu-HU" dirty="0" err="1" smtClean="0"/>
              <a:t>big</a:t>
            </a:r>
            <a:r>
              <a:rPr lang="hu-HU" dirty="0" smtClean="0"/>
              <a:t> </a:t>
            </a:r>
            <a:r>
              <a:rPr lang="hu-HU" dirty="0" err="1" smtClean="0"/>
              <a:t>data</a:t>
            </a:r>
            <a:endParaRPr lang="hu-HU" dirty="0" smtClean="0"/>
          </a:p>
          <a:p>
            <a:pPr lvl="1"/>
            <a:r>
              <a:rPr lang="hu-HU" dirty="0" err="1" smtClean="0"/>
              <a:t>GPU-k</a:t>
            </a:r>
            <a:r>
              <a:rPr lang="hu-HU" dirty="0" smtClean="0"/>
              <a:t> a számításokhoz</a:t>
            </a:r>
          </a:p>
          <a:p>
            <a:pPr lvl="1"/>
            <a:r>
              <a:rPr lang="hu-HU" dirty="0" smtClean="0"/>
              <a:t>hardverszintű és magas szintű programozási keretrendszerek</a:t>
            </a:r>
          </a:p>
          <a:p>
            <a:r>
              <a:rPr lang="hu-HU" dirty="0" smtClean="0"/>
              <a:t>Áttörés: 2012-ben az </a:t>
            </a:r>
            <a:r>
              <a:rPr lang="hu-HU" dirty="0" err="1" smtClean="0"/>
              <a:t>AlexNet</a:t>
            </a:r>
            <a:r>
              <a:rPr lang="hu-HU" dirty="0" smtClean="0"/>
              <a:t> nevű 8 rétegű mély neurális háló (egy </a:t>
            </a:r>
            <a:r>
              <a:rPr lang="hu-HU" dirty="0" err="1" smtClean="0"/>
              <a:t>konvolúciós</a:t>
            </a:r>
            <a:r>
              <a:rPr lang="hu-HU" dirty="0" smtClean="0"/>
              <a:t> neurális háló) látványosan megnyerte az adott évi </a:t>
            </a:r>
            <a:r>
              <a:rPr lang="hu-HU" dirty="0" err="1" smtClean="0"/>
              <a:t>ImageNet</a:t>
            </a:r>
            <a:r>
              <a:rPr lang="hu-HU" dirty="0" smtClean="0"/>
              <a:t> versenyt</a:t>
            </a:r>
          </a:p>
          <a:p>
            <a:pPr lvl="1"/>
            <a:r>
              <a:rPr lang="hu-HU" dirty="0" smtClean="0"/>
              <a:t>Az </a:t>
            </a:r>
            <a:r>
              <a:rPr lang="hu-HU" dirty="0" err="1" smtClean="0"/>
              <a:t>ImageNet</a:t>
            </a:r>
            <a:r>
              <a:rPr lang="hu-HU" dirty="0" smtClean="0"/>
              <a:t> 20.000 kategóriába sorolva 14 milliót képet tartalmaz.</a:t>
            </a:r>
          </a:p>
          <a:p>
            <a:pPr lvl="1"/>
            <a:r>
              <a:rPr lang="hu-HU" dirty="0" smtClean="0"/>
              <a:t>Ezt felosztották tanító- és tesztképekre, a feladat tesztképek besorolása volt a 20.000 kategória valamelyikébe.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3064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mély neurális hálók általában nem teljesen összekapcsolt rétegeket tartalmaznak, ezek a tapasztalatok szerint nem működnek túl jól a legtöbb feladatra.</a:t>
            </a:r>
          </a:p>
          <a:p>
            <a:r>
              <a:rPr lang="hu-HU" dirty="0" smtClean="0"/>
              <a:t>A 2010-es évek közepére két fontos mély neurális architektúra alakult ki:</a:t>
            </a:r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neurális hálók: elsősorban képfeldolgozásra, de bizonyos nyelvfeldolgozási és egyéb </a:t>
            </a:r>
            <a:r>
              <a:rPr lang="hu-HU" dirty="0" err="1" smtClean="0"/>
              <a:t>szekvenciafeldolgozási</a:t>
            </a:r>
            <a:r>
              <a:rPr lang="hu-HU" dirty="0" smtClean="0"/>
              <a:t> (pl. </a:t>
            </a:r>
            <a:r>
              <a:rPr lang="hu-HU" dirty="0" err="1" smtClean="0"/>
              <a:t>bioinformatikában</a:t>
            </a:r>
            <a:r>
              <a:rPr lang="hu-HU" dirty="0" smtClean="0"/>
              <a:t> DNS-szekvenciák) feladatokra használhatóak.</a:t>
            </a:r>
          </a:p>
          <a:p>
            <a:pPr lvl="2"/>
            <a:r>
              <a:rPr lang="hu-HU" dirty="0" smtClean="0"/>
              <a:t>A hálózat bemenete egy teljes kétdimenziós kép minden pixele. A </a:t>
            </a:r>
            <a:r>
              <a:rPr lang="hu-HU" dirty="0" err="1" smtClean="0"/>
              <a:t>konvolúciós</a:t>
            </a:r>
            <a:r>
              <a:rPr lang="hu-HU" dirty="0" smtClean="0"/>
              <a:t> hálózat nem a teljes képet dolgozza fel egyszerre, hanem kis, pl. 5 x 5 pixeles foltokban szereplő pixelértékeket súlyozva adja a következő rétegbeli neuront.</a:t>
            </a:r>
          </a:p>
          <a:p>
            <a:pPr lvl="2"/>
            <a:r>
              <a:rPr lang="hu-HU" dirty="0" smtClean="0"/>
              <a:t>Ezeket a foltokat feldolgozó súlyvektorokat szűrőnek (filternek) nevezik, képfeldolgozásban ilyen szűrőket használnak sok célra (élesítés, elmosás stb.).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konvolúciós</a:t>
            </a:r>
            <a:r>
              <a:rPr lang="hu-HU" dirty="0" smtClean="0"/>
              <a:t> hálózat a kép minden ilyen kis foltjára ugyanazt a szűrőt alkalmazza, tehát a súlyok száma nem az előző és a következő réteg neuronjainak a számától függ (mint a teljesen összekapcsolt neurális hálóban), hanem a szűrők méretétől és számától.</a:t>
            </a:r>
          </a:p>
          <a:p>
            <a:pPr lvl="1"/>
            <a:r>
              <a:rPr lang="hu-HU" dirty="0" err="1" smtClean="0"/>
              <a:t>Rekurrens</a:t>
            </a:r>
            <a:r>
              <a:rPr lang="hu-HU" dirty="0" smtClean="0"/>
              <a:t> neurális hálók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34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 err="1" smtClean="0"/>
              <a:t>Konvolúciós</a:t>
            </a:r>
            <a:r>
              <a:rPr lang="hu-HU" dirty="0" smtClean="0"/>
              <a:t> neurális háló egy rétegének sémája</a:t>
            </a:r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r>
              <a:rPr lang="hu-HU" dirty="0" smtClean="0"/>
              <a:t>Forrás: </a:t>
            </a:r>
            <a:r>
              <a:rPr lang="hu-HU" dirty="0" err="1" smtClean="0"/>
              <a:t>https</a:t>
            </a:r>
            <a:r>
              <a:rPr lang="hu-HU" dirty="0" smtClean="0"/>
              <a:t>://</a:t>
            </a:r>
            <a:r>
              <a:rPr lang="hu-HU" dirty="0" err="1" smtClean="0"/>
              <a:t>stanford.edu</a:t>
            </a:r>
            <a:r>
              <a:rPr lang="hu-HU" dirty="0" smtClean="0"/>
              <a:t>/~</a:t>
            </a:r>
            <a:r>
              <a:rPr lang="hu-HU" dirty="0" err="1" smtClean="0"/>
              <a:t>shervine</a:t>
            </a:r>
            <a:r>
              <a:rPr lang="hu-HU" dirty="0" smtClean="0"/>
              <a:t>/</a:t>
            </a:r>
            <a:r>
              <a:rPr lang="hu-HU" dirty="0" err="1" smtClean="0"/>
              <a:t>teaching</a:t>
            </a:r>
            <a:r>
              <a:rPr lang="hu-HU" dirty="0" smtClean="0"/>
              <a:t>/cs-230/</a:t>
            </a:r>
            <a:r>
              <a:rPr lang="hu-HU" dirty="0" err="1" smtClean="0"/>
              <a:t>cheatsheet-convolutional-neural-networks</a:t>
            </a:r>
            <a:endParaRPr lang="en-GB" dirty="0"/>
          </a:p>
        </p:txBody>
      </p:sp>
      <p:pic>
        <p:nvPicPr>
          <p:cNvPr id="13314" name="Picture 2" descr="https://stanford.edu/~shervine/teaching/cs-230/illustrations/architecture-cnn-en.jpeg?3b7fccd728e29dc619e1bd8022bf71c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97832"/>
            <a:ext cx="8039200" cy="20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568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2010-es évek közepére két fontos mély neurális architektúra alakult ki:</a:t>
            </a:r>
          </a:p>
          <a:p>
            <a:pPr lvl="1"/>
            <a:r>
              <a:rPr lang="hu-HU" dirty="0" err="1" smtClean="0"/>
              <a:t>Konvolúciós</a:t>
            </a:r>
            <a:r>
              <a:rPr lang="hu-HU" dirty="0" smtClean="0"/>
              <a:t> neurális hálók</a:t>
            </a:r>
          </a:p>
          <a:p>
            <a:pPr lvl="1"/>
            <a:r>
              <a:rPr lang="hu-HU" dirty="0" err="1" smtClean="0"/>
              <a:t>Rekurrens</a:t>
            </a:r>
            <a:r>
              <a:rPr lang="hu-HU" dirty="0" smtClean="0"/>
              <a:t> neurális hálók: Elsősorban természetes nyelvi szövegek és más szekvenciák (pl. idősorok) feldolgozására használják.</a:t>
            </a:r>
          </a:p>
          <a:p>
            <a:pPr lvl="2"/>
            <a:r>
              <a:rPr lang="hu-HU" dirty="0" smtClean="0"/>
              <a:t>Cél lehet a szekvencia egyes elemeinek címkézése, osztályozása, vagy előzmények alapján a következő elem </a:t>
            </a:r>
            <a:r>
              <a:rPr lang="hu-HU" dirty="0" err="1" smtClean="0"/>
              <a:t>prediktálása</a:t>
            </a:r>
            <a:r>
              <a:rPr lang="hu-HU" dirty="0" smtClean="0"/>
              <a:t> (nyelvmodellezés, idősor alapján előrejelzés).</a:t>
            </a:r>
          </a:p>
          <a:p>
            <a:pPr lvl="2"/>
            <a:r>
              <a:rPr lang="hu-HU" dirty="0" smtClean="0"/>
              <a:t>A szekvencia minden elemét (az ún. időlépéseket) a neurális háló egy (esetleg több) rejtett rétege dolgozza fel.</a:t>
            </a:r>
          </a:p>
          <a:p>
            <a:pPr lvl="2"/>
            <a:r>
              <a:rPr lang="hu-HU" dirty="0" smtClean="0"/>
              <a:t>A rejtett réteg neuronjainak értékét két tényező (súlyozott) összeadásával kapjuk:</a:t>
            </a:r>
          </a:p>
          <a:p>
            <a:pPr lvl="3"/>
            <a:r>
              <a:rPr lang="hu-HU" dirty="0" smtClean="0"/>
              <a:t>az adott </a:t>
            </a:r>
            <a:r>
              <a:rPr lang="hu-HU" dirty="0" err="1" smtClean="0"/>
              <a:t>szekvenciaelem</a:t>
            </a:r>
            <a:r>
              <a:rPr lang="hu-HU" dirty="0" smtClean="0"/>
              <a:t> jegyei és a hozzá tartozó súlyok szorzata (mint egy klasszikus neurális hálóban)</a:t>
            </a:r>
          </a:p>
          <a:p>
            <a:pPr lvl="3"/>
            <a:r>
              <a:rPr lang="hu-HU" dirty="0" smtClean="0"/>
              <a:t>és az előző </a:t>
            </a:r>
            <a:r>
              <a:rPr lang="hu-HU" dirty="0" err="1" smtClean="0"/>
              <a:t>szekvenciaelem</a:t>
            </a:r>
            <a:r>
              <a:rPr lang="hu-HU" dirty="0" smtClean="0"/>
              <a:t> feldolgozása során (ugyanígy két ilyen bemenet súlyozott összegeként) kapott, tehát előző időlépésbeli rejtett réteg neuronjai</a:t>
            </a:r>
          </a:p>
          <a:p>
            <a:pPr lvl="2"/>
            <a:r>
              <a:rPr lang="hu-HU" dirty="0" smtClean="0"/>
              <a:t>A </a:t>
            </a:r>
            <a:r>
              <a:rPr lang="hu-HU" dirty="0" err="1" smtClean="0"/>
              <a:t>rekurrens</a:t>
            </a:r>
            <a:r>
              <a:rPr lang="hu-HU" dirty="0" smtClean="0"/>
              <a:t> neurális háló minden időlépésben lapos, viszont az összes időlépést tekintve mély; a tanítás a hiba időlépéseket át történő visszaáramoltatásával történik (</a:t>
            </a:r>
            <a:r>
              <a:rPr lang="hu-HU" dirty="0" err="1" smtClean="0"/>
              <a:t>backpropagation</a:t>
            </a:r>
            <a:r>
              <a:rPr lang="hu-HU" dirty="0" smtClean="0"/>
              <a:t> </a:t>
            </a:r>
            <a:r>
              <a:rPr lang="hu-HU" dirty="0" err="1" smtClean="0"/>
              <a:t>through</a:t>
            </a:r>
            <a:r>
              <a:rPr lang="hu-HU" dirty="0" smtClean="0"/>
              <a:t> </a:t>
            </a:r>
            <a:r>
              <a:rPr lang="hu-HU" dirty="0" err="1" smtClean="0"/>
              <a:t>time</a:t>
            </a:r>
            <a:r>
              <a:rPr lang="hu-HU" dirty="0" smtClean="0"/>
              <a:t>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509778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Mélytanulás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err="1" smtClean="0"/>
              <a:t>Rekurrens</a:t>
            </a:r>
            <a:r>
              <a:rPr lang="hu-HU" dirty="0" smtClean="0"/>
              <a:t> neurális háló sémája</a:t>
            </a:r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/>
          </a:p>
          <a:p>
            <a:endParaRPr lang="hu-HU" dirty="0" smtClean="0"/>
          </a:p>
          <a:p>
            <a:endParaRPr lang="hu-HU" dirty="0" smtClean="0"/>
          </a:p>
          <a:p>
            <a:r>
              <a:rPr lang="hu-HU" dirty="0" smtClean="0"/>
              <a:t>Forrás: </a:t>
            </a:r>
            <a:r>
              <a:rPr lang="hu-HU" dirty="0" err="1" smtClean="0"/>
              <a:t>https</a:t>
            </a:r>
            <a:r>
              <a:rPr lang="hu-HU" dirty="0" smtClean="0"/>
              <a:t>://</a:t>
            </a:r>
            <a:r>
              <a:rPr lang="hu-HU" dirty="0" err="1" smtClean="0"/>
              <a:t>stanford.edu</a:t>
            </a:r>
            <a:r>
              <a:rPr lang="hu-HU" dirty="0" smtClean="0"/>
              <a:t>/~</a:t>
            </a:r>
            <a:r>
              <a:rPr lang="hu-HU" dirty="0" err="1" smtClean="0"/>
              <a:t>shervine</a:t>
            </a:r>
            <a:r>
              <a:rPr lang="hu-HU" dirty="0" smtClean="0"/>
              <a:t>/</a:t>
            </a:r>
            <a:r>
              <a:rPr lang="hu-HU" dirty="0" err="1" smtClean="0"/>
              <a:t>teaching</a:t>
            </a:r>
            <a:r>
              <a:rPr lang="hu-HU" dirty="0" smtClean="0"/>
              <a:t>/cs-230/</a:t>
            </a:r>
            <a:r>
              <a:rPr lang="hu-HU" dirty="0" err="1" smtClean="0"/>
              <a:t>cheatsheet-recurrent-neural-networks</a:t>
            </a:r>
            <a:endParaRPr lang="en-GB" dirty="0"/>
          </a:p>
        </p:txBody>
      </p:sp>
      <p:pic>
        <p:nvPicPr>
          <p:cNvPr id="17410" name="Picture 2" descr="https://stanford.edu/~shervine/teaching/cs-230/illustrations/architecture-rnn-ltr.png?9ea4417fc145b9346a3e288801dbdfd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04864"/>
            <a:ext cx="8958908" cy="238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07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Gépi </a:t>
            </a:r>
            <a:r>
              <a:rPr lang="hu-HU" dirty="0" smtClean="0"/>
              <a:t>tanulás:</a:t>
            </a:r>
            <a:br>
              <a:rPr lang="hu-HU" dirty="0" smtClean="0"/>
            </a:br>
            <a:r>
              <a:rPr lang="hu-HU" dirty="0" smtClean="0"/>
              <a:t>Néhány tipikus példa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b="1" dirty="0" smtClean="0"/>
              <a:t>Diagnózis felállítása</a:t>
            </a:r>
          </a:p>
          <a:p>
            <a:pPr lvl="1"/>
            <a:r>
              <a:rPr lang="hu-HU" b="1" dirty="0" smtClean="0"/>
              <a:t>Bemenet</a:t>
            </a:r>
            <a:r>
              <a:rPr lang="hu-HU" b="1" dirty="0" smtClean="0"/>
              <a:t>: </a:t>
            </a:r>
            <a:r>
              <a:rPr lang="hu-HU" dirty="0" smtClean="0"/>
              <a:t>számok formájában (életkor, vérnyomás, </a:t>
            </a:r>
            <a:r>
              <a:rPr lang="hu-HU" dirty="0" err="1" smtClean="0"/>
              <a:t>testtömegindex</a:t>
            </a:r>
            <a:r>
              <a:rPr lang="hu-HU" dirty="0" smtClean="0"/>
              <a:t>, laborértékek) megadva a páciens egészségi állapotát leíró </a:t>
            </a:r>
            <a:r>
              <a:rPr lang="hu-HU" dirty="0" smtClean="0"/>
              <a:t>jellemzők</a:t>
            </a:r>
            <a:r>
              <a:rPr lang="hu-HU" dirty="0"/>
              <a:t>.</a:t>
            </a:r>
            <a:endParaRPr lang="hu-HU" dirty="0" smtClean="0"/>
          </a:p>
          <a:p>
            <a:pPr lvl="1"/>
            <a:r>
              <a:rPr lang="hu-HU" b="1" dirty="0"/>
              <a:t>K</a:t>
            </a:r>
            <a:r>
              <a:rPr lang="hu-HU" b="1" dirty="0" smtClean="0"/>
              <a:t>imenet</a:t>
            </a:r>
            <a:r>
              <a:rPr lang="hu-HU" b="1" dirty="0" smtClean="0"/>
              <a:t>: </a:t>
            </a:r>
            <a:r>
              <a:rPr lang="hu-HU" dirty="0" smtClean="0"/>
              <a:t>a páciens </a:t>
            </a:r>
            <a:r>
              <a:rPr lang="hu-HU" b="1" dirty="0" smtClean="0"/>
              <a:t>cukorbeteg</a:t>
            </a:r>
            <a:r>
              <a:rPr lang="hu-HU" dirty="0" smtClean="0"/>
              <a:t>? (1 = igen; 0 = nem)</a:t>
            </a:r>
            <a:endParaRPr lang="hu-HU" dirty="0" smtClean="0"/>
          </a:p>
          <a:p>
            <a:pPr lvl="2"/>
            <a:r>
              <a:rPr lang="hu-HU" dirty="0" smtClean="0"/>
              <a:t>Az </a:t>
            </a:r>
            <a:r>
              <a:rPr lang="hu-HU" b="1" dirty="0" smtClean="0"/>
              <a:t>eredendően nem szám jellegű tüneteket számként kell kódolni</a:t>
            </a:r>
            <a:r>
              <a:rPr lang="hu-HU" dirty="0" smtClean="0"/>
              <a:t>, pl.:</a:t>
            </a:r>
          </a:p>
          <a:p>
            <a:pPr lvl="3"/>
            <a:r>
              <a:rPr lang="hu-HU" dirty="0" smtClean="0"/>
              <a:t>fokozott szomjúság (mennyire? bináris?)</a:t>
            </a:r>
          </a:p>
          <a:p>
            <a:pPr lvl="3"/>
            <a:r>
              <a:rPr lang="hu-HU" dirty="0" smtClean="0"/>
              <a:t>szájszárazság</a:t>
            </a:r>
          </a:p>
          <a:p>
            <a:pPr lvl="3"/>
            <a:r>
              <a:rPr lang="hu-HU" dirty="0" smtClean="0"/>
              <a:t>gyakori vizelés (milyen gyakori?)</a:t>
            </a:r>
          </a:p>
          <a:p>
            <a:pPr lvl="3"/>
            <a:r>
              <a:rPr lang="hu-HU" dirty="0" smtClean="0"/>
              <a:t>indokolatlan fogyás (bináris? kilóban mérve?)</a:t>
            </a:r>
          </a:p>
          <a:p>
            <a:pPr lvl="3"/>
            <a:r>
              <a:rPr lang="hu-HU" dirty="0" smtClean="0"/>
              <a:t>fáradékonyság</a:t>
            </a:r>
          </a:p>
          <a:p>
            <a:pPr lvl="3"/>
            <a:r>
              <a:rPr lang="hu-HU" dirty="0" smtClean="0"/>
              <a:t>zsibbadás, bizsergés a végtagokban</a:t>
            </a:r>
          </a:p>
          <a:p>
            <a:pPr lvl="2"/>
            <a:r>
              <a:rPr lang="hu-HU" dirty="0" smtClean="0"/>
              <a:t>Nem egyszerű kérdés, </a:t>
            </a:r>
            <a:r>
              <a:rPr lang="hu-HU" b="1" dirty="0" smtClean="0"/>
              <a:t>a gép az adatok előkészítését nem végzi el helyettünk</a:t>
            </a:r>
            <a:r>
              <a:rPr lang="hu-HU" dirty="0" smtClean="0"/>
              <a:t>, a modell megalkotójának kell ezekre megoldást találni.</a:t>
            </a:r>
          </a:p>
          <a:p>
            <a:pPr lvl="2"/>
            <a:r>
              <a:rPr lang="hu-HU" dirty="0" smtClean="0"/>
              <a:t>Hogyan kezeljük azt a helyzetet, ha egy páciensről, akinek az adatait vagy a modell tanítására akarjuk használni, vagy akinek a betegségét akarjuk </a:t>
            </a:r>
            <a:r>
              <a:rPr lang="hu-HU" dirty="0" err="1" smtClean="0"/>
              <a:t>prediktálni</a:t>
            </a:r>
            <a:r>
              <a:rPr lang="hu-HU" dirty="0" smtClean="0"/>
              <a:t>, nem áll valamelyik adat rendelkezésre (</a:t>
            </a:r>
            <a:r>
              <a:rPr lang="hu-HU" b="1" dirty="0" smtClean="0"/>
              <a:t>hiányos adatok</a:t>
            </a:r>
            <a:r>
              <a:rPr lang="hu-HU" dirty="0" smtClean="0"/>
              <a:t>).</a:t>
            </a:r>
          </a:p>
          <a:p>
            <a:pPr lvl="3"/>
            <a:r>
              <a:rPr lang="hu-HU" dirty="0" smtClean="0"/>
              <a:t>Az adatokra egy matematikai függvényt alkalmazunk, olyan nincs, hogy valamelyik változót egyszerűen elhagyjuk, mert nem tudjuk az értékét.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2612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Gépi tanulás:</a:t>
            </a:r>
            <a:br>
              <a:rPr lang="hu-HU" dirty="0"/>
            </a:br>
            <a:r>
              <a:rPr lang="hu-HU" dirty="0"/>
              <a:t>Néhány tipikus példa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b="1" dirty="0" smtClean="0"/>
              <a:t>Pénzügyi kockázatbecslés</a:t>
            </a:r>
          </a:p>
          <a:p>
            <a:pPr lvl="1"/>
            <a:r>
              <a:rPr lang="hu-HU" b="1" dirty="0" smtClean="0"/>
              <a:t>Bemenet</a:t>
            </a:r>
            <a:r>
              <a:rPr lang="hu-HU" b="1" dirty="0" smtClean="0"/>
              <a:t>: </a:t>
            </a:r>
            <a:r>
              <a:rPr lang="hu-HU" dirty="0" smtClean="0"/>
              <a:t>személy pénzügyi helyzetét jellemző számadatok, pl. mennyi pénz van a bankszámláján, milyen értékű ingatlanban lakik, mennyi a jövedelme, milyen idős </a:t>
            </a:r>
            <a:r>
              <a:rPr lang="hu-HU" dirty="0" smtClean="0"/>
              <a:t>stb.</a:t>
            </a:r>
          </a:p>
          <a:p>
            <a:pPr lvl="1"/>
            <a:r>
              <a:rPr lang="hu-HU" b="1" dirty="0"/>
              <a:t>K</a:t>
            </a:r>
            <a:r>
              <a:rPr lang="hu-HU" b="1" dirty="0" smtClean="0"/>
              <a:t>imenet</a:t>
            </a:r>
            <a:r>
              <a:rPr lang="hu-HU" b="1" dirty="0" smtClean="0"/>
              <a:t>: </a:t>
            </a:r>
            <a:r>
              <a:rPr lang="hu-HU" dirty="0" smtClean="0"/>
              <a:t>ha kap a banktól x összegű hitelt, vissza fogja fizetni?</a:t>
            </a:r>
          </a:p>
          <a:p>
            <a:r>
              <a:rPr lang="hu-HU" b="1" dirty="0" smtClean="0"/>
              <a:t>Filmajánlás</a:t>
            </a:r>
            <a:endParaRPr lang="hu-HU" b="1" dirty="0" smtClean="0"/>
          </a:p>
          <a:p>
            <a:pPr lvl="1"/>
            <a:r>
              <a:rPr lang="hu-HU" b="1" dirty="0" smtClean="0"/>
              <a:t>Bemenet</a:t>
            </a:r>
            <a:r>
              <a:rPr lang="hu-HU" b="1" dirty="0" smtClean="0"/>
              <a:t>: </a:t>
            </a:r>
            <a:r>
              <a:rPr lang="hu-HU" dirty="0" smtClean="0"/>
              <a:t>adott felhasználó 53 filmre jelezte, hogy tetszett neki, 5-re, hogy </a:t>
            </a:r>
            <a:r>
              <a:rPr lang="hu-HU" dirty="0" smtClean="0"/>
              <a:t>nem</a:t>
            </a:r>
          </a:p>
          <a:p>
            <a:pPr lvl="1"/>
            <a:r>
              <a:rPr lang="hu-HU" b="1" dirty="0"/>
              <a:t>K</a:t>
            </a:r>
            <a:r>
              <a:rPr lang="hu-HU" b="1" dirty="0" smtClean="0"/>
              <a:t>imenet</a:t>
            </a:r>
            <a:r>
              <a:rPr lang="hu-HU" b="1" dirty="0" smtClean="0"/>
              <a:t>: </a:t>
            </a:r>
            <a:r>
              <a:rPr lang="hu-HU" dirty="0" smtClean="0"/>
              <a:t>a </a:t>
            </a:r>
            <a:r>
              <a:rPr lang="hu-HU" dirty="0" err="1" smtClean="0"/>
              <a:t>streamingszolgáltató</a:t>
            </a:r>
            <a:r>
              <a:rPr lang="hu-HU" dirty="0" smtClean="0"/>
              <a:t> többi filmje közül melyik fog várhatóan tetszeni neki?</a:t>
            </a:r>
          </a:p>
          <a:p>
            <a:pPr lvl="2"/>
            <a:r>
              <a:rPr lang="hu-HU" dirty="0" smtClean="0"/>
              <a:t>Az, hogy tetszik vagy nem, 1-es és 0-s számértékként reprezentálható. Mit kezdünk azokkal a filmekkel, amelyekről nem nyilatkozott?</a:t>
            </a:r>
          </a:p>
          <a:p>
            <a:pPr lvl="2"/>
            <a:r>
              <a:rPr lang="hu-HU" dirty="0" smtClean="0"/>
              <a:t>A filmeket diszkrét listaelemként reprezentáljuk a modell bemenetében, vagy felbontjuk leíró jegyekre, pl. megjelenés éve, költségvetés, műfajok (kategorikus értékként)?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699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Egy g</a:t>
            </a:r>
            <a:r>
              <a:rPr lang="hu-HU" dirty="0" smtClean="0"/>
              <a:t>épi tanulás modell: a döntési fa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hu-HU" dirty="0" smtClean="0"/>
              <a:t>Egy konkrét modell: döntési fa</a:t>
            </a:r>
          </a:p>
          <a:p>
            <a:r>
              <a:rPr lang="hu-HU" dirty="0" smtClean="0"/>
              <a:t>A döntési fa elsősorban osztályozási feladat megoldására alkalmas, pl. cukorbeteg igen/nem</a:t>
            </a:r>
          </a:p>
          <a:p>
            <a:r>
              <a:rPr lang="hu-HU" dirty="0" smtClean="0"/>
              <a:t>Előnye, hogy a nem eredendően szám értékű leíró jellemzőket nem kell számmá alakítani</a:t>
            </a:r>
          </a:p>
          <a:p>
            <a:pPr lvl="1"/>
            <a:r>
              <a:rPr lang="hu-HU" dirty="0" smtClean="0"/>
              <a:t>de attól még diszkrét, kategorikus értékként kell kezelni őket, így a panaszok fokozatos voltával kapcsolatos probléma itt is fennáll</a:t>
            </a:r>
          </a:p>
          <a:p>
            <a:pPr lvl="1"/>
            <a:r>
              <a:rPr lang="hu-HU" dirty="0" smtClean="0"/>
              <a:t>a hiányos adatok problémája szintén</a:t>
            </a:r>
          </a:p>
          <a:p>
            <a:r>
              <a:rPr lang="hu-HU" dirty="0" smtClean="0"/>
              <a:t>A döntési fa </a:t>
            </a:r>
            <a:r>
              <a:rPr lang="hu-HU" b="1" dirty="0" smtClean="0"/>
              <a:t>tanítási algoritmusának </a:t>
            </a:r>
            <a:r>
              <a:rPr lang="hu-HU" dirty="0" smtClean="0"/>
              <a:t>alapötlete:</a:t>
            </a:r>
          </a:p>
          <a:p>
            <a:pPr lvl="1"/>
            <a:r>
              <a:rPr lang="hu-HU" dirty="0" smtClean="0"/>
              <a:t>A tanító adathalmaz </a:t>
            </a:r>
            <a:r>
              <a:rPr lang="hu-HU" b="1" i="1" dirty="0" smtClean="0"/>
              <a:t>n </a:t>
            </a:r>
            <a:r>
              <a:rPr lang="hu-HU" b="1" dirty="0" smtClean="0"/>
              <a:t>megfigyelésből </a:t>
            </a:r>
            <a:r>
              <a:rPr lang="hu-HU" dirty="0" smtClean="0"/>
              <a:t>áll, ezek </a:t>
            </a:r>
            <a:r>
              <a:rPr lang="hu-HU" b="1" dirty="0" smtClean="0"/>
              <a:t>mindegyike egy-egy pácienst </a:t>
            </a:r>
            <a:r>
              <a:rPr lang="hu-HU" dirty="0" smtClean="0"/>
              <a:t>ír, </a:t>
            </a:r>
            <a:r>
              <a:rPr lang="hu-HU" b="1" dirty="0" smtClean="0"/>
              <a:t>mindegyik pácienst ugyanazon </a:t>
            </a:r>
            <a:r>
              <a:rPr lang="hu-HU" b="1" i="1" dirty="0" smtClean="0"/>
              <a:t>k </a:t>
            </a:r>
            <a:r>
              <a:rPr lang="hu-HU" b="1" dirty="0" smtClean="0"/>
              <a:t>darab jellemző mentén </a:t>
            </a:r>
            <a:r>
              <a:rPr lang="hu-HU" dirty="0" smtClean="0"/>
              <a:t>írjuk le (mennyi a vérnyomása, zsibbadnak-e a végtagjai stb.)</a:t>
            </a:r>
          </a:p>
          <a:p>
            <a:pPr lvl="1"/>
            <a:r>
              <a:rPr lang="hu-HU" dirty="0" smtClean="0"/>
              <a:t>Az osztályozást </a:t>
            </a:r>
            <a:r>
              <a:rPr lang="hu-HU" b="1" dirty="0" smtClean="0"/>
              <a:t>diszkrét bináris döntések sorozata </a:t>
            </a:r>
            <a:r>
              <a:rPr lang="hu-HU" dirty="0" smtClean="0"/>
              <a:t>valósítja meg, a modell ezeket a döntéseket „tanulja meg” a megfigyelésekből.</a:t>
            </a:r>
          </a:p>
          <a:p>
            <a:pPr lvl="1"/>
            <a:r>
              <a:rPr lang="hu-HU" dirty="0" smtClean="0"/>
              <a:t>Az első lépésben a modell megvizsgálja, hogy az </a:t>
            </a:r>
            <a:r>
              <a:rPr lang="hu-HU" i="1" dirty="0" smtClean="0"/>
              <a:t>n </a:t>
            </a:r>
            <a:r>
              <a:rPr lang="hu-HU" dirty="0" smtClean="0"/>
              <a:t>megfigyelést a </a:t>
            </a:r>
            <a:r>
              <a:rPr lang="hu-HU" i="1" dirty="0" smtClean="0"/>
              <a:t>k </a:t>
            </a:r>
            <a:r>
              <a:rPr lang="hu-HU" dirty="0" smtClean="0"/>
              <a:t>jellemző melyike mentén tudjuk úgy két részre (</a:t>
            </a:r>
            <a:r>
              <a:rPr lang="hu-HU" i="1" dirty="0" smtClean="0"/>
              <a:t>m, </a:t>
            </a:r>
            <a:r>
              <a:rPr lang="hu-HU" dirty="0" smtClean="0"/>
              <a:t>illetve </a:t>
            </a:r>
            <a:r>
              <a:rPr lang="hu-HU" i="1" dirty="0" smtClean="0"/>
              <a:t>n–m </a:t>
            </a:r>
            <a:r>
              <a:rPr lang="hu-HU" dirty="0" smtClean="0"/>
              <a:t>megfigyelésre) bontani, hogy e két csoport egyike a lehető legtisztább legyen a célváltozó (cukorbeteg) tekintetében</a:t>
            </a:r>
          </a:p>
          <a:p>
            <a:pPr lvl="2"/>
            <a:r>
              <a:rPr lang="hu-HU" dirty="0" smtClean="0"/>
              <a:t>pl. a megfigyelt páciensek közül a 22 alatti </a:t>
            </a:r>
            <a:r>
              <a:rPr lang="hu-HU" dirty="0" err="1" smtClean="0"/>
              <a:t>testtömegindexűek</a:t>
            </a:r>
            <a:r>
              <a:rPr lang="hu-HU" dirty="0" smtClean="0"/>
              <a:t> 90%-áról kiderült, hogy nem cukorbeteg, és a többi leíró jegy között egy olyan sincs, amelyet felhasználva ilyen mértékben homogén csoportot kapnánk</a:t>
            </a:r>
          </a:p>
          <a:p>
            <a:pPr lvl="2"/>
            <a:r>
              <a:rPr lang="hu-HU" dirty="0"/>
              <a:t>A</a:t>
            </a:r>
            <a:r>
              <a:rPr lang="hu-HU" dirty="0" smtClean="0"/>
              <a:t>z mindegy, hogy a 22 feletti </a:t>
            </a:r>
            <a:r>
              <a:rPr lang="hu-HU" dirty="0" err="1" smtClean="0"/>
              <a:t>BMI-jű</a:t>
            </a:r>
            <a:r>
              <a:rPr lang="hu-HU" dirty="0" smtClean="0"/>
              <a:t> páciensek csoportja mennyire homogén, a felosztás egyik részének kell csak annak lennie.</a:t>
            </a:r>
          </a:p>
          <a:p>
            <a:pPr lvl="2"/>
            <a:r>
              <a:rPr lang="hu-HU" dirty="0" smtClean="0"/>
              <a:t>A tanítás előtt meghatározunk az algoritmus számára egy olyan ún. </a:t>
            </a:r>
            <a:r>
              <a:rPr lang="hu-HU" dirty="0" err="1" smtClean="0"/>
              <a:t>hiperparamétert</a:t>
            </a:r>
            <a:r>
              <a:rPr lang="hu-HU" dirty="0" smtClean="0"/>
              <a:t>, amely megszabja, hogy mi azon alcsoportok minimális elemszáma (tehát mi az a minimális </a:t>
            </a:r>
            <a:r>
              <a:rPr lang="hu-HU" i="1" dirty="0" smtClean="0"/>
              <a:t>m</a:t>
            </a:r>
            <a:r>
              <a:rPr lang="hu-HU" dirty="0" smtClean="0"/>
              <a:t>), amely mellett el szabad végezni a bontást</a:t>
            </a:r>
          </a:p>
          <a:p>
            <a:pPr lvl="1"/>
            <a:r>
              <a:rPr lang="hu-HU" dirty="0" smtClean="0"/>
              <a:t>Az algoritmus elvégzi ezt a bontást, majd a következő lépésben megvizsgálja, hogy az m elemű csoportot mely jellemző alapján lehet két olyan csoportra felbontani, amelyek közül az egyik a </a:t>
            </a:r>
            <a:r>
              <a:rPr lang="hu-HU" dirty="0" err="1" smtClean="0"/>
              <a:t>leghomogénabb</a:t>
            </a:r>
            <a:endParaRPr lang="hu-HU" dirty="0" smtClean="0"/>
          </a:p>
          <a:p>
            <a:pPr lvl="1"/>
            <a:r>
              <a:rPr lang="hu-HU" dirty="0" smtClean="0"/>
              <a:t>Ez a felbontás rekurzívan így folytatódik, amíg</a:t>
            </a:r>
          </a:p>
          <a:p>
            <a:pPr lvl="2"/>
            <a:r>
              <a:rPr lang="hu-HU" dirty="0" smtClean="0"/>
              <a:t>vagy egy csoportot egy jellemző mentén két részre bontva két teljesen homogén részcsoportot nem kapunk</a:t>
            </a:r>
          </a:p>
          <a:p>
            <a:pPr lvl="2"/>
            <a:r>
              <a:rPr lang="hu-HU" dirty="0" smtClean="0"/>
              <a:t>egy olyan csoportig nem jutunk, amely nem homogén ugyan, de a bontások minimális elemszámáról szóló </a:t>
            </a:r>
            <a:r>
              <a:rPr lang="hu-HU" dirty="0" err="1" smtClean="0"/>
              <a:t>hiperparaméter</a:t>
            </a:r>
            <a:r>
              <a:rPr lang="hu-HU" dirty="0" smtClean="0"/>
              <a:t> miatt nem bontható tovább</a:t>
            </a:r>
          </a:p>
          <a:p>
            <a:pPr lvl="2"/>
            <a:r>
              <a:rPr lang="hu-HU" dirty="0" smtClean="0"/>
              <a:t>el nem fogytak (k lépés után) a leíró jegyek, amelyek mentén a felbontást el tudjuk végezni</a:t>
            </a:r>
            <a:endParaRPr lang="hu-HU" dirty="0"/>
          </a:p>
          <a:p>
            <a:r>
              <a:rPr lang="hu-HU" dirty="0" smtClean="0"/>
              <a:t>Az algoritmus eredményeként magát a döntési fát kapjuk. Ha érkezik egy új megfigyelés, az osztályt úgy </a:t>
            </a:r>
            <a:r>
              <a:rPr lang="hu-HU" dirty="0" err="1" smtClean="0"/>
              <a:t>prediktáljuk</a:t>
            </a:r>
            <a:r>
              <a:rPr lang="hu-HU" dirty="0" smtClean="0"/>
              <a:t>, hogy lépésenként végigjárjuk a fát, amíg egy levélelemhez jutunk, ott leolvassuk az osztályt</a:t>
            </a:r>
          </a:p>
        </p:txBody>
      </p:sp>
    </p:spTree>
    <p:extLst>
      <p:ext uri="{BB962C8B-B14F-4D97-AF65-F5344CB8AC3E}">
        <p14:creationId xmlns:p14="http://schemas.microsoft.com/office/powerpoint/2010/main" val="2183182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Emlékeztető: logisztikus regresszió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legfontosabb gépi tanulási modell a neurális háló(</a:t>
            </a:r>
            <a:r>
              <a:rPr lang="hu-HU" dirty="0" err="1" smtClean="0"/>
              <a:t>zat</a:t>
            </a:r>
            <a:r>
              <a:rPr lang="hu-HU" dirty="0" smtClean="0"/>
              <a:t>) (</a:t>
            </a:r>
            <a:r>
              <a:rPr lang="hu-HU" dirty="0" err="1" smtClean="0"/>
              <a:t>neural</a:t>
            </a:r>
            <a:r>
              <a:rPr lang="hu-HU" dirty="0" smtClean="0"/>
              <a:t> </a:t>
            </a:r>
            <a:r>
              <a:rPr lang="hu-HU" dirty="0" err="1" smtClean="0"/>
              <a:t>network</a:t>
            </a:r>
            <a:r>
              <a:rPr lang="hu-HU" dirty="0" smtClean="0"/>
              <a:t>).</a:t>
            </a:r>
          </a:p>
          <a:p>
            <a:r>
              <a:rPr lang="hu-HU" dirty="0" smtClean="0"/>
              <a:t>Ennek bevezetéseként emlékezzünk vissza a </a:t>
            </a:r>
            <a:r>
              <a:rPr lang="hu-HU" b="1" dirty="0" smtClean="0"/>
              <a:t>logisztikus regresszióra</a:t>
            </a:r>
            <a:r>
              <a:rPr lang="hu-HU" dirty="0" smtClean="0"/>
              <a:t>, amely egy </a:t>
            </a:r>
            <a:br>
              <a:rPr lang="hu-HU" dirty="0" smtClean="0"/>
            </a:br>
            <a:r>
              <a:rPr lang="hu-HU" dirty="0" smtClean="0"/>
              <a:t/>
            </a:r>
            <a:br>
              <a:rPr lang="hu-HU" dirty="0" smtClean="0"/>
            </a:br>
            <a:r>
              <a:rPr lang="cy-GB" i="1" dirty="0" smtClean="0"/>
              <a:t>ŷ</a:t>
            </a:r>
            <a:r>
              <a:rPr lang="hu-HU" dirty="0" smtClean="0"/>
              <a:t>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dirty="0" smtClean="0"/>
              <a:t>a</a:t>
            </a:r>
            <a:r>
              <a:rPr lang="hu-HU" baseline="-25000" dirty="0" smtClean="0"/>
              <a:t>1</a:t>
            </a:r>
            <a:r>
              <a:rPr lang="hu-HU" i="1" dirty="0" smtClean="0"/>
              <a:t>x</a:t>
            </a:r>
            <a:r>
              <a:rPr lang="hu-HU" baseline="-25000" dirty="0" smtClean="0"/>
              <a:t>1</a:t>
            </a:r>
            <a:r>
              <a:rPr lang="hu-HU" dirty="0" smtClean="0"/>
              <a:t> + </a:t>
            </a:r>
            <a:r>
              <a:rPr lang="hu-HU" i="1" dirty="0" smtClean="0"/>
              <a:t>a</a:t>
            </a:r>
            <a:r>
              <a:rPr lang="hu-HU" baseline="-25000" dirty="0" smtClean="0"/>
              <a:t>2</a:t>
            </a:r>
            <a:r>
              <a:rPr lang="hu-HU" i="1" dirty="0" smtClean="0"/>
              <a:t>x</a:t>
            </a:r>
            <a:r>
              <a:rPr lang="hu-HU" baseline="-25000" dirty="0" smtClean="0"/>
              <a:t>2</a:t>
            </a:r>
            <a:r>
              <a:rPr lang="hu-HU" dirty="0" smtClean="0"/>
              <a:t> + ... + </a:t>
            </a:r>
            <a:r>
              <a:rPr lang="hu-HU" i="1" dirty="0" err="1" smtClean="0"/>
              <a:t>a</a:t>
            </a:r>
            <a:r>
              <a:rPr lang="hu-HU" baseline="-25000" dirty="0" err="1" smtClean="0"/>
              <a:t>k</a:t>
            </a:r>
            <a:r>
              <a:rPr lang="hu-HU" i="1" dirty="0" err="1" smtClean="0"/>
              <a:t>x</a:t>
            </a:r>
            <a:r>
              <a:rPr lang="hu-HU" baseline="-25000" dirty="0" err="1" smtClean="0"/>
              <a:t>k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dirty="0" smtClean="0"/>
              <a:t>) = </a:t>
            </a:r>
            <a:r>
              <a:rPr lang="el-GR" dirty="0" smtClean="0"/>
              <a:t>σ</a:t>
            </a:r>
            <a:r>
              <a:rPr lang="hu-HU" dirty="0" smtClean="0"/>
              <a:t>(</a:t>
            </a:r>
            <a:r>
              <a:rPr lang="hu-HU" i="1" u="sng" dirty="0" smtClean="0"/>
              <a:t>a</a:t>
            </a:r>
            <a:r>
              <a:rPr lang="en-GB" dirty="0" smtClean="0"/>
              <a:t>⋅</a:t>
            </a:r>
            <a:r>
              <a:rPr lang="hu-HU" i="1" u="sng" dirty="0" smtClean="0"/>
              <a:t>x</a:t>
            </a:r>
            <a:r>
              <a:rPr lang="hu-HU" baseline="-25000" dirty="0" smtClean="0"/>
              <a:t> </a:t>
            </a:r>
            <a:r>
              <a:rPr lang="hu-HU" dirty="0" smtClean="0"/>
              <a:t>+ </a:t>
            </a:r>
            <a:r>
              <a:rPr lang="hu-HU" i="1" dirty="0" smtClean="0"/>
              <a:t>b</a:t>
            </a:r>
            <a:r>
              <a:rPr lang="hu-HU" dirty="0" smtClean="0"/>
              <a:t>)</a:t>
            </a:r>
            <a:r>
              <a:rPr lang="hu-HU" baseline="-25000" dirty="0"/>
              <a:t> </a:t>
            </a:r>
            <a:r>
              <a:rPr lang="hu-HU" baseline="-25000" dirty="0" smtClean="0"/>
              <a:t/>
            </a:r>
            <a:br>
              <a:rPr lang="hu-HU" baseline="-25000" dirty="0" smtClean="0"/>
            </a:br>
            <a:r>
              <a:rPr lang="hu-HU" baseline="-25000" dirty="0" smtClean="0"/>
              <a:t/>
            </a:r>
            <a:br>
              <a:rPr lang="hu-HU" baseline="-25000" dirty="0" smtClean="0"/>
            </a:br>
            <a:r>
              <a:rPr lang="hu-HU" dirty="0" smtClean="0"/>
              <a:t>alakú modellt tanul meg, ahol x vektor egy megfigyelés jegyeiből áll, az a vektor és a b skaláris (egyszerű) érték pedig a modell paraméterei, más néven súlyai.</a:t>
            </a:r>
          </a:p>
          <a:p>
            <a:r>
              <a:rPr lang="hu-HU" dirty="0" smtClean="0"/>
              <a:t>Kezdetben a súlyokat véletlen értékekkel inicializáljuk. A tanító algoritmus minden lépése abból áll, hogy kiszámolja </a:t>
            </a:r>
            <a:r>
              <a:rPr lang="hu-HU" i="1" dirty="0" smtClean="0"/>
              <a:t>y</a:t>
            </a:r>
            <a:r>
              <a:rPr lang="hu-HU" dirty="0" smtClean="0"/>
              <a:t> értékét a súlyok aktuális értéke és az </a:t>
            </a:r>
            <a:r>
              <a:rPr lang="hu-HU" i="1" u="sng" dirty="0" smtClean="0"/>
              <a:t>x</a:t>
            </a:r>
            <a:r>
              <a:rPr lang="hu-HU" dirty="0" smtClean="0"/>
              <a:t> vektor alapján, majd az alapján, hogy minek kellett volna kijönnie y értékeként, az </a:t>
            </a:r>
            <a:r>
              <a:rPr lang="hu-HU" i="1" u="sng" dirty="0" smtClean="0"/>
              <a:t>a</a:t>
            </a:r>
            <a:r>
              <a:rPr lang="hu-HU" dirty="0" smtClean="0"/>
              <a:t> és </a:t>
            </a:r>
            <a:r>
              <a:rPr lang="hu-HU" i="1" dirty="0" smtClean="0"/>
              <a:t>b</a:t>
            </a:r>
            <a:r>
              <a:rPr lang="hu-HU" dirty="0" smtClean="0"/>
              <a:t> súlyokat kicsivel pozitív vagy negatív irányba módosítja.</a:t>
            </a:r>
          </a:p>
          <a:p>
            <a:pPr lvl="1"/>
            <a:r>
              <a:rPr lang="hu-HU" dirty="0" err="1" smtClean="0"/>
              <a:t>gradiensmódszer</a:t>
            </a:r>
            <a:r>
              <a:rPr lang="hu-HU" dirty="0" smtClean="0"/>
              <a:t>, a hibafüggvény adott súlyra számított parciális deriváltjának egy kis többszörösével módosítjuk az adott súly értékét abba az irányba, hogy csökkenjen a hiba az adott megfigyelésre; a hiba a valós </a:t>
            </a:r>
            <a:r>
              <a:rPr lang="hu-HU" i="1" dirty="0" smtClean="0"/>
              <a:t>y </a:t>
            </a:r>
            <a:r>
              <a:rPr lang="hu-HU" dirty="0" smtClean="0"/>
              <a:t>és a </a:t>
            </a:r>
            <a:r>
              <a:rPr lang="hu-HU" dirty="0" err="1" smtClean="0"/>
              <a:t>predikált</a:t>
            </a:r>
            <a:r>
              <a:rPr lang="hu-HU" dirty="0" smtClean="0"/>
              <a:t> </a:t>
            </a:r>
            <a:r>
              <a:rPr lang="cy-GB" i="1" dirty="0" smtClean="0"/>
              <a:t>ŷ</a:t>
            </a:r>
            <a:r>
              <a:rPr lang="hu-HU" i="1" dirty="0" smtClean="0"/>
              <a:t> </a:t>
            </a:r>
            <a:r>
              <a:rPr lang="hu-HU" dirty="0" smtClean="0"/>
              <a:t>különbsége</a:t>
            </a:r>
          </a:p>
          <a:p>
            <a:r>
              <a:rPr lang="hu-HU" dirty="0" smtClean="0"/>
              <a:t>Ezt a tanítóhalmazban szereplő megfigyelésekre sokszor elismételve </a:t>
            </a:r>
            <a:r>
              <a:rPr lang="hu-HU" i="1" u="sng" dirty="0" smtClean="0"/>
              <a:t>a</a:t>
            </a:r>
            <a:r>
              <a:rPr lang="hu-HU" i="1" dirty="0" smtClean="0"/>
              <a:t> </a:t>
            </a:r>
            <a:r>
              <a:rPr lang="hu-HU" dirty="0" smtClean="0"/>
              <a:t>és </a:t>
            </a:r>
            <a:r>
              <a:rPr lang="hu-HU" i="1" dirty="0" smtClean="0"/>
              <a:t>b </a:t>
            </a:r>
            <a:r>
              <a:rPr lang="hu-HU" dirty="0" smtClean="0"/>
              <a:t>olyan értékre állnak be (konvergálnak), amelyek mellett a függvény összesített hibája az összes tanító megfigyelésre a lehető legkisebb.</a:t>
            </a:r>
          </a:p>
        </p:txBody>
      </p:sp>
    </p:spTree>
    <p:extLst>
      <p:ext uri="{BB962C8B-B14F-4D97-AF65-F5344CB8AC3E}">
        <p14:creationId xmlns:p14="http://schemas.microsoft.com/office/powerpoint/2010/main" val="367719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A tanítás célja:</a:t>
            </a:r>
            <a:br>
              <a:rPr lang="hu-HU" dirty="0" smtClean="0"/>
            </a:br>
            <a:r>
              <a:rPr lang="hu-HU" dirty="0" smtClean="0"/>
              <a:t>lokális optimum keresése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„Lehető legkisebb” hiba: úgy kell érteni, hogy </a:t>
            </a:r>
            <a:r>
              <a:rPr lang="hu-HU" i="1" dirty="0" smtClean="0"/>
              <a:t>a </a:t>
            </a:r>
            <a:r>
              <a:rPr lang="hu-HU" dirty="0" smtClean="0"/>
              <a:t>és </a:t>
            </a:r>
            <a:r>
              <a:rPr lang="hu-HU" i="1" dirty="0" smtClean="0"/>
              <a:t>b </a:t>
            </a:r>
            <a:r>
              <a:rPr lang="hu-HU" dirty="0" smtClean="0"/>
              <a:t>a </a:t>
            </a:r>
            <a:r>
              <a:rPr lang="hu-HU" i="1" dirty="0" smtClean="0"/>
              <a:t>k </a:t>
            </a:r>
            <a:r>
              <a:rPr lang="hu-HU" dirty="0" smtClean="0"/>
              <a:t>dimenziós térben olyan pontot jelölnek ki, amely </a:t>
            </a:r>
            <a:r>
              <a:rPr lang="hu-HU" b="1" dirty="0" smtClean="0"/>
              <a:t>lokális optimum </a:t>
            </a:r>
            <a:r>
              <a:rPr lang="hu-HU" dirty="0" smtClean="0"/>
              <a:t>az összesített hiba tekintetében, tehát az értéktérben </a:t>
            </a:r>
            <a:r>
              <a:rPr lang="hu-HU" b="1" dirty="0" smtClean="0"/>
              <a:t>az adott pont közelében </a:t>
            </a:r>
            <a:r>
              <a:rPr lang="hu-HU" dirty="0" smtClean="0"/>
              <a:t>nincs másik olyan pont (</a:t>
            </a:r>
            <a:r>
              <a:rPr lang="hu-HU" i="1" dirty="0" smtClean="0"/>
              <a:t>a </a:t>
            </a:r>
            <a:r>
              <a:rPr lang="hu-HU" dirty="0" smtClean="0"/>
              <a:t>és </a:t>
            </a:r>
            <a:r>
              <a:rPr lang="hu-HU" i="1" dirty="0" smtClean="0"/>
              <a:t>b </a:t>
            </a:r>
            <a:r>
              <a:rPr lang="hu-HU" dirty="0" smtClean="0"/>
              <a:t>érték együttesen), amely kisebb hibát adna</a:t>
            </a:r>
          </a:p>
          <a:p>
            <a:pPr lvl="1"/>
            <a:r>
              <a:rPr lang="hu-HU" dirty="0"/>
              <a:t>E</a:t>
            </a:r>
            <a:r>
              <a:rPr lang="hu-HU" dirty="0" smtClean="0"/>
              <a:t>z a pont </a:t>
            </a:r>
            <a:r>
              <a:rPr lang="hu-HU" b="1" dirty="0" smtClean="0"/>
              <a:t>nem feltétlenül globális optimum</a:t>
            </a:r>
            <a:r>
              <a:rPr lang="hu-HU" dirty="0" smtClean="0"/>
              <a:t>, tehát lehet, hogy </a:t>
            </a:r>
            <a:r>
              <a:rPr lang="hu-HU" b="1" dirty="0" smtClean="0"/>
              <a:t>máshol </a:t>
            </a:r>
            <a:r>
              <a:rPr lang="hu-HU" dirty="0" smtClean="0"/>
              <a:t>létezik olyan pont az értéktérben, amely </a:t>
            </a:r>
            <a:r>
              <a:rPr lang="hu-HU" b="1" dirty="0" smtClean="0"/>
              <a:t>kisebb hibát ad </a:t>
            </a:r>
            <a:r>
              <a:rPr lang="hu-HU" dirty="0" smtClean="0"/>
              <a:t>ennél.</a:t>
            </a:r>
          </a:p>
          <a:p>
            <a:pPr lvl="1"/>
            <a:r>
              <a:rPr lang="hu-HU" dirty="0"/>
              <a:t>A</a:t>
            </a:r>
            <a:r>
              <a:rPr lang="hu-HU" dirty="0" smtClean="0"/>
              <a:t> </a:t>
            </a:r>
            <a:r>
              <a:rPr lang="hu-HU" dirty="0" err="1" smtClean="0"/>
              <a:t>gradiensmódszer</a:t>
            </a:r>
            <a:r>
              <a:rPr lang="hu-HU" dirty="0" smtClean="0"/>
              <a:t> maga ugyan determinisztikus, de a tanítás kezdetén a és b értékét </a:t>
            </a:r>
            <a:r>
              <a:rPr lang="hu-HU" b="1" dirty="0" smtClean="0"/>
              <a:t>véletlenszerű kezdőértékre </a:t>
            </a:r>
            <a:r>
              <a:rPr lang="hu-HU" dirty="0" smtClean="0"/>
              <a:t>állítjuk be, és a </a:t>
            </a:r>
            <a:r>
              <a:rPr lang="hu-HU" b="1" dirty="0" smtClean="0"/>
              <a:t>megfigyeléseket véletlenszerű sorrendben </a:t>
            </a:r>
            <a:r>
              <a:rPr lang="hu-HU" dirty="0" smtClean="0"/>
              <a:t>adjuk át a tanító algoritmusnak, ettől függően minden tanítási menet során más-más lokális optimumot találhatunk meg.</a:t>
            </a:r>
          </a:p>
          <a:p>
            <a:pPr lvl="1"/>
            <a:r>
              <a:rPr lang="hu-HU" dirty="0" smtClean="0"/>
              <a:t>A tanítás megismételhetjük többször, különböző kezdőértékekkel, és választhatjuk a legkisebb hibájú megoldást.</a:t>
            </a:r>
          </a:p>
          <a:p>
            <a:pPr lvl="1"/>
            <a:r>
              <a:rPr lang="hu-HU" dirty="0" smtClean="0"/>
              <a:t>Gyakorlatilag lényegtelen, hogy a talált megoldás mennyire optimális, mivel a hibát mindig csak a </a:t>
            </a:r>
            <a:r>
              <a:rPr lang="hu-HU" b="1" dirty="0" smtClean="0"/>
              <a:t>tanítóadatokon mérjük</a:t>
            </a:r>
            <a:r>
              <a:rPr lang="hu-HU" dirty="0" smtClean="0"/>
              <a:t>. A tanítóadatok a teljes modellezendő sokaságból (populációból) csak egy </a:t>
            </a:r>
            <a:r>
              <a:rPr lang="hu-HU" b="1" dirty="0" smtClean="0"/>
              <a:t>véletlen mintát </a:t>
            </a:r>
            <a:r>
              <a:rPr lang="hu-HU" dirty="0" smtClean="0"/>
              <a:t>alkotnak, nem adják vissza pontosan a teljes populáció statisztikai jellemzőit.</a:t>
            </a:r>
          </a:p>
          <a:p>
            <a:pPr lvl="2"/>
            <a:r>
              <a:rPr lang="hu-HU" dirty="0" smtClean="0"/>
              <a:t>Más-más mintát más-más modell fog leírni optimális módon.</a:t>
            </a:r>
            <a:endParaRPr lang="en-GB" dirty="0" smtClean="0"/>
          </a:p>
          <a:p>
            <a:r>
              <a:rPr lang="hu-HU" dirty="0" smtClean="0"/>
              <a:t>Összegezve: a cél a megoldás „</a:t>
            </a:r>
            <a:r>
              <a:rPr lang="hu-HU" b="1" dirty="0" smtClean="0"/>
              <a:t>elég jó</a:t>
            </a:r>
            <a:r>
              <a:rPr lang="hu-HU" dirty="0" smtClean="0"/>
              <a:t>”, gyakorlatban használható </a:t>
            </a:r>
            <a:r>
              <a:rPr lang="hu-HU" b="1" dirty="0" smtClean="0"/>
              <a:t>közelítése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5865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Lineáris és nemlineáris döntési határ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hu-HU" dirty="0" smtClean="0"/>
              <a:t>A logisztikus regresszió </a:t>
            </a:r>
            <a:r>
              <a:rPr lang="hu-HU" b="1" dirty="0" smtClean="0"/>
              <a:t>lineáris döntési határt </a:t>
            </a:r>
            <a:r>
              <a:rPr lang="hu-HU" dirty="0" smtClean="0"/>
              <a:t>tud csak kifejezni</a:t>
            </a:r>
          </a:p>
          <a:p>
            <a:pPr lvl="1"/>
            <a:r>
              <a:rPr lang="hu-HU" dirty="0" smtClean="0"/>
              <a:t>két dimenzióban egyenest húz a két osztály pontjai közé</a:t>
            </a:r>
          </a:p>
          <a:p>
            <a:pPr lvl="1"/>
            <a:r>
              <a:rPr lang="hu-HU" dirty="0" smtClean="0"/>
              <a:t>három dimenzióban síkot határoz meg</a:t>
            </a:r>
          </a:p>
          <a:p>
            <a:pPr lvl="1"/>
            <a:r>
              <a:rPr lang="hu-HU" dirty="0" smtClean="0"/>
              <a:t>k dimenzióban k-1 dimenziós </a:t>
            </a:r>
            <a:r>
              <a:rPr lang="hu-HU" dirty="0" err="1" smtClean="0"/>
              <a:t>hipersíkot</a:t>
            </a:r>
            <a:endParaRPr lang="hu-HU" dirty="0" smtClean="0"/>
          </a:p>
          <a:p>
            <a:r>
              <a:rPr lang="hu-HU" dirty="0" smtClean="0"/>
              <a:t>Ez csak olyan osztályozási problémákra ad jó megoldást, amelyekben az osztályok </a:t>
            </a:r>
            <a:r>
              <a:rPr lang="hu-HU" b="1" dirty="0" smtClean="0"/>
              <a:t>lineárisan elválaszthatóak</a:t>
            </a:r>
            <a:r>
              <a:rPr lang="hu-HU" dirty="0" smtClean="0"/>
              <a:t>.</a:t>
            </a:r>
          </a:p>
          <a:p>
            <a:r>
              <a:rPr lang="hu-HU" dirty="0" smtClean="0"/>
              <a:t>Sok osztály nem lineárisan elválasztható egymástól, egyetlen egyenessel (</a:t>
            </a:r>
            <a:r>
              <a:rPr lang="hu-HU" dirty="0" err="1" smtClean="0"/>
              <a:t>hipersíkkal</a:t>
            </a:r>
            <a:r>
              <a:rPr lang="hu-HU" dirty="0" smtClean="0"/>
              <a:t>) nem oldható meg a probléma.</a:t>
            </a:r>
          </a:p>
          <a:p>
            <a:pPr lvl="1"/>
            <a:r>
              <a:rPr lang="hu-HU" dirty="0" smtClean="0"/>
              <a:t>Pl.: el akarjuk választani a Debrecentől legfeljebb 50 km-re eső és az annál távolabb eső településeket a térképen. A megoldás nem egyenes, hanem kör.</a:t>
            </a:r>
          </a:p>
          <a:p>
            <a:r>
              <a:rPr lang="hu-HU" dirty="0" smtClean="0"/>
              <a:t>A </a:t>
            </a:r>
            <a:r>
              <a:rPr lang="hu-HU" b="1" dirty="0" smtClean="0"/>
              <a:t>neurális háló</a:t>
            </a:r>
            <a:r>
              <a:rPr lang="hu-HU" dirty="0" smtClean="0"/>
              <a:t> a logisztikus regresszió egy olyan kiterjesztése, amely tetszőleges függvényt képes közelíteni, nemlineáris függvényt is, így nemlineáris döntési határ is kifejezhető vele.</a:t>
            </a:r>
          </a:p>
          <a:p>
            <a:r>
              <a:rPr lang="hu-HU" dirty="0" smtClean="0"/>
              <a:t>A neurális háló ugyanúgy </a:t>
            </a:r>
            <a:r>
              <a:rPr lang="hu-HU" b="1" dirty="0" smtClean="0"/>
              <a:t>matematikai modell</a:t>
            </a:r>
            <a:r>
              <a:rPr lang="hu-HU" dirty="0" smtClean="0"/>
              <a:t>, mint a lineáris regresszió, szintén </a:t>
            </a:r>
            <a:r>
              <a:rPr lang="hu-HU" b="1" dirty="0" smtClean="0"/>
              <a:t>szorzásokból, összeadásokból </a:t>
            </a:r>
            <a:r>
              <a:rPr lang="hu-HU" dirty="0" smtClean="0"/>
              <a:t>és ezek eredményére alkalmazott egyszerű </a:t>
            </a:r>
            <a:r>
              <a:rPr lang="hu-HU" b="1" dirty="0" smtClean="0"/>
              <a:t>nemlineáris függvényekből </a:t>
            </a:r>
            <a:r>
              <a:rPr lang="hu-HU" dirty="0" smtClean="0"/>
              <a:t>(pl. </a:t>
            </a:r>
            <a:r>
              <a:rPr lang="hu-HU" dirty="0" err="1" smtClean="0"/>
              <a:t>szigmoid</a:t>
            </a:r>
            <a:r>
              <a:rPr lang="hu-HU" dirty="0" smtClean="0"/>
              <a:t>) áll, de annál összetettebb.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699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1788</TotalTime>
  <Words>3827</Words>
  <Application>Microsoft Office PowerPoint</Application>
  <PresentationFormat>Diavetítés a képernyőre (4:3 oldalarány)</PresentationFormat>
  <Paragraphs>269</Paragraphs>
  <Slides>35</Slides>
  <Notes>3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35</vt:i4>
      </vt:variant>
    </vt:vector>
  </HeadingPairs>
  <TitlesOfParts>
    <vt:vector size="36" baseType="lpstr">
      <vt:lpstr>Office-téma</vt:lpstr>
      <vt:lpstr>Generatív mesterséges intelligencia</vt:lpstr>
      <vt:lpstr>Gépi tanulás az 1990-es, 2000-es években</vt:lpstr>
      <vt:lpstr>Gépi tanulás az 1990-es, 2000-es években</vt:lpstr>
      <vt:lpstr>Gépi tanulás: Néhány tipikus példa</vt:lpstr>
      <vt:lpstr>Gépi tanulás: Néhány tipikus példa</vt:lpstr>
      <vt:lpstr>Egy gépi tanulás modell: a döntési fa</vt:lpstr>
      <vt:lpstr>Emlékeztető: logisztikus regresszió</vt:lpstr>
      <vt:lpstr>A tanítás célja: lokális optimum keresése</vt:lpstr>
      <vt:lpstr>Lineáris és nemlineáris döntési határ</vt:lpstr>
      <vt:lpstr>Logisztikus regresszió</vt:lpstr>
      <vt:lpstr>Logisztikus regresszióból neurális háló</vt:lpstr>
      <vt:lpstr>Logisztikus regresszióból neurális háló</vt:lpstr>
      <vt:lpstr>Logisztikus regresszióból neurális háló</vt:lpstr>
      <vt:lpstr>Logisztikus regresszióból neurális háló</vt:lpstr>
      <vt:lpstr>Logisztikus regresszióból neurális háló</vt:lpstr>
      <vt:lpstr>Logisztikus regresszióból neurális háló</vt:lpstr>
      <vt:lpstr>Logisztikus regresszióból neurális háló</vt:lpstr>
      <vt:lpstr>Neurális háló</vt:lpstr>
      <vt:lpstr>Neurális háló</vt:lpstr>
      <vt:lpstr>Univerzális közelítés</vt:lpstr>
      <vt:lpstr>Neurális hálók és más modellek</vt:lpstr>
      <vt:lpstr>Mélytanulás</vt:lpstr>
      <vt:lpstr>Mélytanulás</vt:lpstr>
      <vt:lpstr>Mélytanulás</vt:lpstr>
      <vt:lpstr>Mélytanulás</vt:lpstr>
      <vt:lpstr>Mélytanulás</vt:lpstr>
      <vt:lpstr>Mi haszna a mélytanulásnak?</vt:lpstr>
      <vt:lpstr>A mélytanulás akadályai</vt:lpstr>
      <vt:lpstr>A mélytanulás akadályai</vt:lpstr>
      <vt:lpstr>A mélytanulás akadályai</vt:lpstr>
      <vt:lpstr>Mélytanulás</vt:lpstr>
      <vt:lpstr>Mélytanulás</vt:lpstr>
      <vt:lpstr>Mélytanulás</vt:lpstr>
      <vt:lpstr>Mélytanulás</vt:lpstr>
      <vt:lpstr>Mélytanulás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Generatív mesterséges intelligencia</dc:title>
  <dc:creator>Anonim</dc:creator>
  <cp:lastModifiedBy>Anonim</cp:lastModifiedBy>
  <cp:revision>70</cp:revision>
  <dcterms:created xsi:type="dcterms:W3CDTF">2025-09-30T21:12:38Z</dcterms:created>
  <dcterms:modified xsi:type="dcterms:W3CDTF">2025-10-02T13:54:41Z</dcterms:modified>
</cp:coreProperties>
</file>