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1" r:id="rId8"/>
    <p:sldId id="260" r:id="rId9"/>
    <p:sldId id="265" r:id="rId10"/>
    <p:sldId id="263" r:id="rId11"/>
    <p:sldId id="264" r:id="rId12"/>
    <p:sldId id="268" r:id="rId13"/>
    <p:sldId id="262" r:id="rId14"/>
    <p:sldId id="269" r:id="rId15"/>
    <p:sldId id="270" r:id="rId16"/>
    <p:sldId id="271" r:id="rId17"/>
    <p:sldId id="272" r:id="rId18"/>
    <p:sldId id="273" r:id="rId19"/>
    <p:sldId id="274" r:id="rId20"/>
    <p:sldId id="275" r:id="rId21"/>
    <p:sldId id="277" r:id="rId22"/>
    <p:sldId id="276" r:id="rId23"/>
    <p:sldId id="278" r:id="rId24"/>
    <p:sldId id="280" r:id="rId25"/>
    <p:sldId id="279"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0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GB"/>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2603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97350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GB"/>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6485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93830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GB"/>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18637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Dátum helye 4"/>
          <p:cNvSpPr>
            <a:spLocks noGrp="1"/>
          </p:cNvSpPr>
          <p:nvPr>
            <p:ph type="dt" sz="half" idx="10"/>
          </p:nvPr>
        </p:nvSpPr>
        <p:spPr/>
        <p:txBody>
          <a:bodyPr/>
          <a:lstStyle/>
          <a:p>
            <a:fld id="{99B2560E-1649-4FE1-8286-ADC9942F2E2F}"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1831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GB"/>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7" name="Dátum helye 6"/>
          <p:cNvSpPr>
            <a:spLocks noGrp="1"/>
          </p:cNvSpPr>
          <p:nvPr>
            <p:ph type="dt" sz="half" idx="10"/>
          </p:nvPr>
        </p:nvSpPr>
        <p:spPr/>
        <p:txBody>
          <a:bodyPr/>
          <a:lstStyle/>
          <a:p>
            <a:fld id="{99B2560E-1649-4FE1-8286-ADC9942F2E2F}" type="datetimeFigureOut">
              <a:rPr lang="en-GB" smtClean="0"/>
              <a:t>09/09/2025</a:t>
            </a:fld>
            <a:endParaRPr lang="en-GB"/>
          </a:p>
        </p:txBody>
      </p:sp>
      <p:sp>
        <p:nvSpPr>
          <p:cNvPr id="8" name="Élőláb helye 7"/>
          <p:cNvSpPr>
            <a:spLocks noGrp="1"/>
          </p:cNvSpPr>
          <p:nvPr>
            <p:ph type="ftr" sz="quarter" idx="11"/>
          </p:nvPr>
        </p:nvSpPr>
        <p:spPr/>
        <p:txBody>
          <a:bodyPr/>
          <a:lstStyle/>
          <a:p>
            <a:endParaRPr lang="en-GB"/>
          </a:p>
        </p:txBody>
      </p:sp>
      <p:sp>
        <p:nvSpPr>
          <p:cNvPr id="9" name="Dia számának helye 8"/>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3036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Dátum helye 2"/>
          <p:cNvSpPr>
            <a:spLocks noGrp="1"/>
          </p:cNvSpPr>
          <p:nvPr>
            <p:ph type="dt" sz="half" idx="10"/>
          </p:nvPr>
        </p:nvSpPr>
        <p:spPr/>
        <p:txBody>
          <a:bodyPr/>
          <a:lstStyle/>
          <a:p>
            <a:fld id="{99B2560E-1649-4FE1-8286-ADC9942F2E2F}" type="datetimeFigureOut">
              <a:rPr lang="en-GB" smtClean="0"/>
              <a:t>09/09/2025</a:t>
            </a:fld>
            <a:endParaRPr lang="en-GB"/>
          </a:p>
        </p:txBody>
      </p:sp>
      <p:sp>
        <p:nvSpPr>
          <p:cNvPr id="4" name="Élőláb helye 3"/>
          <p:cNvSpPr>
            <a:spLocks noGrp="1"/>
          </p:cNvSpPr>
          <p:nvPr>
            <p:ph type="ftr" sz="quarter" idx="11"/>
          </p:nvPr>
        </p:nvSpPr>
        <p:spPr/>
        <p:txBody>
          <a:bodyPr/>
          <a:lstStyle/>
          <a:p>
            <a:endParaRPr lang="en-GB"/>
          </a:p>
        </p:txBody>
      </p:sp>
      <p:sp>
        <p:nvSpPr>
          <p:cNvPr id="5" name="Dia számának helye 4"/>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47144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9B2560E-1649-4FE1-8286-ADC9942F2E2F}" type="datetimeFigureOut">
              <a:rPr lang="en-GB" smtClean="0"/>
              <a:t>09/09/2025</a:t>
            </a:fld>
            <a:endParaRPr lang="en-GB"/>
          </a:p>
        </p:txBody>
      </p:sp>
      <p:sp>
        <p:nvSpPr>
          <p:cNvPr id="3" name="Élőláb helye 2"/>
          <p:cNvSpPr>
            <a:spLocks noGrp="1"/>
          </p:cNvSpPr>
          <p:nvPr>
            <p:ph type="ftr" sz="quarter" idx="11"/>
          </p:nvPr>
        </p:nvSpPr>
        <p:spPr/>
        <p:txBody>
          <a:bodyPr/>
          <a:lstStyle/>
          <a:p>
            <a:endParaRPr lang="en-GB"/>
          </a:p>
        </p:txBody>
      </p:sp>
      <p:sp>
        <p:nvSpPr>
          <p:cNvPr id="4" name="Dia számának helye 3"/>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262741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GB"/>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3375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GB"/>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60212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GB"/>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2560E-1649-4FE1-8286-ADC9942F2E2F}" type="datetimeFigureOut">
              <a:rPr lang="en-GB" smtClean="0"/>
              <a:t>09/09/2025</a:t>
            </a:fld>
            <a:endParaRPr lang="en-GB"/>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889-A9D2-49A5-9973-A7517B70806C}" type="slidenum">
              <a:rPr lang="en-GB" smtClean="0"/>
              <a:t>‹#›</a:t>
            </a:fld>
            <a:endParaRPr lang="en-GB"/>
          </a:p>
        </p:txBody>
      </p:sp>
    </p:spTree>
    <p:extLst>
      <p:ext uri="{BB962C8B-B14F-4D97-AF65-F5344CB8AC3E}">
        <p14:creationId xmlns:p14="http://schemas.microsoft.com/office/powerpoint/2010/main" val="335694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Generatív mesterséges intelligencia</a:t>
            </a:r>
            <a:endParaRPr lang="en-GB" dirty="0"/>
          </a:p>
        </p:txBody>
      </p:sp>
      <p:sp>
        <p:nvSpPr>
          <p:cNvPr id="3" name="Alcím 2"/>
          <p:cNvSpPr>
            <a:spLocks noGrp="1"/>
          </p:cNvSpPr>
          <p:nvPr>
            <p:ph type="subTitle" idx="1"/>
          </p:nvPr>
        </p:nvSpPr>
        <p:spPr/>
        <p:txBody>
          <a:bodyPr/>
          <a:lstStyle/>
          <a:p>
            <a:r>
              <a:rPr lang="hu-HU" smtClean="0"/>
              <a:t>2025.09.11.</a:t>
            </a:r>
            <a:endParaRPr lang="hu-HU" dirty="0" smtClean="0"/>
          </a:p>
          <a:p>
            <a:r>
              <a:rPr lang="hu-HU" dirty="0" smtClean="0"/>
              <a:t>Pethő Gergely</a:t>
            </a:r>
          </a:p>
          <a:p>
            <a:r>
              <a:rPr lang="hu-HU" dirty="0" smtClean="0"/>
              <a:t>DE </a:t>
            </a:r>
            <a:r>
              <a:rPr lang="hu-HU" dirty="0" err="1" smtClean="0"/>
              <a:t>ETK</a:t>
            </a:r>
            <a:r>
              <a:rPr lang="hu-HU" dirty="0" smtClean="0"/>
              <a:t> </a:t>
            </a:r>
            <a:r>
              <a:rPr lang="hu-HU" dirty="0" err="1" smtClean="0"/>
              <a:t>Bioinformatikai</a:t>
            </a:r>
            <a:r>
              <a:rPr lang="hu-HU" dirty="0" smtClean="0"/>
              <a:t> Tanszék</a:t>
            </a:r>
            <a:endParaRPr lang="en-GB" dirty="0"/>
          </a:p>
        </p:txBody>
      </p:sp>
    </p:spTree>
    <p:extLst>
      <p:ext uri="{BB962C8B-B14F-4D97-AF65-F5344CB8AC3E}">
        <p14:creationId xmlns:p14="http://schemas.microsoft.com/office/powerpoint/2010/main" val="272327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Példák</a:t>
            </a:r>
            <a:endParaRPr lang="en-GB" dirty="0"/>
          </a:p>
        </p:txBody>
      </p:sp>
      <p:sp>
        <p:nvSpPr>
          <p:cNvPr id="3" name="Tartalom helye 2"/>
          <p:cNvSpPr>
            <a:spLocks noGrp="1"/>
          </p:cNvSpPr>
          <p:nvPr>
            <p:ph idx="1"/>
          </p:nvPr>
        </p:nvSpPr>
        <p:spPr/>
        <p:txBody>
          <a:bodyPr/>
          <a:lstStyle/>
          <a:p>
            <a:endParaRPr lang="en-GB"/>
          </a:p>
        </p:txBody>
      </p:sp>
    </p:spTree>
    <p:extLst>
      <p:ext uri="{BB962C8B-B14F-4D97-AF65-F5344CB8AC3E}">
        <p14:creationId xmlns:p14="http://schemas.microsoft.com/office/powerpoint/2010/main" val="325212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Példák</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Legtipikusabb: játék</a:t>
            </a:r>
          </a:p>
          <a:p>
            <a:pPr lvl="1"/>
            <a:r>
              <a:rPr lang="hu-HU" dirty="0" smtClean="0"/>
              <a:t>sakk, go – mesterséges intelligencia képes megverni a nagymestereket</a:t>
            </a:r>
          </a:p>
          <a:p>
            <a:pPr lvl="1"/>
            <a:r>
              <a:rPr lang="hu-HU" dirty="0" smtClean="0"/>
              <a:t>de: bármilyen sakkprogram, amiben a gép ellen játszunk, mesterséges intelligencia, egy emberi játékos viselkedését szimulálja, alkalmazkodik a helyzethez, tervez, célt követ</a:t>
            </a:r>
          </a:p>
          <a:p>
            <a:pPr lvl="1"/>
            <a:r>
              <a:rPr lang="hu-HU" dirty="0" smtClean="0"/>
              <a:t>bármilyen stratégiai játékban a gépi játékos viselkedését ebben az értelemben mesterséges intelligencia irányítja</a:t>
            </a:r>
          </a:p>
          <a:p>
            <a:pPr lvl="1"/>
            <a:r>
              <a:rPr lang="hu-HU" dirty="0" smtClean="0"/>
              <a:t>ugyanez igaz lövöldözős játékokra is: ha a gép által irányított szereplők (vagy botok egy aréna </a:t>
            </a:r>
            <a:r>
              <a:rPr lang="hu-HU" dirty="0" err="1" smtClean="0"/>
              <a:t>shooterben</a:t>
            </a:r>
            <a:r>
              <a:rPr lang="hu-HU" dirty="0" smtClean="0"/>
              <a:t>) nem rögzített forgatókönyvet követnek, hanem emberi játékoshoz hasonlóan viselkednek, az MI</a:t>
            </a:r>
          </a:p>
          <a:p>
            <a:pPr lvl="1"/>
            <a:r>
              <a:rPr lang="hu-HU" dirty="0" smtClean="0"/>
              <a:t>útvonaltervezés: a karakter jusson el A-ból B pontba úgy, hogy megkerül akadályokat, nem téved vagy akad el</a:t>
            </a:r>
            <a:endParaRPr lang="en-GB" dirty="0"/>
          </a:p>
        </p:txBody>
      </p:sp>
    </p:spTree>
    <p:extLst>
      <p:ext uri="{BB962C8B-B14F-4D97-AF65-F5344CB8AC3E}">
        <p14:creationId xmlns:p14="http://schemas.microsoft.com/office/powerpoint/2010/main" val="262240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Példák</a:t>
            </a:r>
            <a:endParaRPr lang="en-GB" dirty="0"/>
          </a:p>
        </p:txBody>
      </p:sp>
      <p:sp>
        <p:nvSpPr>
          <p:cNvPr id="3" name="Tartalom helye 2"/>
          <p:cNvSpPr>
            <a:spLocks noGrp="1"/>
          </p:cNvSpPr>
          <p:nvPr>
            <p:ph idx="1"/>
          </p:nvPr>
        </p:nvSpPr>
        <p:spPr/>
        <p:txBody>
          <a:bodyPr>
            <a:normAutofit lnSpcReduction="10000"/>
          </a:bodyPr>
          <a:lstStyle/>
          <a:p>
            <a:r>
              <a:rPr lang="hu-HU" dirty="0" smtClean="0"/>
              <a:t>Útvonaltervezés: egy térképen két tetszőleges pont között a legrövidebb vagy leggyorsabb út megtervezése MI</a:t>
            </a:r>
          </a:p>
          <a:p>
            <a:r>
              <a:rPr lang="hu-HU" dirty="0" smtClean="0"/>
              <a:t>Automatikus képfelismerés, arcfelismerés, képszegmentálás (van-e tumor a képen, és ha igen, hol?) – gépi látás</a:t>
            </a:r>
          </a:p>
          <a:p>
            <a:r>
              <a:rPr lang="hu-HU" dirty="0"/>
              <a:t>A</a:t>
            </a:r>
            <a:r>
              <a:rPr lang="hu-HU" dirty="0" smtClean="0"/>
              <a:t>utonóm járművezetés</a:t>
            </a:r>
          </a:p>
          <a:p>
            <a:r>
              <a:rPr lang="hu-HU" dirty="0" smtClean="0"/>
              <a:t>Szöveg megértése, értelmes szöveg generálása egy adott kontextushoz igazodva, gépi fordítás</a:t>
            </a:r>
            <a:endParaRPr lang="en-GB" dirty="0"/>
          </a:p>
        </p:txBody>
      </p:sp>
    </p:spTree>
    <p:extLst>
      <p:ext uri="{BB962C8B-B14F-4D97-AF65-F5344CB8AC3E}">
        <p14:creationId xmlns:p14="http://schemas.microsoft.com/office/powerpoint/2010/main" val="101465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 mesterséges intelligencia </a:t>
            </a:r>
            <a:r>
              <a:rPr lang="hu-HU" dirty="0" err="1" smtClean="0"/>
              <a:t>feladatspecifikus</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Az összes eddig említett mesterséges intelligencia szigorúan </a:t>
            </a:r>
            <a:r>
              <a:rPr lang="hu-HU" dirty="0" err="1" smtClean="0"/>
              <a:t>feladatspecifikus</a:t>
            </a:r>
            <a:r>
              <a:rPr lang="hu-HU" dirty="0" smtClean="0"/>
              <a:t>, kizárólag arra a viselkedésre képes, amire programozva vagy tanítva lett</a:t>
            </a:r>
          </a:p>
          <a:p>
            <a:pPr lvl="1"/>
            <a:r>
              <a:rPr lang="hu-HU" dirty="0" smtClean="0"/>
              <a:t>a sakkprogram nem tud gót játszani</a:t>
            </a:r>
          </a:p>
          <a:p>
            <a:pPr lvl="1"/>
            <a:r>
              <a:rPr lang="hu-HU" dirty="0" smtClean="0"/>
              <a:t>a Total </a:t>
            </a:r>
            <a:r>
              <a:rPr lang="hu-HU" dirty="0" err="1" smtClean="0"/>
              <a:t>War</a:t>
            </a:r>
            <a:r>
              <a:rPr lang="hu-HU" dirty="0" smtClean="0"/>
              <a:t> </a:t>
            </a:r>
            <a:r>
              <a:rPr lang="hu-HU" dirty="0" err="1" smtClean="0"/>
              <a:t>Warhammer</a:t>
            </a:r>
            <a:r>
              <a:rPr lang="hu-HU" dirty="0" smtClean="0"/>
              <a:t> </a:t>
            </a:r>
            <a:r>
              <a:rPr lang="hu-HU" dirty="0" err="1" smtClean="0"/>
              <a:t>MI-je</a:t>
            </a:r>
            <a:r>
              <a:rPr lang="hu-HU" dirty="0" smtClean="0"/>
              <a:t> nem képes pl. az </a:t>
            </a:r>
            <a:r>
              <a:rPr lang="hu-HU" dirty="0" err="1" smtClean="0"/>
              <a:t>XCOM</a:t>
            </a:r>
            <a:r>
              <a:rPr lang="hu-HU" dirty="0" smtClean="0"/>
              <a:t> 2 egységeit irányítani, és fordítva</a:t>
            </a:r>
          </a:p>
          <a:p>
            <a:pPr lvl="1"/>
            <a:r>
              <a:rPr lang="hu-HU" dirty="0"/>
              <a:t>E</a:t>
            </a:r>
            <a:r>
              <a:rPr lang="hu-HU" dirty="0" smtClean="0"/>
              <a:t>gy tüdőrák röntgenképen történő detektálására készült MI nem képes pl. vastagbélrákot detektálni, nem képes pl. CT-n, szövetmintából vagy laborleletből felismerni a tüdőrákot, és nem képes kezelést javasolni rá. </a:t>
            </a:r>
            <a:r>
              <a:rPr lang="hu-HU" b="1" dirty="0" smtClean="0"/>
              <a:t>Kizárólag </a:t>
            </a:r>
            <a:r>
              <a:rPr lang="hu-HU" dirty="0" smtClean="0"/>
              <a:t>annyit tud, hogy a röntgenen beszínezi a rákos szövetet, ha van, és nem színez be semmit, ha nincs.</a:t>
            </a:r>
          </a:p>
          <a:p>
            <a:pPr lvl="1"/>
            <a:r>
              <a:rPr lang="hu-HU" dirty="0" smtClean="0"/>
              <a:t>Egy szöveggenerálásra képes MI nem képes képet felismerni, vagy képet generálni, sakkozni, (használható) útvonalat tervezni, autót vezetni, </a:t>
            </a:r>
            <a:r>
              <a:rPr lang="hu-HU" dirty="0" err="1" smtClean="0"/>
              <a:t>Warcraftot</a:t>
            </a:r>
            <a:r>
              <a:rPr lang="hu-HU" dirty="0" smtClean="0"/>
              <a:t> játszani vagy tüdőrákot diagnosztizálni bármiből, </a:t>
            </a:r>
            <a:r>
              <a:rPr lang="hu-HU" b="1" dirty="0" smtClean="0"/>
              <a:t>kizárólag </a:t>
            </a:r>
            <a:r>
              <a:rPr lang="hu-HU" dirty="0" smtClean="0"/>
              <a:t>szöveget generál. Legjobb esetben, ha külön fel van erre készítve, akkor meghív egy olyan programot, amely képes egy ilyen másik feladatot elvégezni.</a:t>
            </a:r>
          </a:p>
        </p:txBody>
      </p:sp>
    </p:spTree>
    <p:extLst>
      <p:ext uri="{BB962C8B-B14F-4D97-AF65-F5344CB8AC3E}">
        <p14:creationId xmlns:p14="http://schemas.microsoft.com/office/powerpoint/2010/main" val="408183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Mesterséges általános intelligencia</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Az emberi intelligencia </a:t>
            </a:r>
            <a:r>
              <a:rPr lang="hu-HU" b="1" dirty="0" smtClean="0"/>
              <a:t>általános </a:t>
            </a:r>
            <a:r>
              <a:rPr lang="hu-HU" dirty="0" smtClean="0"/>
              <a:t>az említett feladatokat tekintve.</a:t>
            </a:r>
          </a:p>
          <a:p>
            <a:r>
              <a:rPr lang="hu-HU" dirty="0"/>
              <a:t>E</a:t>
            </a:r>
            <a:r>
              <a:rPr lang="hu-HU" dirty="0" smtClean="0"/>
              <a:t>gy átlagosan intelligens ember ugyan nem úgy születik, hogy ezekre képes, de meg tud tanulni autót vezetni, útvonalat tervezni térképen, tumort felismerni, sakkozni, számítógépes játékokat játszani, mesterséges intelligenciát programozni, sőt akár ezek mindegyikét és még nagyon sok minden mást (anélkül, hogy e feladatokat másra delegálná).</a:t>
            </a:r>
          </a:p>
          <a:p>
            <a:r>
              <a:rPr lang="hu-HU" dirty="0" smtClean="0"/>
              <a:t>Ennek az általános intelligenciának mesterséges megfelelője, a </a:t>
            </a:r>
            <a:r>
              <a:rPr lang="hu-HU" b="1" dirty="0" smtClean="0"/>
              <a:t>mesterséges általános intelligencia </a:t>
            </a:r>
            <a:r>
              <a:rPr lang="hu-HU" dirty="0" smtClean="0"/>
              <a:t>(</a:t>
            </a:r>
            <a:r>
              <a:rPr lang="hu-HU" b="1" dirty="0" err="1" smtClean="0"/>
              <a:t>AGI</a:t>
            </a:r>
            <a:r>
              <a:rPr lang="hu-HU" dirty="0" smtClean="0"/>
              <a:t>, </a:t>
            </a:r>
            <a:r>
              <a:rPr lang="hu-HU" dirty="0" err="1" smtClean="0"/>
              <a:t>artificial</a:t>
            </a:r>
            <a:r>
              <a:rPr lang="hu-HU" dirty="0" smtClean="0"/>
              <a:t> </a:t>
            </a:r>
            <a:r>
              <a:rPr lang="hu-HU" dirty="0" err="1" smtClean="0"/>
              <a:t>general</a:t>
            </a:r>
            <a:r>
              <a:rPr lang="hu-HU" dirty="0" smtClean="0"/>
              <a:t> </a:t>
            </a:r>
            <a:r>
              <a:rPr lang="hu-HU" dirty="0" err="1" smtClean="0"/>
              <a:t>intelligence</a:t>
            </a:r>
            <a:r>
              <a:rPr lang="hu-HU" dirty="0" smtClean="0"/>
              <a:t>) az </a:t>
            </a:r>
            <a:r>
              <a:rPr lang="hu-HU" dirty="0" err="1" smtClean="0"/>
              <a:t>MI-fejlesztés</a:t>
            </a:r>
            <a:r>
              <a:rPr lang="hu-HU" dirty="0" smtClean="0"/>
              <a:t> szent </a:t>
            </a:r>
            <a:r>
              <a:rPr lang="hu-HU" dirty="0" err="1" smtClean="0"/>
              <a:t>grálja</a:t>
            </a:r>
            <a:r>
              <a:rPr lang="hu-HU" dirty="0" smtClean="0"/>
              <a:t> és sokak szerint célja (mások szerint nem).</a:t>
            </a:r>
          </a:p>
          <a:p>
            <a:r>
              <a:rPr lang="hu-HU" dirty="0" smtClean="0"/>
              <a:t>Ilyen jelenleg nem létezik, és a ma ismert technológiai megoldásokkal nem is valósítható meg.</a:t>
            </a:r>
          </a:p>
          <a:p>
            <a:pPr lvl="1"/>
            <a:r>
              <a:rPr lang="hu-HU" dirty="0" smtClean="0"/>
              <a:t>Egy mesterséges intelligencia magától semmi újat nem tud tanulni.</a:t>
            </a:r>
          </a:p>
          <a:p>
            <a:pPr lvl="1"/>
            <a:r>
              <a:rPr lang="hu-HU" dirty="0" smtClean="0"/>
              <a:t>Ha egy meglévő </a:t>
            </a:r>
            <a:r>
              <a:rPr lang="hu-HU" dirty="0" err="1" smtClean="0"/>
              <a:t>feladatspecifikus</a:t>
            </a:r>
            <a:r>
              <a:rPr lang="hu-HU" dirty="0" smtClean="0"/>
              <a:t> mesterséges intelligenciát egy új feladatra tanítunk tovább, akkor „elfelejti” az eredeti feladat elvégzésének a képességét, vagy legalábbis az a képesség drasztikusan romlik.</a:t>
            </a:r>
          </a:p>
          <a:p>
            <a:pPr lvl="1"/>
            <a:r>
              <a:rPr lang="hu-HU" dirty="0" smtClean="0"/>
              <a:t>Ez nem azt jelenti, hogy elvi okokból lehetetlen lenne az </a:t>
            </a:r>
            <a:r>
              <a:rPr lang="hu-HU" dirty="0" err="1" smtClean="0"/>
              <a:t>AGI</a:t>
            </a:r>
            <a:r>
              <a:rPr lang="hu-HU" dirty="0" smtClean="0"/>
              <a:t>, hanem csak azt, hogy nem tudjuk, hogyan lehetne ilyet megalkotni.</a:t>
            </a:r>
            <a:endParaRPr lang="en-GB" dirty="0"/>
          </a:p>
        </p:txBody>
      </p:sp>
    </p:spTree>
    <p:extLst>
      <p:ext uri="{BB962C8B-B14F-4D97-AF65-F5344CB8AC3E}">
        <p14:creationId xmlns:p14="http://schemas.microsoft.com/office/powerpoint/2010/main" val="106135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Fogalmak</a:t>
            </a:r>
            <a:endParaRPr lang="en-GB" dirty="0"/>
          </a:p>
        </p:txBody>
      </p:sp>
      <p:sp>
        <p:nvSpPr>
          <p:cNvPr id="3" name="Tartalom helye 2"/>
          <p:cNvSpPr>
            <a:spLocks noGrp="1"/>
          </p:cNvSpPr>
          <p:nvPr>
            <p:ph idx="1"/>
          </p:nvPr>
        </p:nvSpPr>
        <p:spPr/>
        <p:txBody>
          <a:bodyPr/>
          <a:lstStyle/>
          <a:p>
            <a:r>
              <a:rPr lang="hu-HU" dirty="0" smtClean="0"/>
              <a:t>Algoritmus, algoritmizálhatóság</a:t>
            </a:r>
          </a:p>
          <a:p>
            <a:r>
              <a:rPr lang="hu-HU" dirty="0" smtClean="0"/>
              <a:t>Gépi tanulás, gépi tanulási modell</a:t>
            </a:r>
          </a:p>
          <a:p>
            <a:r>
              <a:rPr lang="hu-HU" dirty="0" smtClean="0"/>
              <a:t>Diszkriminatív és generatív modellek</a:t>
            </a:r>
          </a:p>
        </p:txBody>
      </p:sp>
    </p:spTree>
    <p:extLst>
      <p:ext uri="{BB962C8B-B14F-4D97-AF65-F5344CB8AC3E}">
        <p14:creationId xmlns:p14="http://schemas.microsoft.com/office/powerpoint/2010/main" val="186458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lstStyle/>
          <a:p>
            <a:r>
              <a:rPr lang="hu-HU" dirty="0" smtClean="0"/>
              <a:t>Két élesen elkülönülő jelentés:</a:t>
            </a:r>
          </a:p>
          <a:p>
            <a:pPr lvl="1"/>
            <a:r>
              <a:rPr lang="hu-HU" dirty="0" smtClean="0"/>
              <a:t>informatikában</a:t>
            </a:r>
          </a:p>
          <a:p>
            <a:pPr lvl="1"/>
            <a:r>
              <a:rPr lang="hu-HU" dirty="0" smtClean="0"/>
              <a:t>sajtónyelvi, laikusok körében használt jelentés, amivel olyan dolgokat szoktak jellemezni, amelyek szakmai értelemben </a:t>
            </a:r>
            <a:r>
              <a:rPr lang="hu-HU" b="1" dirty="0" smtClean="0"/>
              <a:t>nem </a:t>
            </a:r>
            <a:r>
              <a:rPr lang="hu-HU" dirty="0" smtClean="0"/>
              <a:t>algoritmusok</a:t>
            </a:r>
          </a:p>
        </p:txBody>
      </p:sp>
    </p:spTree>
    <p:extLst>
      <p:ext uri="{BB962C8B-B14F-4D97-AF65-F5344CB8AC3E}">
        <p14:creationId xmlns:p14="http://schemas.microsoft.com/office/powerpoint/2010/main" val="34282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Hétköznapi, sajtónyelvi jelentés:</a:t>
            </a:r>
          </a:p>
          <a:p>
            <a:pPr lvl="1"/>
            <a:r>
              <a:rPr lang="hu-HU" dirty="0" smtClean="0"/>
              <a:t>„Persze az, hogy mi lesz </a:t>
            </a:r>
            <a:r>
              <a:rPr lang="hu-HU" dirty="0" err="1" smtClean="0"/>
              <a:t>virális</a:t>
            </a:r>
            <a:r>
              <a:rPr lang="hu-HU" dirty="0" smtClean="0"/>
              <a:t> a </a:t>
            </a:r>
            <a:r>
              <a:rPr lang="hu-HU" dirty="0" err="1" smtClean="0"/>
              <a:t>TikTokon</a:t>
            </a:r>
            <a:r>
              <a:rPr lang="hu-HU" dirty="0" smtClean="0"/>
              <a:t>, </a:t>
            </a:r>
            <a:r>
              <a:rPr lang="hu-HU" dirty="0" err="1" smtClean="0"/>
              <a:t>Barrett</a:t>
            </a:r>
            <a:r>
              <a:rPr lang="hu-HU" dirty="0" smtClean="0"/>
              <a:t> szerint is elég random, de az </a:t>
            </a:r>
            <a:r>
              <a:rPr lang="hu-HU" i="1" dirty="0" smtClean="0"/>
              <a:t>algoritmusok</a:t>
            </a:r>
            <a:r>
              <a:rPr lang="hu-HU" dirty="0" smtClean="0"/>
              <a:t> nagyon jók abban, hogy olyan dolgokat mutogassanak, amiket valószínűleg szeretni fogunk.”</a:t>
            </a:r>
          </a:p>
          <a:p>
            <a:pPr lvl="1"/>
            <a:r>
              <a:rPr lang="hu-HU" dirty="0"/>
              <a:t>(</a:t>
            </a:r>
            <a:r>
              <a:rPr lang="hu-HU" dirty="0" smtClean="0"/>
              <a:t>a „népszerű mesterségesintelligencia-chatbotokról”): ... „ezek az </a:t>
            </a:r>
            <a:r>
              <a:rPr lang="hu-HU" i="1" dirty="0" smtClean="0"/>
              <a:t>algoritmusok </a:t>
            </a:r>
            <a:r>
              <a:rPr lang="hu-HU" dirty="0" smtClean="0"/>
              <a:t>súlyos [pszichiátriai] tünetek esetén is olyan válaszokat adnak, amelyek sértik az általánosan elfogadott terápiás irányelveket”</a:t>
            </a:r>
          </a:p>
          <a:p>
            <a:pPr lvl="1"/>
            <a:r>
              <a:rPr lang="hu-HU" dirty="0" smtClean="0"/>
              <a:t>„</a:t>
            </a:r>
            <a:r>
              <a:rPr lang="en-GB" dirty="0" smtClean="0"/>
              <a:t>A </a:t>
            </a:r>
            <a:r>
              <a:rPr lang="en-GB" dirty="0" err="1" smtClean="0"/>
              <a:t>posztokat</a:t>
            </a:r>
            <a:r>
              <a:rPr lang="en-GB" dirty="0" smtClean="0"/>
              <a:t> </a:t>
            </a:r>
            <a:r>
              <a:rPr lang="en-GB" dirty="0" err="1" smtClean="0"/>
              <a:t>rendszeresen</a:t>
            </a:r>
            <a:r>
              <a:rPr lang="en-GB" dirty="0" smtClean="0"/>
              <a:t> </a:t>
            </a:r>
            <a:r>
              <a:rPr lang="en-GB" dirty="0" err="1" smtClean="0"/>
              <a:t>több</a:t>
            </a:r>
            <a:r>
              <a:rPr lang="en-GB" dirty="0" smtClean="0"/>
              <a:t> </a:t>
            </a:r>
            <a:r>
              <a:rPr lang="en-GB" dirty="0" err="1" smtClean="0"/>
              <a:t>millió</a:t>
            </a:r>
            <a:r>
              <a:rPr lang="en-GB" dirty="0" smtClean="0"/>
              <a:t> </a:t>
            </a:r>
            <a:r>
              <a:rPr lang="en-GB" dirty="0" err="1" smtClean="0"/>
              <a:t>felhasználóhoz</a:t>
            </a:r>
            <a:r>
              <a:rPr lang="en-GB" dirty="0" smtClean="0"/>
              <a:t> </a:t>
            </a:r>
            <a:r>
              <a:rPr lang="en-GB" dirty="0" err="1" smtClean="0"/>
              <a:t>juttatja</a:t>
            </a:r>
            <a:r>
              <a:rPr lang="en-GB" dirty="0" smtClean="0"/>
              <a:t> el </a:t>
            </a:r>
            <a:r>
              <a:rPr lang="en-GB" dirty="0" err="1" smtClean="0"/>
              <a:t>az</a:t>
            </a:r>
            <a:r>
              <a:rPr lang="en-GB" dirty="0" smtClean="0"/>
              <a:t> X </a:t>
            </a:r>
            <a:r>
              <a:rPr lang="en-GB" i="1" dirty="0" err="1" smtClean="0"/>
              <a:t>algoritmusa</a:t>
            </a:r>
            <a:r>
              <a:rPr lang="hu-HU" dirty="0" smtClean="0"/>
              <a:t>”</a:t>
            </a:r>
          </a:p>
          <a:p>
            <a:pPr lvl="1"/>
            <a:r>
              <a:rPr lang="hu-HU" dirty="0" smtClean="0"/>
              <a:t>„A program során személyre szabott támogatást kapnak a számukra legmegfelelőbb országok, egyetemek, szakok kiválasztásához; ebben saját mentoruk és a világ összes angol nyelvű alapszakját ismerő </a:t>
            </a:r>
            <a:r>
              <a:rPr lang="hu-HU" i="1" dirty="0" smtClean="0"/>
              <a:t>algoritmus</a:t>
            </a:r>
            <a:r>
              <a:rPr lang="hu-HU" dirty="0" smtClean="0"/>
              <a:t> segíti őket.”</a:t>
            </a:r>
            <a:endParaRPr lang="en-GB" dirty="0"/>
          </a:p>
        </p:txBody>
      </p:sp>
    </p:spTree>
    <p:extLst>
      <p:ext uri="{BB962C8B-B14F-4D97-AF65-F5344CB8AC3E}">
        <p14:creationId xmlns:p14="http://schemas.microsoft.com/office/powerpoint/2010/main" val="2154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lstStyle/>
          <a:p>
            <a:r>
              <a:rPr lang="hu-HU" dirty="0"/>
              <a:t>S</a:t>
            </a:r>
            <a:r>
              <a:rPr lang="hu-HU" dirty="0" smtClean="0"/>
              <a:t>ajtónyelvi jelentésében az algoritmus az a bármilyen elven működő </a:t>
            </a:r>
            <a:r>
              <a:rPr lang="hu-HU" b="1" dirty="0" smtClean="0"/>
              <a:t>valami</a:t>
            </a:r>
            <a:r>
              <a:rPr lang="hu-HU" dirty="0" smtClean="0"/>
              <a:t>, ami alapján egy számítógép vagy informatikai rendszer (pl. a </a:t>
            </a:r>
            <a:r>
              <a:rPr lang="hu-HU" dirty="0" err="1" smtClean="0"/>
              <a:t>TikTok</a:t>
            </a:r>
            <a:r>
              <a:rPr lang="hu-HU" dirty="0" smtClean="0"/>
              <a:t>, az X, a </a:t>
            </a:r>
            <a:r>
              <a:rPr lang="hu-HU" dirty="0" err="1" smtClean="0"/>
              <a:t>Spotify</a:t>
            </a:r>
            <a:r>
              <a:rPr lang="hu-HU" dirty="0" smtClean="0"/>
              <a:t>, </a:t>
            </a:r>
            <a:r>
              <a:rPr lang="hu-HU" dirty="0" err="1" smtClean="0"/>
              <a:t>a</a:t>
            </a:r>
            <a:r>
              <a:rPr lang="hu-HU" dirty="0" smtClean="0"/>
              <a:t> </a:t>
            </a:r>
            <a:r>
              <a:rPr lang="hu-HU" dirty="0" err="1" smtClean="0"/>
              <a:t>Netflix</a:t>
            </a:r>
            <a:r>
              <a:rPr lang="hu-HU" dirty="0" smtClean="0"/>
              <a:t>) meghoz valamilyen döntést vagy cselekszik, például</a:t>
            </a:r>
          </a:p>
          <a:p>
            <a:pPr lvl="1"/>
            <a:r>
              <a:rPr lang="hu-HU" dirty="0" smtClean="0"/>
              <a:t>tartalmat vagy árucikket ajánl egy felhasználónak</a:t>
            </a:r>
          </a:p>
          <a:p>
            <a:pPr lvl="1"/>
            <a:r>
              <a:rPr lang="hu-HU" dirty="0" smtClean="0"/>
              <a:t>kérdésre válaszol</a:t>
            </a:r>
          </a:p>
          <a:p>
            <a:pPr lvl="1"/>
            <a:r>
              <a:rPr lang="hu-HU" dirty="0" smtClean="0"/>
              <a:t>autót vezet</a:t>
            </a:r>
          </a:p>
        </p:txBody>
      </p:sp>
    </p:spTree>
    <p:extLst>
      <p:ext uri="{BB962C8B-B14F-4D97-AF65-F5344CB8AC3E}">
        <p14:creationId xmlns:p14="http://schemas.microsoft.com/office/powerpoint/2010/main" val="72230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Informatikai fogalomként: Algoritmus lépések véges, pontosan meghatározott sorozata, amelyeket alkalmazva eljutunk egy pontosan meghatározott kiinduló helyzetből egy probléma megoldásához.</a:t>
            </a:r>
          </a:p>
          <a:p>
            <a:pPr lvl="1"/>
            <a:r>
              <a:rPr lang="hu-HU" dirty="0" smtClean="0"/>
              <a:t>Rendező algoritmusok</a:t>
            </a:r>
          </a:p>
          <a:p>
            <a:pPr lvl="1"/>
            <a:r>
              <a:rPr lang="hu-HU" dirty="0" err="1" smtClean="0"/>
              <a:t>Gráfalgoritmusok</a:t>
            </a:r>
            <a:r>
              <a:rPr lang="hu-HU" dirty="0" smtClean="0"/>
              <a:t> (pl. összekapcsolt komponensek, legrövidebb út keresése gráfban)</a:t>
            </a:r>
          </a:p>
          <a:p>
            <a:pPr lvl="1"/>
            <a:r>
              <a:rPr lang="hu-HU" dirty="0" smtClean="0"/>
              <a:t>Matematikai algoritmusok</a:t>
            </a:r>
          </a:p>
          <a:p>
            <a:pPr lvl="1"/>
            <a:r>
              <a:rPr lang="hu-HU" dirty="0" err="1" smtClean="0"/>
              <a:t>Sztringalgoritmusok</a:t>
            </a:r>
            <a:r>
              <a:rPr lang="hu-HU" dirty="0" smtClean="0"/>
              <a:t> (leghosszabb </a:t>
            </a:r>
            <a:r>
              <a:rPr lang="hu-HU" dirty="0" err="1" smtClean="0"/>
              <a:t>részsztring</a:t>
            </a:r>
            <a:r>
              <a:rPr lang="hu-HU" dirty="0" smtClean="0"/>
              <a:t> keresése két </a:t>
            </a:r>
            <a:r>
              <a:rPr lang="hu-HU" dirty="0" err="1" smtClean="0"/>
              <a:t>sztringben</a:t>
            </a:r>
            <a:r>
              <a:rPr lang="hu-HU" dirty="0" smtClean="0"/>
              <a:t>)</a:t>
            </a:r>
          </a:p>
          <a:p>
            <a:pPr lvl="1"/>
            <a:r>
              <a:rPr lang="hu-HU" dirty="0" err="1" smtClean="0"/>
              <a:t>PageRank</a:t>
            </a:r>
            <a:r>
              <a:rPr lang="hu-HU" dirty="0" smtClean="0"/>
              <a:t> algoritmus (weboldalak rangsorolása a rájuk mutató hivatkozások száma alapján)</a:t>
            </a:r>
          </a:p>
          <a:p>
            <a:pPr lvl="1"/>
            <a:r>
              <a:rPr lang="hu-HU" dirty="0" smtClean="0"/>
              <a:t>gépi tanulási algoritmusok (gépi tanulási modell tanítása tanítóadatok alapján)</a:t>
            </a:r>
          </a:p>
        </p:txBody>
      </p:sp>
    </p:spTree>
    <p:extLst>
      <p:ext uri="{BB962C8B-B14F-4D97-AF65-F5344CB8AC3E}">
        <p14:creationId xmlns:p14="http://schemas.microsoft.com/office/powerpoint/2010/main" val="20401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Tárgyleírás</a:t>
            </a:r>
            <a:endParaRPr lang="en-GB" dirty="0"/>
          </a:p>
        </p:txBody>
      </p:sp>
      <p:sp>
        <p:nvSpPr>
          <p:cNvPr id="3" name="Tartalom helye 2"/>
          <p:cNvSpPr>
            <a:spLocks noGrp="1"/>
          </p:cNvSpPr>
          <p:nvPr>
            <p:ph idx="1"/>
          </p:nvPr>
        </p:nvSpPr>
        <p:spPr/>
        <p:txBody>
          <a:bodyPr>
            <a:normAutofit fontScale="77500" lnSpcReduction="20000"/>
          </a:bodyPr>
          <a:lstStyle/>
          <a:p>
            <a:r>
              <a:rPr lang="hu-HU" dirty="0"/>
              <a:t>A kurzus célja, hogy a hallgatók megismerjék a mesterséges intelligencia fejlődését, különös tekintettel a generatív modellek működésére, típusaira és alkalmazási területeire. Átfogó képet ad a szimbolikus mesterséges intelligenciától a modern, </a:t>
            </a:r>
            <a:r>
              <a:rPr lang="hu-HU" dirty="0" err="1"/>
              <a:t>transzformeralapú</a:t>
            </a:r>
            <a:r>
              <a:rPr lang="hu-HU" dirty="0"/>
              <a:t> rendszerekig vezető útról, miközben technikai betekintést nyújt az algoritmusok, architektúrák és keretrendszerek működésébe. </a:t>
            </a:r>
            <a:r>
              <a:rPr lang="hu-HU" dirty="0" smtClean="0"/>
              <a:t>A </a:t>
            </a:r>
            <a:r>
              <a:rPr lang="hu-HU" dirty="0"/>
              <a:t>hallgatók gyakorlati tudást szereznek képi, szöveges és más típusú tartalmak generálásában, valamint elsajátítják a </a:t>
            </a:r>
            <a:r>
              <a:rPr lang="hu-HU" dirty="0" err="1"/>
              <a:t>promptolás</a:t>
            </a:r>
            <a:r>
              <a:rPr lang="hu-HU" dirty="0"/>
              <a:t> alapelveit és hatékony alkalmazását. A tantárgy hangsúlyt fektet a technológia korlátainak, etikai vonatkozásainak és társadalmi hatásainak kritikus értelmezésére is</a:t>
            </a:r>
            <a:r>
              <a:rPr lang="hu-HU" dirty="0" smtClean="0"/>
              <a:t>.</a:t>
            </a:r>
            <a:endParaRPr lang="en-GB" dirty="0"/>
          </a:p>
        </p:txBody>
      </p:sp>
    </p:spTree>
    <p:extLst>
      <p:ext uri="{BB962C8B-B14F-4D97-AF65-F5344CB8AC3E}">
        <p14:creationId xmlns:p14="http://schemas.microsoft.com/office/powerpoint/2010/main" val="2372380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Algoritmusok tervezésével, tulajdonságaik elemzésével az elméleti informatika (számítástudomány) foglalkozik.</a:t>
            </a:r>
            <a:endParaRPr lang="hu-HU" dirty="0"/>
          </a:p>
          <a:p>
            <a:r>
              <a:rPr lang="hu-HU" b="1" dirty="0" smtClean="0"/>
              <a:t>Algoritmustervezési módszertanok </a:t>
            </a:r>
            <a:r>
              <a:rPr lang="hu-HU" dirty="0" smtClean="0"/>
              <a:t>(néhány fontosabb):</a:t>
            </a:r>
          </a:p>
          <a:p>
            <a:pPr lvl="1"/>
            <a:r>
              <a:rPr lang="hu-HU" dirty="0" smtClean="0"/>
              <a:t>nyers erőn alapuló („</a:t>
            </a:r>
            <a:r>
              <a:rPr lang="hu-HU" dirty="0" err="1" smtClean="0"/>
              <a:t>brute</a:t>
            </a:r>
            <a:r>
              <a:rPr lang="hu-HU" dirty="0" smtClean="0"/>
              <a:t> </a:t>
            </a:r>
            <a:r>
              <a:rPr lang="hu-HU" dirty="0" err="1" smtClean="0"/>
              <a:t>force</a:t>
            </a:r>
            <a:r>
              <a:rPr lang="hu-HU" dirty="0" smtClean="0"/>
              <a:t>”) algoritmus: végigpróbálgat minden lehetséges megoldást a problémára, hátha valamelyik jó lesz</a:t>
            </a:r>
          </a:p>
          <a:p>
            <a:pPr lvl="2"/>
            <a:r>
              <a:rPr lang="hu-HU" dirty="0" smtClean="0"/>
              <a:t>pl. </a:t>
            </a:r>
            <a:r>
              <a:rPr lang="hu-HU" dirty="0" err="1" smtClean="0"/>
              <a:t>Sudoku</a:t>
            </a:r>
            <a:r>
              <a:rPr lang="hu-HU" dirty="0" smtClean="0"/>
              <a:t>: írjunk be találomra számokat az összes üres négyzetbe, aztán ellenőrizzük, hogy eleget tesz-e a kitöltés az összes kényszerfeltételnek</a:t>
            </a:r>
          </a:p>
          <a:p>
            <a:pPr lvl="1"/>
            <a:r>
              <a:rPr lang="hu-HU" dirty="0" smtClean="0"/>
              <a:t>mohó algoritmus: minden lépésben az adott helyzetben legkedvezőbbnek tűnő továbblépési lehetőséget választja ki, ami hosszú távon viszont nem feltétlenül a legjobb döntés</a:t>
            </a:r>
          </a:p>
          <a:p>
            <a:pPr lvl="2"/>
            <a:r>
              <a:rPr lang="hu-HU" dirty="0" smtClean="0"/>
              <a:t>pl. sakk: ha lehetőség nyílik leütni az ellenség egy figuráját, üssük le</a:t>
            </a:r>
          </a:p>
          <a:p>
            <a:pPr lvl="1"/>
            <a:r>
              <a:rPr lang="hu-HU" dirty="0" smtClean="0"/>
              <a:t>heurisztikus kereső algoritmus: olyan stratégiát ad meg, amelyet matematikailag bizonyíthatóan vagy a tapasztalatok szerint általában olyan megoldást kapunk, amely nem feltétlenül a létező legjobb megoldás, de elég jó</a:t>
            </a:r>
          </a:p>
          <a:p>
            <a:pPr lvl="1"/>
            <a:r>
              <a:rPr lang="hu-HU" dirty="0" smtClean="0"/>
              <a:t>oszd meg és uralkodj: a feldolgozandó problémát rekurzívan bontsuk fel több, egymástól független részproblémára, ezeket egyenként oldjuk meg, majd a részmegoldásokat kombinálva megkapjuk a teljes megoldást</a:t>
            </a:r>
          </a:p>
          <a:p>
            <a:pPr lvl="2"/>
            <a:r>
              <a:rPr lang="hu-HU" dirty="0" smtClean="0"/>
              <a:t>pl. összefésüléses rendezés</a:t>
            </a:r>
          </a:p>
          <a:p>
            <a:pPr lvl="1"/>
            <a:r>
              <a:rPr lang="hu-HU" dirty="0" smtClean="0"/>
              <a:t>dinamikus programozás: a feldolgozandó összetett problémát bontsuk fel egymásra épülő részproblémákra, oldjuk meg előbb a legegyszerűbb problémákat, aztán ezek után rendre a rájuk épülő összetettebb problémákat</a:t>
            </a:r>
          </a:p>
          <a:p>
            <a:pPr lvl="2"/>
            <a:r>
              <a:rPr lang="hu-HU" dirty="0" smtClean="0"/>
              <a:t>pl. útvonalkeresés: ha a legrövidebb utat keressük egy távoli pontba, előbb keressük meg a legrövidebb utat egy közelebbi pontba, aztán a következőbe, stb.</a:t>
            </a:r>
          </a:p>
        </p:txBody>
      </p:sp>
    </p:spTree>
    <p:extLst>
      <p:ext uri="{BB962C8B-B14F-4D97-AF65-F5344CB8AC3E}">
        <p14:creationId xmlns:p14="http://schemas.microsoft.com/office/powerpoint/2010/main" val="294929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lstStyle/>
          <a:p>
            <a:r>
              <a:rPr lang="hu-HU" dirty="0" smtClean="0"/>
              <a:t>Egy eljárás akkor nevezhető algoritmusnak, ha </a:t>
            </a:r>
            <a:r>
              <a:rPr lang="hu-HU" b="1" dirty="0" smtClean="0"/>
              <a:t>pontosan meghatározott, mechanikusan végrehajtható elemi lépésekből </a:t>
            </a:r>
            <a:r>
              <a:rPr lang="hu-HU" dirty="0" smtClean="0"/>
              <a:t>áll</a:t>
            </a:r>
          </a:p>
          <a:p>
            <a:r>
              <a:rPr lang="hu-HU" dirty="0" smtClean="0"/>
              <a:t>A meghatározott feltételeknek eleget tevő minden bemenetre alkalmazhatónak kell lennie.</a:t>
            </a:r>
          </a:p>
        </p:txBody>
      </p:sp>
    </p:spTree>
    <p:extLst>
      <p:ext uri="{BB962C8B-B14F-4D97-AF65-F5344CB8AC3E}">
        <p14:creationId xmlns:p14="http://schemas.microsoft.com/office/powerpoint/2010/main" val="3932569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normAutofit lnSpcReduction="10000"/>
          </a:bodyPr>
          <a:lstStyle/>
          <a:p>
            <a:r>
              <a:rPr lang="hu-HU" dirty="0" smtClean="0"/>
              <a:t>Az algoritmusokat általában félig formalizált módon, ún. </a:t>
            </a:r>
            <a:r>
              <a:rPr lang="hu-HU" b="1" dirty="0" err="1" smtClean="0"/>
              <a:t>pszeudokóddal</a:t>
            </a:r>
            <a:r>
              <a:rPr lang="hu-HU" dirty="0" smtClean="0"/>
              <a:t> szoktuk felírni.</a:t>
            </a:r>
          </a:p>
          <a:p>
            <a:r>
              <a:rPr lang="hu-HU" dirty="0" smtClean="0"/>
              <a:t>A </a:t>
            </a:r>
            <a:r>
              <a:rPr lang="hu-HU" dirty="0" err="1" smtClean="0"/>
              <a:t>pszeudokód</a:t>
            </a:r>
            <a:r>
              <a:rPr lang="hu-HU" dirty="0" smtClean="0"/>
              <a:t> olyan elemekből áll össze, amelyek bármely procedurális programozási nyelvben (C, Python, Java stb.) közvetlenül megfeleltethetők programozási eszközöknek (pl. változók, értékadás, ciklusok, feltételek), és így mechanikusan átalakítható ilyen nyelvű programkóddá.</a:t>
            </a:r>
            <a:endParaRPr lang="en-GB" dirty="0"/>
          </a:p>
        </p:txBody>
      </p:sp>
    </p:spTree>
    <p:extLst>
      <p:ext uri="{BB962C8B-B14F-4D97-AF65-F5344CB8AC3E}">
        <p14:creationId xmlns:p14="http://schemas.microsoft.com/office/powerpoint/2010/main" val="2886493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a:xfrm>
            <a:off x="467544" y="1600200"/>
            <a:ext cx="8229600" cy="4525963"/>
          </a:xfrm>
        </p:spPr>
        <p:txBody>
          <a:bodyPr>
            <a:normAutofit fontScale="92500" lnSpcReduction="10000"/>
          </a:bodyPr>
          <a:lstStyle/>
          <a:p>
            <a:r>
              <a:rPr lang="hu-HU" dirty="0" smtClean="0"/>
              <a:t>Egy példa: több számjegyű számok szorzása</a:t>
            </a:r>
          </a:p>
          <a:p>
            <a:pPr marL="457200" lvl="1" indent="0">
              <a:buNone/>
            </a:pPr>
            <a:r>
              <a:rPr lang="hu-HU" dirty="0" smtClean="0"/>
              <a:t>Adott decimális szám: a és b, számjegyeik: a</a:t>
            </a:r>
            <a:r>
              <a:rPr lang="hu-HU" baseline="-25000" dirty="0" smtClean="0"/>
              <a:t>m</a:t>
            </a:r>
            <a:r>
              <a:rPr lang="hu-HU" dirty="0" smtClean="0"/>
              <a:t>...a</a:t>
            </a:r>
            <a:r>
              <a:rPr lang="hu-HU" baseline="-25000" dirty="0"/>
              <a:t>1</a:t>
            </a:r>
            <a:r>
              <a:rPr lang="hu-HU" dirty="0" smtClean="0"/>
              <a:t> és b</a:t>
            </a:r>
            <a:r>
              <a:rPr lang="hu-HU" baseline="-25000" dirty="0"/>
              <a:t>n</a:t>
            </a:r>
            <a:r>
              <a:rPr lang="hu-HU" dirty="0" smtClean="0"/>
              <a:t>...b</a:t>
            </a:r>
            <a:r>
              <a:rPr lang="hu-HU" baseline="-25000" dirty="0" smtClean="0"/>
              <a:t>1</a:t>
            </a:r>
            <a:endParaRPr lang="hu-HU" baseline="-25000" dirty="0"/>
          </a:p>
          <a:p>
            <a:pPr marL="457200" lvl="1" indent="0">
              <a:buNone/>
            </a:pPr>
            <a:r>
              <a:rPr lang="hu-HU" dirty="0" smtClean="0"/>
              <a:t>szorzat = 0</a:t>
            </a:r>
            <a:r>
              <a:rPr lang="hu-HU" baseline="-25000" dirty="0"/>
              <a:t>m+n</a:t>
            </a:r>
            <a:r>
              <a:rPr lang="hu-HU" dirty="0" smtClean="0"/>
              <a:t>...0</a:t>
            </a:r>
            <a:r>
              <a:rPr lang="hu-HU" baseline="-25000" dirty="0"/>
              <a:t>1</a:t>
            </a:r>
          </a:p>
          <a:p>
            <a:pPr marL="457200" lvl="1" indent="0">
              <a:buNone/>
            </a:pPr>
            <a:r>
              <a:rPr lang="hu-HU" dirty="0" err="1" smtClean="0"/>
              <a:t>for</a:t>
            </a:r>
            <a:r>
              <a:rPr lang="hu-HU" dirty="0" smtClean="0"/>
              <a:t> i = 1 </a:t>
            </a:r>
            <a:r>
              <a:rPr lang="hu-HU" dirty="0" err="1" smtClean="0"/>
              <a:t>to</a:t>
            </a:r>
            <a:r>
              <a:rPr lang="hu-HU" dirty="0" smtClean="0"/>
              <a:t> m</a:t>
            </a:r>
          </a:p>
          <a:p>
            <a:pPr marL="457200" lvl="1" indent="0">
              <a:buNone/>
            </a:pPr>
            <a:r>
              <a:rPr lang="hu-HU" dirty="0" smtClean="0"/>
              <a:t>	tízes = 0</a:t>
            </a:r>
          </a:p>
          <a:p>
            <a:pPr marL="914400" lvl="2" indent="0">
              <a:buNone/>
            </a:pPr>
            <a:r>
              <a:rPr lang="hu-HU" dirty="0" err="1" smtClean="0"/>
              <a:t>for</a:t>
            </a:r>
            <a:r>
              <a:rPr lang="hu-HU" dirty="0" smtClean="0"/>
              <a:t> j = 1 </a:t>
            </a:r>
            <a:r>
              <a:rPr lang="hu-HU" dirty="0" err="1" smtClean="0"/>
              <a:t>to</a:t>
            </a:r>
            <a:r>
              <a:rPr lang="hu-HU" dirty="0" smtClean="0"/>
              <a:t> n</a:t>
            </a:r>
          </a:p>
          <a:p>
            <a:pPr marL="914400" lvl="2" indent="0">
              <a:buNone/>
            </a:pPr>
            <a:r>
              <a:rPr lang="hu-HU" dirty="0"/>
              <a:t>	</a:t>
            </a:r>
            <a:r>
              <a:rPr lang="hu-HU" dirty="0" smtClean="0"/>
              <a:t>szorzat</a:t>
            </a:r>
            <a:r>
              <a:rPr lang="hu-HU" baseline="-25000" dirty="0" smtClean="0"/>
              <a:t>i+j-1</a:t>
            </a:r>
            <a:r>
              <a:rPr lang="hu-HU" dirty="0" smtClean="0"/>
              <a:t> = szorzat</a:t>
            </a:r>
            <a:r>
              <a:rPr lang="hu-HU" baseline="-25000" dirty="0" smtClean="0"/>
              <a:t>i+j-1 </a:t>
            </a:r>
            <a:r>
              <a:rPr lang="hu-HU" dirty="0"/>
              <a:t>+ </a:t>
            </a:r>
            <a:r>
              <a:rPr lang="hu-HU" dirty="0" err="1" smtClean="0"/>
              <a:t>a</a:t>
            </a:r>
            <a:r>
              <a:rPr lang="hu-HU" baseline="-25000" dirty="0" err="1"/>
              <a:t>i</a:t>
            </a:r>
            <a:r>
              <a:rPr lang="hu-HU" dirty="0" smtClean="0"/>
              <a:t> * </a:t>
            </a:r>
            <a:r>
              <a:rPr lang="hu-HU" dirty="0" err="1" smtClean="0"/>
              <a:t>b</a:t>
            </a:r>
            <a:r>
              <a:rPr lang="hu-HU" baseline="-25000" dirty="0" err="1"/>
              <a:t>j</a:t>
            </a:r>
            <a:r>
              <a:rPr lang="hu-HU" dirty="0" smtClean="0"/>
              <a:t> + tízes</a:t>
            </a:r>
          </a:p>
          <a:p>
            <a:pPr marL="914400" lvl="2" indent="0">
              <a:buNone/>
            </a:pPr>
            <a:r>
              <a:rPr lang="hu-HU" dirty="0"/>
              <a:t>	</a:t>
            </a:r>
            <a:r>
              <a:rPr lang="hu-HU" dirty="0" smtClean="0"/>
              <a:t>tízes = int(szorzat</a:t>
            </a:r>
            <a:r>
              <a:rPr lang="hu-HU" baseline="-25000" dirty="0" smtClean="0"/>
              <a:t>i+j-1 </a:t>
            </a:r>
            <a:r>
              <a:rPr lang="hu-HU" dirty="0"/>
              <a:t>/ </a:t>
            </a:r>
            <a:r>
              <a:rPr lang="hu-HU" dirty="0" smtClean="0"/>
              <a:t>10)</a:t>
            </a:r>
          </a:p>
          <a:p>
            <a:pPr marL="914400" lvl="2" indent="0">
              <a:buNone/>
            </a:pPr>
            <a:r>
              <a:rPr lang="hu-HU" dirty="0"/>
              <a:t>	</a:t>
            </a:r>
            <a:r>
              <a:rPr lang="hu-HU" dirty="0" smtClean="0"/>
              <a:t>szorzat</a:t>
            </a:r>
            <a:r>
              <a:rPr lang="hu-HU" baseline="-25000" dirty="0" smtClean="0"/>
              <a:t>i+j-1 </a:t>
            </a:r>
            <a:r>
              <a:rPr lang="hu-HU" dirty="0"/>
              <a:t>= </a:t>
            </a:r>
            <a:r>
              <a:rPr lang="hu-HU" dirty="0" smtClean="0"/>
              <a:t>szorzat</a:t>
            </a:r>
            <a:r>
              <a:rPr lang="hu-HU" baseline="-25000" dirty="0" smtClean="0"/>
              <a:t>i+j-1 </a:t>
            </a:r>
            <a:r>
              <a:rPr lang="hu-HU" dirty="0" err="1"/>
              <a:t>mod</a:t>
            </a:r>
            <a:r>
              <a:rPr lang="hu-HU" dirty="0"/>
              <a:t> 10</a:t>
            </a:r>
            <a:endParaRPr lang="hu-HU" dirty="0" smtClean="0"/>
          </a:p>
          <a:p>
            <a:pPr marL="914400" lvl="2" indent="0">
              <a:buNone/>
            </a:pPr>
            <a:r>
              <a:rPr lang="hu-HU" dirty="0" smtClean="0"/>
              <a:t>szorzat</a:t>
            </a:r>
            <a:r>
              <a:rPr lang="hu-HU" baseline="-25000" dirty="0"/>
              <a:t>i+n</a:t>
            </a:r>
            <a:r>
              <a:rPr lang="hu-HU" dirty="0" smtClean="0"/>
              <a:t> = tízes	</a:t>
            </a:r>
            <a:endParaRPr lang="en-GB" dirty="0"/>
          </a:p>
        </p:txBody>
      </p:sp>
    </p:spTree>
    <p:extLst>
      <p:ext uri="{BB962C8B-B14F-4D97-AF65-F5344CB8AC3E}">
        <p14:creationId xmlns:p14="http://schemas.microsoft.com/office/powerpoint/2010/main" val="3924092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Egy eljárás nem algoritmus, ha egyes bemenetekre (vagy az összesre) soha nem ér véget a futása.</a:t>
            </a:r>
          </a:p>
          <a:p>
            <a:r>
              <a:rPr lang="hu-HU" dirty="0" smtClean="0"/>
              <a:t>Minden algoritmus fontos tulajdonsága, hogy </a:t>
            </a:r>
            <a:r>
              <a:rPr lang="hu-HU" b="1" dirty="0" smtClean="0"/>
              <a:t>hány lépésben </a:t>
            </a:r>
            <a:r>
              <a:rPr lang="hu-HU" dirty="0" smtClean="0"/>
              <a:t>jut el a megoldásig </a:t>
            </a:r>
            <a:r>
              <a:rPr lang="hu-HU" b="1" dirty="0" smtClean="0"/>
              <a:t>a bemenetek függvényében</a:t>
            </a:r>
          </a:p>
          <a:p>
            <a:pPr lvl="1"/>
            <a:r>
              <a:rPr lang="hu-HU" dirty="0" smtClean="0"/>
              <a:t>Pl. a szorzás említett algoritmusa m * n lépésben ér véget (tehát ha m </a:t>
            </a:r>
            <a:r>
              <a:rPr lang="en-GB" dirty="0" smtClean="0"/>
              <a:t>≈</a:t>
            </a:r>
            <a:r>
              <a:rPr lang="hu-HU" dirty="0" smtClean="0"/>
              <a:t> n, akkor a futási ideje a bemenet hosszának négyzetével arányos, amit úgy nevezünk, hogy „négyzetes </a:t>
            </a:r>
            <a:r>
              <a:rPr lang="hu-HU" b="1" dirty="0" smtClean="0"/>
              <a:t>időigényű</a:t>
            </a:r>
            <a:r>
              <a:rPr lang="hu-HU" dirty="0" smtClean="0"/>
              <a:t>”)</a:t>
            </a:r>
          </a:p>
          <a:p>
            <a:pPr lvl="1"/>
            <a:r>
              <a:rPr lang="hu-HU" dirty="0" smtClean="0"/>
              <a:t>Rendezett listában történő bináris keresés időigénye logaritmikus, log n</a:t>
            </a:r>
          </a:p>
          <a:p>
            <a:pPr lvl="1"/>
            <a:r>
              <a:rPr lang="hu-HU" dirty="0" smtClean="0"/>
              <a:t>Egy erre épülő hatékony rendező algoritmus, ami növekvő (vagy éppen csökkenő) sorrendbe helyez n elemet, időigénye n * log n</a:t>
            </a:r>
          </a:p>
          <a:p>
            <a:r>
              <a:rPr lang="hu-HU" dirty="0" smtClean="0"/>
              <a:t>Egy algoritmus </a:t>
            </a:r>
            <a:r>
              <a:rPr lang="hu-HU" b="1" dirty="0" smtClean="0"/>
              <a:t>determinisztikus</a:t>
            </a:r>
            <a:r>
              <a:rPr lang="hu-HU" dirty="0" smtClean="0"/>
              <a:t>, ha ugyanarra a bemenetre mindig törvényszerűen ugyanazt a kimenetet adja</a:t>
            </a:r>
          </a:p>
          <a:p>
            <a:pPr lvl="1"/>
            <a:r>
              <a:rPr lang="hu-HU" dirty="0" smtClean="0"/>
              <a:t>Általában (pontosan) akkor nem determinisztikus, ha valamely ponton </a:t>
            </a:r>
            <a:r>
              <a:rPr lang="hu-HU" b="1" dirty="0" smtClean="0"/>
              <a:t>véletlenszerű lépést </a:t>
            </a:r>
            <a:r>
              <a:rPr lang="hu-HU" dirty="0" smtClean="0"/>
              <a:t>tartalmaz, tehát az algoritmus végrehajtása egy </a:t>
            </a:r>
            <a:r>
              <a:rPr lang="hu-HU" b="1" dirty="0" smtClean="0"/>
              <a:t>véletlenszám-generátorral</a:t>
            </a:r>
            <a:r>
              <a:rPr lang="hu-HU" dirty="0" smtClean="0"/>
              <a:t> generált számtól függ</a:t>
            </a:r>
          </a:p>
          <a:p>
            <a:pPr lvl="1"/>
            <a:r>
              <a:rPr lang="hu-HU" dirty="0" smtClean="0"/>
              <a:t>Klasszikus példa: </a:t>
            </a:r>
            <a:r>
              <a:rPr lang="hu-HU" b="1" dirty="0" smtClean="0"/>
              <a:t>genetikus algoritmusok</a:t>
            </a:r>
            <a:r>
              <a:rPr lang="hu-HU" dirty="0" smtClean="0"/>
              <a:t>, amelyek működését az allélok véletlenszerű öröklődése inspirált a szülőkről az utódjaikra</a:t>
            </a:r>
          </a:p>
        </p:txBody>
      </p:sp>
    </p:spTree>
    <p:extLst>
      <p:ext uri="{BB962C8B-B14F-4D97-AF65-F5344CB8AC3E}">
        <p14:creationId xmlns:p14="http://schemas.microsoft.com/office/powerpoint/2010/main" val="2681777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Algoritmizálhatóság</a:t>
            </a:r>
            <a:endParaRPr lang="en-GB" dirty="0"/>
          </a:p>
        </p:txBody>
      </p:sp>
      <p:sp>
        <p:nvSpPr>
          <p:cNvPr id="3" name="Tartalom helye 2"/>
          <p:cNvSpPr>
            <a:spLocks noGrp="1"/>
          </p:cNvSpPr>
          <p:nvPr>
            <p:ph idx="1"/>
          </p:nvPr>
        </p:nvSpPr>
        <p:spPr/>
        <p:txBody>
          <a:bodyPr>
            <a:normAutofit fontScale="85000" lnSpcReduction="20000"/>
          </a:bodyPr>
          <a:lstStyle/>
          <a:p>
            <a:r>
              <a:rPr lang="hu-HU" dirty="0" smtClean="0"/>
              <a:t>Egy algoritmus általában nagyon korlátozott számú lépésből áll, így pár sorban, legfeljebb pár oldalon felírható </a:t>
            </a:r>
            <a:r>
              <a:rPr lang="hu-HU" dirty="0" err="1" smtClean="0"/>
              <a:t>pszeudokóddal</a:t>
            </a:r>
            <a:endParaRPr lang="hu-HU" dirty="0" smtClean="0"/>
          </a:p>
          <a:p>
            <a:r>
              <a:rPr lang="hu-HU" dirty="0" smtClean="0"/>
              <a:t>Bizonyos olyan problémákra, amelyek megoldásához intelligens gondolkodás látszik szükségesnek, megadható algoritmus (bár lehet, hogy csak heurisztikus). A mesterséges intelligencia évtizedekig kifejezetten ilyen problémákkal foglalkozott:</a:t>
            </a:r>
          </a:p>
          <a:p>
            <a:pPr lvl="1"/>
            <a:r>
              <a:rPr lang="hu-HU" dirty="0" smtClean="0"/>
              <a:t>legrövidebb út keresése két pont között egy térképen</a:t>
            </a:r>
          </a:p>
          <a:p>
            <a:pPr lvl="1"/>
            <a:r>
              <a:rPr lang="hu-HU" dirty="0" err="1" smtClean="0"/>
              <a:t>nyolckirálynő-probléma</a:t>
            </a:r>
            <a:endParaRPr lang="hu-HU" dirty="0" smtClean="0"/>
          </a:p>
          <a:p>
            <a:pPr lvl="1"/>
            <a:r>
              <a:rPr lang="hu-HU" dirty="0" smtClean="0"/>
              <a:t>levezethető-e egy állítás (tétel) igazsága logikai premisszák egy halmazából?</a:t>
            </a:r>
          </a:p>
        </p:txBody>
      </p:sp>
    </p:spTree>
    <p:extLst>
      <p:ext uri="{BB962C8B-B14F-4D97-AF65-F5344CB8AC3E}">
        <p14:creationId xmlns:p14="http://schemas.microsoft.com/office/powerpoint/2010/main" val="78580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Algoritmizálhatóság</a:t>
            </a:r>
            <a:endParaRPr lang="en-GB" dirty="0"/>
          </a:p>
        </p:txBody>
      </p:sp>
      <p:sp>
        <p:nvSpPr>
          <p:cNvPr id="3" name="Tartalom helye 2"/>
          <p:cNvSpPr>
            <a:spLocks noGrp="1"/>
          </p:cNvSpPr>
          <p:nvPr>
            <p:ph idx="1"/>
          </p:nvPr>
        </p:nvSpPr>
        <p:spPr/>
        <p:txBody>
          <a:bodyPr>
            <a:normAutofit fontScale="92500"/>
          </a:bodyPr>
          <a:lstStyle/>
          <a:p>
            <a:r>
              <a:rPr lang="hu-HU" dirty="0" smtClean="0"/>
              <a:t>Sok problémára viszont nem létezik algoritmus, nem tudjuk ezeket elemi lépésekre felbontani, részben mivel azt sem tudjuk, hogy az emberi vagy állati elme hogyan oldja meg ezeket:</a:t>
            </a:r>
          </a:p>
          <a:p>
            <a:pPr lvl="1"/>
            <a:r>
              <a:rPr lang="hu-HU" dirty="0" smtClean="0"/>
              <a:t>emberi nyelv megértése</a:t>
            </a:r>
          </a:p>
          <a:p>
            <a:pPr lvl="1"/>
            <a:r>
              <a:rPr lang="hu-HU" dirty="0" smtClean="0"/>
              <a:t>képfelismerés: kutya, malac vagy kenyér szerepel a képen?</a:t>
            </a:r>
          </a:p>
          <a:p>
            <a:pPr lvl="1"/>
            <a:r>
              <a:rPr lang="hu-HU" dirty="0" smtClean="0"/>
              <a:t>autonóm járművezetés</a:t>
            </a:r>
          </a:p>
          <a:p>
            <a:pPr lvl="1"/>
            <a:r>
              <a:rPr lang="hu-HU" dirty="0" smtClean="0"/>
              <a:t>függőleges (vagy akár </a:t>
            </a:r>
            <a:r>
              <a:rPr lang="hu-HU" smtClean="0"/>
              <a:t>négy lábon) járás</a:t>
            </a:r>
            <a:endParaRPr lang="en-GB" dirty="0"/>
          </a:p>
        </p:txBody>
      </p:sp>
    </p:spTree>
    <p:extLst>
      <p:ext uri="{BB962C8B-B14F-4D97-AF65-F5344CB8AC3E}">
        <p14:creationId xmlns:p14="http://schemas.microsoft.com/office/powerpoint/2010/main" val="215661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Gépi tanulás</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Amikor nem tudunk algoritmust megadni egy probléma megoldására, amit számítógéppel szeretnénk megoldani, próbálkozhatunk gépi tanulással.</a:t>
            </a:r>
          </a:p>
          <a:p>
            <a:r>
              <a:rPr lang="hu-HU" dirty="0" smtClean="0"/>
              <a:t>A gépi tanulás lényege, hogy a megoldandó problémához kapcsolódó megfigyeléseinket leíró jellemzők vagy más néven jegyek (</a:t>
            </a:r>
            <a:r>
              <a:rPr lang="hu-HU" dirty="0" err="1" smtClean="0"/>
              <a:t>features</a:t>
            </a:r>
            <a:r>
              <a:rPr lang="hu-HU" dirty="0" smtClean="0"/>
              <a:t>), azaz lényegében statisztikai változók formájában leírjuk</a:t>
            </a:r>
          </a:p>
          <a:p>
            <a:pPr lvl="1"/>
            <a:r>
              <a:rPr lang="hu-HU" dirty="0" smtClean="0"/>
              <a:t>pl. nominális / kategorikus változók: a páciens neme, dohányzik-e</a:t>
            </a:r>
          </a:p>
          <a:p>
            <a:pPr lvl="1"/>
            <a:r>
              <a:rPr lang="hu-HU" dirty="0" smtClean="0"/>
              <a:t>számként megadott változók: a páciens életkora, testsúlya, vérnyomás, pulzus, vércukorszint</a:t>
            </a:r>
          </a:p>
          <a:p>
            <a:pPr lvl="1"/>
            <a:r>
              <a:rPr lang="hu-HU" dirty="0" smtClean="0"/>
              <a:t>cukorbeteg-e a páciens</a:t>
            </a:r>
          </a:p>
          <a:p>
            <a:r>
              <a:rPr lang="hu-HU" dirty="0" smtClean="0"/>
              <a:t>Ezeket a megfigyeléseket nevezzük tanítóadatoknak, tanító adathalmaznak (</a:t>
            </a:r>
            <a:r>
              <a:rPr lang="hu-HU" dirty="0" err="1" smtClean="0"/>
              <a:t>training</a:t>
            </a:r>
            <a:r>
              <a:rPr lang="hu-HU" dirty="0" smtClean="0"/>
              <a:t> </a:t>
            </a:r>
            <a:r>
              <a:rPr lang="hu-HU" dirty="0" err="1" smtClean="0"/>
              <a:t>data</a:t>
            </a:r>
            <a:r>
              <a:rPr lang="hu-HU" dirty="0" smtClean="0"/>
              <a:t>, </a:t>
            </a:r>
            <a:r>
              <a:rPr lang="hu-HU" dirty="0" err="1" smtClean="0"/>
              <a:t>training</a:t>
            </a:r>
            <a:r>
              <a:rPr lang="hu-HU" dirty="0" smtClean="0"/>
              <a:t> </a:t>
            </a:r>
            <a:r>
              <a:rPr lang="hu-HU" dirty="0" err="1" smtClean="0"/>
              <a:t>set</a:t>
            </a:r>
            <a:r>
              <a:rPr lang="hu-HU" dirty="0" smtClean="0"/>
              <a:t>)</a:t>
            </a:r>
          </a:p>
          <a:p>
            <a:r>
              <a:rPr lang="hu-HU" dirty="0" smtClean="0"/>
              <a:t>A leíró jellemzőkre alkalmazunk egy gépi tanulási algoritmust, amely előállít egy az adathalmazunkat megközelítőleg leíró statisztikai modellt.</a:t>
            </a:r>
          </a:p>
          <a:p>
            <a:r>
              <a:rPr lang="hu-HU" dirty="0" smtClean="0"/>
              <a:t>Ez a statisztikai modell magának a problémának a megoldása.</a:t>
            </a:r>
          </a:p>
          <a:p>
            <a:r>
              <a:rPr lang="hu-HU" dirty="0" smtClean="0"/>
              <a:t>Ha van egy új megfigyelésünk, egy új páciens, akiről nem tudjuk, hogy cukorbeteg-e, akkor a statisztikai modellünk kiszámolja, hogy a korábbi megfigyelésekből kiindulva mekkora a valószínűsége annak, hogy a páciensünk cukorbeteg.</a:t>
            </a:r>
            <a:endParaRPr lang="en-GB" dirty="0"/>
          </a:p>
        </p:txBody>
      </p:sp>
    </p:spTree>
    <p:extLst>
      <p:ext uri="{BB962C8B-B14F-4D97-AF65-F5344CB8AC3E}">
        <p14:creationId xmlns:p14="http://schemas.microsoft.com/office/powerpoint/2010/main" val="345244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Gépi tanulás</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k darab leíró jegyből álló jegyvektor: </a:t>
            </a:r>
            <a:r>
              <a:rPr lang="hu-HU" i="1" dirty="0" smtClean="0"/>
              <a:t>x</a:t>
            </a:r>
            <a:r>
              <a:rPr lang="hu-HU" dirty="0" smtClean="0"/>
              <a:t> (elemei: </a:t>
            </a:r>
            <a:r>
              <a:rPr lang="hu-HU" i="1" dirty="0" smtClean="0"/>
              <a:t>x</a:t>
            </a:r>
            <a:r>
              <a:rPr lang="hu-HU" baseline="-25000" dirty="0" smtClean="0"/>
              <a:t>1</a:t>
            </a:r>
            <a:r>
              <a:rPr lang="hu-HU" dirty="0" smtClean="0"/>
              <a:t>, </a:t>
            </a:r>
            <a:r>
              <a:rPr lang="hu-HU" i="1" dirty="0" smtClean="0"/>
              <a:t>x</a:t>
            </a:r>
            <a:r>
              <a:rPr lang="hu-HU" baseline="-25000" dirty="0" smtClean="0"/>
              <a:t>2</a:t>
            </a:r>
            <a:r>
              <a:rPr lang="hu-HU" dirty="0"/>
              <a:t>, </a:t>
            </a:r>
            <a:r>
              <a:rPr lang="hu-HU" dirty="0" smtClean="0"/>
              <a:t>..., </a:t>
            </a:r>
            <a:r>
              <a:rPr lang="hu-HU" i="1" dirty="0" err="1" smtClean="0"/>
              <a:t>x</a:t>
            </a:r>
            <a:r>
              <a:rPr lang="hu-HU" baseline="-25000" dirty="0" err="1" smtClean="0"/>
              <a:t>k</a:t>
            </a:r>
            <a:r>
              <a:rPr lang="hu-HU" dirty="0" smtClean="0"/>
              <a:t> stb.)</a:t>
            </a:r>
          </a:p>
          <a:p>
            <a:r>
              <a:rPr lang="hu-HU" dirty="0" smtClean="0"/>
              <a:t>Célváltozó: </a:t>
            </a:r>
            <a:r>
              <a:rPr lang="hu-HU" i="1" dirty="0" smtClean="0"/>
              <a:t>y </a:t>
            </a:r>
            <a:r>
              <a:rPr lang="hu-HU" dirty="0" smtClean="0"/>
              <a:t>(értéke a tanítóadatokban 0 vagy 1)</a:t>
            </a:r>
          </a:p>
          <a:p>
            <a:r>
              <a:rPr lang="hu-HU" dirty="0" smtClean="0"/>
              <a:t>A tanító adathalmaz áll </a:t>
            </a:r>
            <a:r>
              <a:rPr lang="hu-HU" i="1" dirty="0" smtClean="0"/>
              <a:t>n</a:t>
            </a:r>
            <a:r>
              <a:rPr lang="hu-HU" dirty="0" smtClean="0"/>
              <a:t> ilyen jegyvektorból: </a:t>
            </a:r>
            <a:r>
              <a:rPr lang="hu-HU" i="1" dirty="0" smtClean="0"/>
              <a:t>x</a:t>
            </a:r>
            <a:r>
              <a:rPr lang="hu-HU" baseline="30000" dirty="0" smtClean="0"/>
              <a:t>1</a:t>
            </a:r>
            <a:r>
              <a:rPr lang="hu-HU" dirty="0" smtClean="0"/>
              <a:t>, ..., </a:t>
            </a:r>
            <a:r>
              <a:rPr lang="hu-HU" i="1" dirty="0" err="1" smtClean="0"/>
              <a:t>x</a:t>
            </a:r>
            <a:r>
              <a:rPr lang="hu-HU" baseline="30000" dirty="0" err="1"/>
              <a:t>n</a:t>
            </a:r>
            <a:r>
              <a:rPr lang="hu-HU" dirty="0" smtClean="0"/>
              <a:t>, mindhez tartozik egy-egy </a:t>
            </a:r>
            <a:r>
              <a:rPr lang="hu-HU" dirty="0" err="1" smtClean="0"/>
              <a:t>célváltozóérték</a:t>
            </a:r>
            <a:r>
              <a:rPr lang="hu-HU" dirty="0" smtClean="0"/>
              <a:t> </a:t>
            </a:r>
            <a:r>
              <a:rPr lang="hu-HU" i="1" dirty="0" smtClean="0"/>
              <a:t>y</a:t>
            </a:r>
            <a:r>
              <a:rPr lang="hu-HU" baseline="30000" dirty="0" smtClean="0"/>
              <a:t>1</a:t>
            </a:r>
            <a:r>
              <a:rPr lang="hu-HU" dirty="0" smtClean="0"/>
              <a:t>, ..., </a:t>
            </a:r>
            <a:r>
              <a:rPr lang="hu-HU" i="1" dirty="0" err="1" smtClean="0"/>
              <a:t>y</a:t>
            </a:r>
            <a:r>
              <a:rPr lang="hu-HU" baseline="30000" dirty="0" err="1" smtClean="0"/>
              <a:t>n</a:t>
            </a:r>
            <a:endParaRPr lang="hu-HU" baseline="30000" dirty="0" smtClean="0"/>
          </a:p>
          <a:p>
            <a:r>
              <a:rPr lang="hu-HU" dirty="0" smtClean="0"/>
              <a:t>A (statisztikai) </a:t>
            </a:r>
            <a:r>
              <a:rPr lang="hu-HU" b="1" dirty="0" smtClean="0"/>
              <a:t>gépi tanulási modell</a:t>
            </a:r>
            <a:r>
              <a:rPr lang="hu-HU" dirty="0" smtClean="0"/>
              <a:t> egy olyan matematikai képlet, amely minden megfigyelésre egy olyan egy olyan </a:t>
            </a:r>
            <a:r>
              <a:rPr lang="cy-GB" i="1" dirty="0" smtClean="0"/>
              <a:t>ŷ</a:t>
            </a:r>
            <a:r>
              <a:rPr lang="hu-HU" i="1" dirty="0" smtClean="0"/>
              <a:t> </a:t>
            </a:r>
            <a:r>
              <a:rPr lang="hu-HU" dirty="0" smtClean="0"/>
              <a:t>értéket ad, amely közelít a valóban megfigyelt y értékhez</a:t>
            </a:r>
          </a:p>
          <a:p>
            <a:r>
              <a:rPr lang="cy-GB" i="1" dirty="0" smtClean="0"/>
              <a:t>ŷ</a:t>
            </a:r>
            <a:r>
              <a:rPr lang="hu-HU" dirty="0" smtClean="0"/>
              <a:t> = </a:t>
            </a:r>
            <a:r>
              <a:rPr lang="el-GR" dirty="0" smtClean="0"/>
              <a:t>σ</a:t>
            </a:r>
            <a:r>
              <a:rPr lang="hu-HU" dirty="0" smtClean="0"/>
              <a:t>(</a:t>
            </a:r>
            <a:r>
              <a:rPr lang="hu-HU" i="1" dirty="0" smtClean="0"/>
              <a:t>x</a:t>
            </a:r>
            <a:r>
              <a:rPr lang="hu-HU" baseline="-25000" dirty="0" smtClean="0"/>
              <a:t>1</a:t>
            </a:r>
            <a:r>
              <a:rPr lang="hu-HU" i="1" dirty="0" smtClean="0"/>
              <a:t>a</a:t>
            </a:r>
            <a:r>
              <a:rPr lang="hu-HU" baseline="-25000" dirty="0" smtClean="0"/>
              <a:t>1</a:t>
            </a:r>
            <a:r>
              <a:rPr lang="hu-HU" dirty="0" smtClean="0"/>
              <a:t> + </a:t>
            </a:r>
            <a:r>
              <a:rPr lang="hu-HU" i="1" dirty="0" smtClean="0"/>
              <a:t>x</a:t>
            </a:r>
            <a:r>
              <a:rPr lang="hu-HU" baseline="-25000" dirty="0" smtClean="0"/>
              <a:t>2</a:t>
            </a:r>
            <a:r>
              <a:rPr lang="hu-HU" i="1" dirty="0" smtClean="0"/>
              <a:t>a</a:t>
            </a:r>
            <a:r>
              <a:rPr lang="hu-HU" baseline="-25000" dirty="0" smtClean="0"/>
              <a:t>2</a:t>
            </a:r>
            <a:r>
              <a:rPr lang="hu-HU" dirty="0" smtClean="0"/>
              <a:t> + ... + </a:t>
            </a:r>
            <a:r>
              <a:rPr lang="hu-HU" i="1" dirty="0" err="1" smtClean="0"/>
              <a:t>x</a:t>
            </a:r>
            <a:r>
              <a:rPr lang="hu-HU" baseline="-25000" dirty="0" err="1" smtClean="0"/>
              <a:t>k</a:t>
            </a:r>
            <a:r>
              <a:rPr lang="hu-HU" i="1" dirty="0" err="1" smtClean="0"/>
              <a:t>a</a:t>
            </a:r>
            <a:r>
              <a:rPr lang="hu-HU" baseline="-25000" dirty="0" err="1" smtClean="0"/>
              <a:t>k</a:t>
            </a:r>
            <a:r>
              <a:rPr lang="hu-HU" baseline="-25000" dirty="0" smtClean="0"/>
              <a:t> </a:t>
            </a:r>
            <a:r>
              <a:rPr lang="hu-HU" dirty="0" smtClean="0"/>
              <a:t>+ </a:t>
            </a:r>
            <a:r>
              <a:rPr lang="hu-HU" i="1" dirty="0" smtClean="0"/>
              <a:t>b</a:t>
            </a:r>
            <a:r>
              <a:rPr lang="hu-HU" dirty="0" smtClean="0"/>
              <a:t>) = </a:t>
            </a:r>
            <a:r>
              <a:rPr lang="el-GR" dirty="0" smtClean="0"/>
              <a:t>σ</a:t>
            </a:r>
            <a:r>
              <a:rPr lang="hu-HU" dirty="0" smtClean="0"/>
              <a:t>(</a:t>
            </a:r>
            <a:r>
              <a:rPr lang="hu-HU" i="1" dirty="0" smtClean="0"/>
              <a:t>x</a:t>
            </a:r>
            <a:r>
              <a:rPr lang="en-GB" dirty="0" smtClean="0"/>
              <a:t>⋅</a:t>
            </a:r>
            <a:r>
              <a:rPr lang="hu-HU" i="1" dirty="0" smtClean="0"/>
              <a:t>a</a:t>
            </a:r>
            <a:r>
              <a:rPr lang="hu-HU" baseline="-25000" dirty="0" smtClean="0"/>
              <a:t> </a:t>
            </a:r>
            <a:r>
              <a:rPr lang="hu-HU" dirty="0" smtClean="0"/>
              <a:t>+ </a:t>
            </a:r>
            <a:r>
              <a:rPr lang="hu-HU" i="1" dirty="0" smtClean="0"/>
              <a:t>b</a:t>
            </a:r>
            <a:r>
              <a:rPr lang="hu-HU" dirty="0" smtClean="0"/>
              <a:t>)</a:t>
            </a:r>
            <a:endParaRPr lang="hu-HU" baseline="-25000" dirty="0" smtClean="0"/>
          </a:p>
          <a:p>
            <a:r>
              <a:rPr lang="hu-HU" dirty="0" smtClean="0"/>
              <a:t>Az a szorzótényezőket és a b számot nevezzük a modell paramétereinek, ennek a modellnek tehát k + 1 paramétere van.</a:t>
            </a:r>
          </a:p>
          <a:p>
            <a:r>
              <a:rPr lang="hu-HU" dirty="0" smtClean="0"/>
              <a:t>A modell által eredményként adott </a:t>
            </a:r>
            <a:r>
              <a:rPr lang="cy-GB" i="1" dirty="0" smtClean="0"/>
              <a:t>ŷ</a:t>
            </a:r>
            <a:r>
              <a:rPr lang="hu-HU" i="1" dirty="0" smtClean="0"/>
              <a:t> </a:t>
            </a:r>
            <a:r>
              <a:rPr lang="hu-HU" dirty="0" smtClean="0"/>
              <a:t>értéket nevezzük </a:t>
            </a:r>
            <a:r>
              <a:rPr lang="hu-HU" dirty="0" err="1" smtClean="0"/>
              <a:t>predikciónak</a:t>
            </a:r>
            <a:r>
              <a:rPr lang="hu-HU" dirty="0" smtClean="0"/>
              <a:t>. A modell ezt az értéket </a:t>
            </a:r>
            <a:r>
              <a:rPr lang="hu-HU" dirty="0" err="1" smtClean="0"/>
              <a:t>prediktálja</a:t>
            </a:r>
            <a:r>
              <a:rPr lang="hu-HU" dirty="0" smtClean="0"/>
              <a:t> a </a:t>
            </a:r>
            <a:r>
              <a:rPr lang="hu-HU" i="1" dirty="0" smtClean="0"/>
              <a:t>x </a:t>
            </a:r>
            <a:r>
              <a:rPr lang="hu-HU" dirty="0" smtClean="0"/>
              <a:t>vektorban szereplő jegyértékek alapján.</a:t>
            </a:r>
          </a:p>
          <a:p>
            <a:r>
              <a:rPr lang="hu-HU" dirty="0" smtClean="0"/>
              <a:t>A gépi tanulás az </a:t>
            </a:r>
            <a:r>
              <a:rPr lang="hu-HU" i="1" dirty="0" smtClean="0"/>
              <a:t>a</a:t>
            </a:r>
            <a:r>
              <a:rPr lang="hu-HU" dirty="0" smtClean="0"/>
              <a:t> és a </a:t>
            </a:r>
            <a:r>
              <a:rPr lang="hu-HU" i="1" dirty="0" smtClean="0"/>
              <a:t>b</a:t>
            </a:r>
            <a:r>
              <a:rPr lang="hu-HU" dirty="0" smtClean="0"/>
              <a:t> tényezők megkeresését jelenti oly módon, hogy a modell minél kevésbé hibázzon a tanítóadatokon, tehát az összes megfigyelés esetében a tényleges </a:t>
            </a:r>
            <a:r>
              <a:rPr lang="hu-HU" i="1" dirty="0" smtClean="0"/>
              <a:t>y</a:t>
            </a:r>
            <a:r>
              <a:rPr lang="hu-HU" dirty="0" smtClean="0"/>
              <a:t> megfigyelt érték minél kevésbé térjen el az </a:t>
            </a:r>
            <a:r>
              <a:rPr lang="cy-GB" i="1" dirty="0" smtClean="0"/>
              <a:t>ŷ</a:t>
            </a:r>
            <a:r>
              <a:rPr lang="hu-HU" i="1" dirty="0" smtClean="0"/>
              <a:t> </a:t>
            </a:r>
            <a:r>
              <a:rPr lang="hu-HU" dirty="0" smtClean="0"/>
              <a:t>kiszámított értéktől.</a:t>
            </a:r>
          </a:p>
          <a:p>
            <a:r>
              <a:rPr lang="hu-HU" dirty="0" smtClean="0"/>
              <a:t>A fenti képletben egyszerűen szorzásokból, összeadásokból és egy </a:t>
            </a:r>
            <a:r>
              <a:rPr lang="hu-HU" dirty="0" err="1" smtClean="0"/>
              <a:t>szigmoid</a:t>
            </a:r>
            <a:r>
              <a:rPr lang="hu-HU" dirty="0" smtClean="0"/>
              <a:t> függvényből áll, semmi tanulás nincs benne, az </a:t>
            </a:r>
            <a:r>
              <a:rPr lang="hu-HU" i="1" dirty="0" smtClean="0"/>
              <a:t>a </a:t>
            </a:r>
            <a:r>
              <a:rPr lang="hu-HU" dirty="0" smtClean="0"/>
              <a:t>vektort és </a:t>
            </a:r>
            <a:r>
              <a:rPr lang="hu-HU" i="1" dirty="0" smtClean="0"/>
              <a:t>b </a:t>
            </a:r>
            <a:r>
              <a:rPr lang="hu-HU" dirty="0" smtClean="0"/>
              <a:t>számot akár kézzel is közelíthettük volna.</a:t>
            </a:r>
            <a:endParaRPr lang="en-GB" dirty="0"/>
          </a:p>
        </p:txBody>
      </p:sp>
    </p:spTree>
    <p:extLst>
      <p:ext uri="{BB962C8B-B14F-4D97-AF65-F5344CB8AC3E}">
        <p14:creationId xmlns:p14="http://schemas.microsoft.com/office/powerpoint/2010/main" val="2224467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Gépi tanulás</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A gépi tanulási modell nem attól gépi tanulási, hogy a modell tanul, hanem attól, hogy egy gépi tanulási algoritmus eredményeként kaptuk.</a:t>
            </a:r>
          </a:p>
          <a:p>
            <a:r>
              <a:rPr lang="hu-HU" dirty="0" smtClean="0"/>
              <a:t>Az előzőekben egy olyan képletet láttunk, amilyet egy logisztikus regresszió nevű nevezetes gépi tanulási eljárás eredményeként kapunk.</a:t>
            </a:r>
          </a:p>
          <a:p>
            <a:r>
              <a:rPr lang="hu-HU" dirty="0" smtClean="0"/>
              <a:t>Sok más gépi tanulási modell létezik, minden esetben a modell maga egyszerűen egy valamilyen </a:t>
            </a:r>
            <a:r>
              <a:rPr lang="hu-HU" dirty="0" err="1" smtClean="0"/>
              <a:t>predikciót</a:t>
            </a:r>
            <a:r>
              <a:rPr lang="hu-HU" dirty="0" smtClean="0"/>
              <a:t> kiszámoló képlet, és a gépi tanulás ennek a modellnek a tanítóadatok alapján történő kiszámolását jelenti.</a:t>
            </a:r>
          </a:p>
          <a:p>
            <a:r>
              <a:rPr lang="hu-HU" dirty="0" smtClean="0"/>
              <a:t>Nevezetes modellek:</a:t>
            </a:r>
          </a:p>
          <a:p>
            <a:pPr lvl="1"/>
            <a:r>
              <a:rPr lang="hu-HU" dirty="0" smtClean="0"/>
              <a:t>lineáris regresszió: majdnem ugyanaz, mint a logisztikus regresszió, de nincs benne </a:t>
            </a:r>
            <a:r>
              <a:rPr lang="hu-HU" dirty="0" err="1" smtClean="0"/>
              <a:t>szigmoid</a:t>
            </a:r>
            <a:r>
              <a:rPr lang="hu-HU" dirty="0" smtClean="0"/>
              <a:t> függvény, így az érték nem 0 és 1 közé esik</a:t>
            </a:r>
          </a:p>
          <a:p>
            <a:pPr lvl="1"/>
            <a:r>
              <a:rPr lang="hu-HU" dirty="0" smtClean="0"/>
              <a:t>döntési fa: olyan döntési eljárást ír le, amelynek során minden lépésben egy-egy jegy értékét vizsgáljuk meg (pl. dohányzik-e a páciens, 50 évesnél idősebb-e stb.), és az igen–nem válasz függvényében lépünk tovább a fában, míg végül el nem jutunk egy </a:t>
            </a:r>
            <a:r>
              <a:rPr lang="hu-HU" dirty="0" err="1" smtClean="0"/>
              <a:t>predikcióig</a:t>
            </a:r>
            <a:endParaRPr lang="hu-HU" dirty="0" smtClean="0"/>
          </a:p>
          <a:p>
            <a:pPr lvl="1"/>
            <a:r>
              <a:rPr lang="hu-HU" dirty="0" smtClean="0"/>
              <a:t>véletlen erdő: a tanítási algoritmus sok kis döntési fát készít, mindegyik az összes jegy egy-egy részhalmazát fedi le, a modell </a:t>
            </a:r>
            <a:r>
              <a:rPr lang="hu-HU" dirty="0" err="1" smtClean="0"/>
              <a:t>predikcióját</a:t>
            </a:r>
            <a:r>
              <a:rPr lang="hu-HU" dirty="0" smtClean="0"/>
              <a:t> az egyes kis fák által adott </a:t>
            </a:r>
            <a:r>
              <a:rPr lang="hu-HU" dirty="0" err="1" smtClean="0"/>
              <a:t>predikciók</a:t>
            </a:r>
            <a:r>
              <a:rPr lang="hu-HU" dirty="0" smtClean="0"/>
              <a:t> összesítésével kapjuk</a:t>
            </a:r>
          </a:p>
          <a:p>
            <a:pPr lvl="1"/>
            <a:r>
              <a:rPr lang="hu-HU" dirty="0" smtClean="0"/>
              <a:t>neurális háló (logisztikus regresszió szteroidokon)</a:t>
            </a:r>
          </a:p>
          <a:p>
            <a:pPr lvl="1"/>
            <a:r>
              <a:rPr lang="hu-HU" dirty="0" smtClean="0"/>
              <a:t>naiv </a:t>
            </a:r>
            <a:r>
              <a:rPr lang="hu-HU" dirty="0" err="1" smtClean="0"/>
              <a:t>Bayes</a:t>
            </a:r>
            <a:endParaRPr lang="hu-HU" dirty="0" smtClean="0"/>
          </a:p>
          <a:p>
            <a:pPr lvl="1"/>
            <a:r>
              <a:rPr lang="hu-HU" dirty="0" err="1" smtClean="0"/>
              <a:t>tartóvektorgép</a:t>
            </a:r>
            <a:r>
              <a:rPr lang="hu-HU" dirty="0" smtClean="0"/>
              <a:t> (</a:t>
            </a:r>
            <a:r>
              <a:rPr lang="hu-HU" dirty="0" err="1" smtClean="0"/>
              <a:t>support</a:t>
            </a:r>
            <a:r>
              <a:rPr lang="hu-HU" dirty="0" smtClean="0"/>
              <a:t> </a:t>
            </a:r>
            <a:r>
              <a:rPr lang="hu-HU" dirty="0" err="1" smtClean="0"/>
              <a:t>vector</a:t>
            </a:r>
            <a:r>
              <a:rPr lang="hu-HU" dirty="0" smtClean="0"/>
              <a:t> </a:t>
            </a:r>
            <a:r>
              <a:rPr lang="hu-HU" dirty="0" err="1" smtClean="0"/>
              <a:t>machine</a:t>
            </a:r>
            <a:r>
              <a:rPr lang="hu-HU" dirty="0" smtClean="0"/>
              <a:t>, </a:t>
            </a:r>
            <a:r>
              <a:rPr lang="hu-HU" dirty="0" err="1" smtClean="0"/>
              <a:t>SVM</a:t>
            </a:r>
            <a:r>
              <a:rPr lang="hu-HU" dirty="0" smtClean="0"/>
              <a:t>)</a:t>
            </a:r>
            <a:endParaRPr lang="en-GB" dirty="0"/>
          </a:p>
        </p:txBody>
      </p:sp>
    </p:spTree>
    <p:extLst>
      <p:ext uri="{BB962C8B-B14F-4D97-AF65-F5344CB8AC3E}">
        <p14:creationId xmlns:p14="http://schemas.microsoft.com/office/powerpoint/2010/main" val="293446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Előfeltételek</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Ismeretterjesztő kurzus interaktív előadás formájában</a:t>
            </a:r>
          </a:p>
          <a:p>
            <a:r>
              <a:rPr lang="hu-HU" dirty="0" smtClean="0"/>
              <a:t>Abból indul ki, hogy mindenki aktívan használ generatív mesterséges intelligenciát</a:t>
            </a:r>
          </a:p>
          <a:p>
            <a:r>
              <a:rPr lang="hu-HU" dirty="0" smtClean="0"/>
              <a:t>Célja történeti kontextusában elhelyezni és nem informatikusok számára érthetően bemutatni a generatív </a:t>
            </a:r>
            <a:r>
              <a:rPr lang="hu-HU" dirty="0" err="1" smtClean="0"/>
              <a:t>MI-t</a:t>
            </a:r>
            <a:r>
              <a:rPr lang="hu-HU" dirty="0" smtClean="0"/>
              <a:t> működtető technológiát</a:t>
            </a:r>
          </a:p>
          <a:p>
            <a:r>
              <a:rPr lang="hu-HU" dirty="0" smtClean="0"/>
              <a:t>Cél a technológiával kapcsolatos tudatosság növelése, korlátainak és képességeinek jobb megértése</a:t>
            </a:r>
          </a:p>
          <a:p>
            <a:r>
              <a:rPr lang="hu-HU" dirty="0" smtClean="0"/>
              <a:t>Így a felhasználói tapasztalatokon kívül más előismeretekre nem épít</a:t>
            </a:r>
          </a:p>
          <a:p>
            <a:r>
              <a:rPr lang="hu-HU" dirty="0" smtClean="0"/>
              <a:t>A téma mélyebb megértéséhez hasznos, ha a résztvevő rendelkezik az informatika, a </a:t>
            </a:r>
            <a:r>
              <a:rPr lang="hu-HU" dirty="0" err="1" smtClean="0"/>
              <a:t>valószínűségszámítás</a:t>
            </a:r>
            <a:r>
              <a:rPr lang="hu-HU" dirty="0" smtClean="0"/>
              <a:t>, a lineáris algebra és a gépi tanulás területén alapismeretekkel, de ezek nem elengedhetetlenek az anyag követéséhez</a:t>
            </a:r>
          </a:p>
          <a:p>
            <a:pPr lvl="1"/>
            <a:r>
              <a:rPr lang="hu-HU" dirty="0" smtClean="0"/>
              <a:t>feltételes valószínűség, valószínűségi eloszlás</a:t>
            </a:r>
          </a:p>
          <a:p>
            <a:pPr lvl="1"/>
            <a:r>
              <a:rPr lang="hu-HU" dirty="0" smtClean="0"/>
              <a:t>vektorok, mátrixok, belső szorzat</a:t>
            </a:r>
          </a:p>
          <a:p>
            <a:pPr lvl="1"/>
            <a:r>
              <a:rPr lang="hu-HU" dirty="0" smtClean="0"/>
              <a:t>logisztikus regresszió, neurális háló</a:t>
            </a:r>
            <a:endParaRPr lang="en-GB" dirty="0"/>
          </a:p>
        </p:txBody>
      </p:sp>
    </p:spTree>
    <p:extLst>
      <p:ext uri="{BB962C8B-B14F-4D97-AF65-F5344CB8AC3E}">
        <p14:creationId xmlns:p14="http://schemas.microsoft.com/office/powerpoint/2010/main" val="1998094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Diszkriminatív és generatív modell</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Diszkriminatív modell: olyan gépi tanulással létrehozott statisztikai modell, amely a megfigyeléseink osztályokba sorolja, akár binárisan (beteg / nem beteg), akár számos egymást kizáró osztály valamelyikébe (kutya / macska / kenyér)</a:t>
            </a:r>
          </a:p>
          <a:p>
            <a:pPr lvl="1"/>
            <a:r>
              <a:rPr lang="hu-HU" dirty="0" smtClean="0"/>
              <a:t>A diszkriminatív modell egy (bináris) vagy több (nem bináris) döntési határt jelöl ki a többdimenziós jegytérben (</a:t>
            </a:r>
            <a:r>
              <a:rPr lang="hu-HU" dirty="0" err="1" smtClean="0"/>
              <a:t>feature</a:t>
            </a:r>
            <a:r>
              <a:rPr lang="hu-HU" dirty="0" smtClean="0"/>
              <a:t> </a:t>
            </a:r>
            <a:r>
              <a:rPr lang="hu-HU" dirty="0" err="1" smtClean="0"/>
              <a:t>space</a:t>
            </a:r>
            <a:r>
              <a:rPr lang="hu-HU" dirty="0" smtClean="0"/>
              <a:t>), amelynek egyik oldalára az egyik osztályba tartozó adatpontok esnek, másik oldalára a másik osztályba tartozók</a:t>
            </a:r>
          </a:p>
          <a:p>
            <a:pPr lvl="1"/>
            <a:r>
              <a:rPr lang="hu-HU" dirty="0" smtClean="0"/>
              <a:t>Azaz a diszkriminatív modell tanulása egy döntési határ tanulását jelenti.</a:t>
            </a:r>
          </a:p>
          <a:p>
            <a:r>
              <a:rPr lang="hu-HU" dirty="0" smtClean="0"/>
              <a:t>Generatív modell: olyan gépi tanulással létrehozott statisztikai modell, amely megfigyelések feltételes valószínűségi eloszlásait tanulja meg, és így generál újabb mesterséges megfigyeléseket.</a:t>
            </a:r>
          </a:p>
          <a:p>
            <a:pPr lvl="1"/>
            <a:r>
              <a:rPr lang="hu-HU" dirty="0" smtClean="0"/>
              <a:t>Például egy generatív nyelvmodell azt tanulja meg, bizonyos szavak sorozata után milyen szó következik</a:t>
            </a:r>
          </a:p>
          <a:p>
            <a:pPr lvl="1"/>
            <a:r>
              <a:rPr lang="hu-HU" dirty="0" smtClean="0"/>
              <a:t>Tanítás: „</a:t>
            </a:r>
            <a:r>
              <a:rPr lang="hu-HU" dirty="0" err="1" smtClean="0"/>
              <a:t>Kavakami</a:t>
            </a:r>
            <a:r>
              <a:rPr lang="hu-HU" dirty="0" smtClean="0"/>
              <a:t> azóta alighanem az egyik legnépszerűbb kortárs japán író lett, műveit 38 nyelvre” -&gt; „fordították” -&gt; „le”</a:t>
            </a:r>
          </a:p>
          <a:p>
            <a:pPr lvl="1"/>
            <a:r>
              <a:rPr lang="hu-HU" dirty="0" err="1" smtClean="0"/>
              <a:t>Predikció</a:t>
            </a:r>
            <a:r>
              <a:rPr lang="hu-HU" dirty="0" smtClean="0"/>
              <a:t>: Elkezdünk egy szöveget, a modell szavanként </a:t>
            </a:r>
            <a:r>
              <a:rPr lang="hu-HU" dirty="0" err="1" smtClean="0"/>
              <a:t>prediktálja</a:t>
            </a:r>
            <a:r>
              <a:rPr lang="hu-HU" dirty="0" smtClean="0"/>
              <a:t>, hogy hogyan folytatódik.</a:t>
            </a:r>
            <a:endParaRPr lang="en-GB" dirty="0"/>
          </a:p>
        </p:txBody>
      </p:sp>
    </p:spTree>
    <p:extLst>
      <p:ext uri="{BB962C8B-B14F-4D97-AF65-F5344CB8AC3E}">
        <p14:creationId xmlns:p14="http://schemas.microsoft.com/office/powerpoint/2010/main" val="2837364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félév tematikája</a:t>
            </a:r>
            <a:endParaRPr lang="en-GB" dirty="0"/>
          </a:p>
        </p:txBody>
      </p:sp>
      <p:sp>
        <p:nvSpPr>
          <p:cNvPr id="3" name="Tartalom helye 2"/>
          <p:cNvSpPr>
            <a:spLocks noGrp="1"/>
          </p:cNvSpPr>
          <p:nvPr>
            <p:ph idx="1"/>
          </p:nvPr>
        </p:nvSpPr>
        <p:spPr/>
        <p:txBody>
          <a:bodyPr>
            <a:normAutofit fontScale="85000" lnSpcReduction="20000"/>
          </a:bodyPr>
          <a:lstStyle/>
          <a:p>
            <a:pPr marL="0" indent="0">
              <a:buNone/>
            </a:pPr>
            <a:r>
              <a:rPr lang="hu-HU" dirty="0" smtClean="0"/>
              <a:t>2-3. A </a:t>
            </a:r>
            <a:r>
              <a:rPr lang="hu-HU" dirty="0"/>
              <a:t>mesterséges intelligencia rövid </a:t>
            </a:r>
            <a:r>
              <a:rPr lang="hu-HU" dirty="0" smtClean="0"/>
              <a:t>történetének vázlata: logikai alapú, szimbolikus mesterséges intelligencia, szakértő rendszerek, </a:t>
            </a:r>
            <a:r>
              <a:rPr lang="hu-HU" dirty="0" err="1" smtClean="0"/>
              <a:t>konnekcionizmus</a:t>
            </a:r>
            <a:r>
              <a:rPr lang="hu-HU" dirty="0" smtClean="0"/>
              <a:t>, gépi tanulás, mélytanulás</a:t>
            </a:r>
          </a:p>
          <a:p>
            <a:pPr marL="0" indent="0">
              <a:buNone/>
            </a:pPr>
            <a:r>
              <a:rPr lang="hu-HU" dirty="0" smtClean="0"/>
              <a:t>4. A mesterséges intelligencia helyzete ma: programozási </a:t>
            </a:r>
            <a:r>
              <a:rPr lang="hu-HU" dirty="0"/>
              <a:t>keretrendszerek, népszerű architektúrák és alkalmazási </a:t>
            </a:r>
            <a:r>
              <a:rPr lang="hu-HU" dirty="0" smtClean="0"/>
              <a:t>területeik</a:t>
            </a:r>
          </a:p>
          <a:p>
            <a:pPr marL="0" indent="0">
              <a:buNone/>
            </a:pPr>
            <a:r>
              <a:rPr lang="hu-HU" dirty="0" smtClean="0"/>
              <a:t>5-6. Képgenerálás mesterséges intelligenciával: korai próbálkozások, diffúziós modellek</a:t>
            </a:r>
          </a:p>
          <a:p>
            <a:pPr marL="0" indent="0">
              <a:buNone/>
            </a:pPr>
            <a:r>
              <a:rPr lang="hu-HU" dirty="0" smtClean="0"/>
              <a:t>7-8. </a:t>
            </a:r>
            <a:r>
              <a:rPr lang="hu-HU" dirty="0"/>
              <a:t>Szöveggenerálás mesterséges intelligenciával: kódoló-dekódoló és csak dekódoló modellek, </a:t>
            </a:r>
            <a:r>
              <a:rPr lang="hu-HU" dirty="0" err="1"/>
              <a:t>rekurrens</a:t>
            </a:r>
            <a:r>
              <a:rPr lang="hu-HU" dirty="0"/>
              <a:t> és </a:t>
            </a:r>
            <a:r>
              <a:rPr lang="hu-HU" dirty="0" err="1"/>
              <a:t>transzformeralapú</a:t>
            </a:r>
            <a:r>
              <a:rPr lang="hu-HU" dirty="0"/>
              <a:t> architektúrák</a:t>
            </a:r>
            <a:endParaRPr lang="en-GB" dirty="0"/>
          </a:p>
        </p:txBody>
      </p:sp>
    </p:spTree>
    <p:extLst>
      <p:ext uri="{BB962C8B-B14F-4D97-AF65-F5344CB8AC3E}">
        <p14:creationId xmlns:p14="http://schemas.microsoft.com/office/powerpoint/2010/main" val="69157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félév tematikája</a:t>
            </a:r>
            <a:endParaRPr lang="en-GB" dirty="0"/>
          </a:p>
        </p:txBody>
      </p:sp>
      <p:sp>
        <p:nvSpPr>
          <p:cNvPr id="3" name="Tartalom helye 2"/>
          <p:cNvSpPr>
            <a:spLocks noGrp="1"/>
          </p:cNvSpPr>
          <p:nvPr>
            <p:ph idx="1"/>
          </p:nvPr>
        </p:nvSpPr>
        <p:spPr/>
        <p:txBody>
          <a:bodyPr>
            <a:normAutofit fontScale="77500" lnSpcReduction="20000"/>
          </a:bodyPr>
          <a:lstStyle/>
          <a:p>
            <a:pPr marL="0" indent="0">
              <a:buNone/>
            </a:pPr>
            <a:r>
              <a:rPr lang="hu-HU" dirty="0" smtClean="0"/>
              <a:t>9. A </a:t>
            </a:r>
            <a:r>
              <a:rPr lang="hu-HU" dirty="0"/>
              <a:t>generatív nyelvmodellek </a:t>
            </a:r>
            <a:r>
              <a:rPr lang="hu-HU" dirty="0" smtClean="0"/>
              <a:t>forradalma (2020–22): </a:t>
            </a:r>
            <a:r>
              <a:rPr lang="hu-HU" dirty="0"/>
              <a:t>a GPT-3 mint alapmodell, utasításkövetésre hangolt modellek és tanításuk, megerősítéses </a:t>
            </a:r>
            <a:r>
              <a:rPr lang="hu-HU" dirty="0" smtClean="0"/>
              <a:t>finomhangolás</a:t>
            </a:r>
          </a:p>
          <a:p>
            <a:pPr marL="0" indent="0">
              <a:buNone/>
            </a:pPr>
            <a:r>
              <a:rPr lang="hu-HU" dirty="0" smtClean="0"/>
              <a:t>10. </a:t>
            </a:r>
            <a:r>
              <a:rPr lang="hu-HU" dirty="0"/>
              <a:t>A generatív nyelvmodellek </a:t>
            </a:r>
            <a:r>
              <a:rPr lang="hu-HU" dirty="0" smtClean="0"/>
              <a:t>ma: </a:t>
            </a:r>
            <a:r>
              <a:rPr lang="hu-HU" dirty="0"/>
              <a:t>kereskedelmi és nyílt modellek, chatalapú felületek, </a:t>
            </a:r>
            <a:r>
              <a:rPr lang="hu-HU" dirty="0" err="1"/>
              <a:t>API-k</a:t>
            </a:r>
            <a:r>
              <a:rPr lang="hu-HU" dirty="0"/>
              <a:t> és lokális futtató </a:t>
            </a:r>
            <a:r>
              <a:rPr lang="hu-HU" dirty="0" smtClean="0"/>
              <a:t>keretrendszerek</a:t>
            </a:r>
          </a:p>
          <a:p>
            <a:pPr marL="0" indent="0">
              <a:buNone/>
            </a:pPr>
            <a:r>
              <a:rPr lang="hu-HU" dirty="0" smtClean="0"/>
              <a:t>11. Nyelvmodellek </a:t>
            </a:r>
            <a:r>
              <a:rPr lang="hu-HU" dirty="0" err="1" smtClean="0"/>
              <a:t>promptolása</a:t>
            </a:r>
            <a:r>
              <a:rPr lang="hu-HU" dirty="0" smtClean="0"/>
              <a:t>. Többfordulós </a:t>
            </a:r>
            <a:r>
              <a:rPr lang="hu-HU" dirty="0"/>
              <a:t>beszélgetések, kontextus és emlékezet. </a:t>
            </a:r>
            <a:r>
              <a:rPr lang="hu-HU" dirty="0" err="1"/>
              <a:t>Promptolási</a:t>
            </a:r>
            <a:r>
              <a:rPr lang="hu-HU" dirty="0"/>
              <a:t> stratégiák, prompttervezés, </a:t>
            </a:r>
            <a:r>
              <a:rPr lang="hu-HU" dirty="0" smtClean="0"/>
              <a:t>promptkövetés.</a:t>
            </a:r>
          </a:p>
          <a:p>
            <a:pPr marL="0" indent="0">
              <a:buNone/>
            </a:pPr>
            <a:r>
              <a:rPr lang="hu-HU" dirty="0" smtClean="0"/>
              <a:t>12. </a:t>
            </a:r>
            <a:r>
              <a:rPr lang="hu-HU" dirty="0"/>
              <a:t>A generatív MI technikai korlátai, megbízhatósági, adatvédelmi, etikai és fenntarthatósági </a:t>
            </a:r>
            <a:r>
              <a:rPr lang="hu-HU" dirty="0" smtClean="0"/>
              <a:t>szempontok</a:t>
            </a:r>
          </a:p>
          <a:p>
            <a:pPr marL="0" indent="0">
              <a:buNone/>
            </a:pPr>
            <a:r>
              <a:rPr lang="hu-HU" dirty="0" smtClean="0"/>
              <a:t>13-14. </a:t>
            </a:r>
            <a:r>
              <a:rPr lang="hu-HU" dirty="0"/>
              <a:t>Kitekintés további felhasználási területekre: programkód, mozgókép és zene generálása</a:t>
            </a:r>
          </a:p>
        </p:txBody>
      </p:sp>
    </p:spTree>
    <p:extLst>
      <p:ext uri="{BB962C8B-B14F-4D97-AF65-F5344CB8AC3E}">
        <p14:creationId xmlns:p14="http://schemas.microsoft.com/office/powerpoint/2010/main" val="162769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Követelmények</a:t>
            </a:r>
            <a:endParaRPr lang="en-GB" dirty="0"/>
          </a:p>
        </p:txBody>
      </p:sp>
      <p:sp>
        <p:nvSpPr>
          <p:cNvPr id="3" name="Tartalom helye 2"/>
          <p:cNvSpPr>
            <a:spLocks noGrp="1"/>
          </p:cNvSpPr>
          <p:nvPr>
            <p:ph idx="1"/>
          </p:nvPr>
        </p:nvSpPr>
        <p:spPr/>
        <p:txBody>
          <a:bodyPr/>
          <a:lstStyle/>
          <a:p>
            <a:r>
              <a:rPr lang="hu-HU" dirty="0" smtClean="0"/>
              <a:t>A hallgatók a félév végén az előadások anyagából néhány olvasmánnyal kiegészítve szóbeli vizsgát tesznek.</a:t>
            </a:r>
          </a:p>
          <a:p>
            <a:r>
              <a:rPr lang="hu-HU" dirty="0" smtClean="0"/>
              <a:t>Az előadáson való aktív és érdemi részvétel esetén jegy meg is ajánlható.</a:t>
            </a:r>
          </a:p>
          <a:p>
            <a:r>
              <a:rPr lang="hu-HU" dirty="0" smtClean="0"/>
              <a:t>Az előadásokon a részvétel nem kötelező.</a:t>
            </a:r>
            <a:endParaRPr lang="en-GB" dirty="0"/>
          </a:p>
        </p:txBody>
      </p:sp>
    </p:spTree>
    <p:extLst>
      <p:ext uri="{BB962C8B-B14F-4D97-AF65-F5344CB8AC3E}">
        <p14:creationId xmlns:p14="http://schemas.microsoft.com/office/powerpoint/2010/main" val="260663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Oktató szakmai háttere</a:t>
            </a:r>
            <a:endParaRPr lang="en-GB" dirty="0"/>
          </a:p>
        </p:txBody>
      </p:sp>
      <p:sp>
        <p:nvSpPr>
          <p:cNvPr id="3" name="Tartalom helye 2"/>
          <p:cNvSpPr>
            <a:spLocks noGrp="1"/>
          </p:cNvSpPr>
          <p:nvPr>
            <p:ph idx="1"/>
          </p:nvPr>
        </p:nvSpPr>
        <p:spPr/>
        <p:txBody>
          <a:bodyPr>
            <a:normAutofit fontScale="70000" lnSpcReduction="20000"/>
          </a:bodyPr>
          <a:lstStyle/>
          <a:p>
            <a:r>
              <a:rPr lang="hu-HU" dirty="0" smtClean="0"/>
              <a:t>Bölcsészettudomány: német szakos diploma, oktató a Német Nyelvészeti Tanszéken (1999-2015)</a:t>
            </a:r>
          </a:p>
          <a:p>
            <a:r>
              <a:rPr lang="hu-HU" dirty="0" smtClean="0"/>
              <a:t>PhD elméleti nyelvészetből 2005</a:t>
            </a:r>
          </a:p>
          <a:p>
            <a:r>
              <a:rPr lang="hu-HU" dirty="0" smtClean="0"/>
              <a:t>Váltás számítógépes nyelvészet irányába</a:t>
            </a:r>
          </a:p>
          <a:p>
            <a:r>
              <a:rPr lang="hu-HU" dirty="0" smtClean="0"/>
              <a:t>Programtervező informatikus </a:t>
            </a:r>
            <a:r>
              <a:rPr lang="hu-HU" dirty="0" err="1" smtClean="0"/>
              <a:t>BSc</a:t>
            </a:r>
            <a:r>
              <a:rPr lang="hu-HU" dirty="0" smtClean="0"/>
              <a:t>, </a:t>
            </a:r>
            <a:r>
              <a:rPr lang="hu-HU" dirty="0" err="1" smtClean="0"/>
              <a:t>MSc</a:t>
            </a:r>
            <a:r>
              <a:rPr lang="hu-HU" dirty="0" smtClean="0"/>
              <a:t> </a:t>
            </a:r>
            <a:r>
              <a:rPr lang="hu-HU" dirty="0"/>
              <a:t>m</a:t>
            </a:r>
            <a:r>
              <a:rPr lang="hu-HU" dirty="0" smtClean="0"/>
              <a:t>esterséges </a:t>
            </a:r>
            <a:r>
              <a:rPr lang="hu-HU" dirty="0"/>
              <a:t>i</a:t>
            </a:r>
            <a:r>
              <a:rPr lang="hu-HU" dirty="0" smtClean="0"/>
              <a:t>ntelligencia specializációval (2010-2016, diploma 2021)</a:t>
            </a:r>
          </a:p>
          <a:p>
            <a:r>
              <a:rPr lang="hu-HU" dirty="0" smtClean="0"/>
              <a:t>Jelenleg oktató a DE </a:t>
            </a:r>
            <a:r>
              <a:rPr lang="hu-HU" dirty="0" err="1" smtClean="0"/>
              <a:t>ETK</a:t>
            </a:r>
            <a:r>
              <a:rPr lang="hu-HU" dirty="0" smtClean="0"/>
              <a:t> </a:t>
            </a:r>
            <a:r>
              <a:rPr lang="hu-HU" dirty="0" err="1" smtClean="0"/>
              <a:t>Bioinformatikai</a:t>
            </a:r>
            <a:r>
              <a:rPr lang="hu-HU" dirty="0" smtClean="0"/>
              <a:t> Tanszékén 2022 óta</a:t>
            </a:r>
          </a:p>
          <a:p>
            <a:r>
              <a:rPr lang="hu-HU" dirty="0" smtClean="0"/>
              <a:t>Számítógépes nyelvész kutató a Regensburgi Egyetem </a:t>
            </a:r>
            <a:r>
              <a:rPr lang="hu-HU" dirty="0" err="1" smtClean="0"/>
              <a:t>Romanisztikai</a:t>
            </a:r>
            <a:r>
              <a:rPr lang="hu-HU" dirty="0" smtClean="0"/>
              <a:t> Intézetében 2024 óta</a:t>
            </a:r>
          </a:p>
          <a:p>
            <a:r>
              <a:rPr lang="hu-HU" dirty="0" smtClean="0"/>
              <a:t>Intenzív munka nagy természetes nyelvi korpuszokkal, nyelvmodellekkel már évekkel a </a:t>
            </a:r>
            <a:r>
              <a:rPr lang="hu-HU" dirty="0" err="1" smtClean="0"/>
              <a:t>ChatGPT</a:t>
            </a:r>
            <a:r>
              <a:rPr lang="hu-HU" dirty="0" smtClean="0"/>
              <a:t> előtt is</a:t>
            </a:r>
          </a:p>
          <a:p>
            <a:r>
              <a:rPr lang="hu-HU" dirty="0" smtClean="0"/>
              <a:t>Az utóbbi években generatív nyelvmodellekkel, a </a:t>
            </a:r>
            <a:r>
              <a:rPr lang="hu-HU" dirty="0" err="1" smtClean="0"/>
              <a:t>bioinformatikában</a:t>
            </a:r>
            <a:r>
              <a:rPr lang="hu-HU" dirty="0" smtClean="0"/>
              <a:t> DNS-nyelvmodellekkel</a:t>
            </a:r>
            <a:endParaRPr lang="en-GB" dirty="0"/>
          </a:p>
        </p:txBody>
      </p:sp>
    </p:spTree>
    <p:extLst>
      <p:ext uri="{BB962C8B-B14F-4D97-AF65-F5344CB8AC3E}">
        <p14:creationId xmlns:p14="http://schemas.microsoft.com/office/powerpoint/2010/main" val="41805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Hallgatók háttere</a:t>
            </a:r>
            <a:endParaRPr lang="en-GB" dirty="0"/>
          </a:p>
        </p:txBody>
      </p:sp>
      <p:sp>
        <p:nvSpPr>
          <p:cNvPr id="3" name="Tartalom helye 2"/>
          <p:cNvSpPr>
            <a:spLocks noGrp="1"/>
          </p:cNvSpPr>
          <p:nvPr>
            <p:ph idx="1"/>
          </p:nvPr>
        </p:nvSpPr>
        <p:spPr/>
        <p:txBody>
          <a:bodyPr>
            <a:normAutofit fontScale="85000" lnSpcReduction="20000"/>
          </a:bodyPr>
          <a:lstStyle/>
          <a:p>
            <a:r>
              <a:rPr lang="hu-HU" dirty="0" smtClean="0"/>
              <a:t>Mutatkozzon be egy-két mondatban</a:t>
            </a:r>
          </a:p>
          <a:p>
            <a:r>
              <a:rPr lang="hu-HU" dirty="0" smtClean="0"/>
              <a:t>Szak, évfolyam</a:t>
            </a:r>
          </a:p>
          <a:p>
            <a:r>
              <a:rPr lang="hu-HU" dirty="0" smtClean="0"/>
              <a:t>Milyen mértékben, mire használ generatív mesterséges intelligenciát?</a:t>
            </a:r>
          </a:p>
          <a:p>
            <a:r>
              <a:rPr lang="hu-HU" dirty="0" smtClean="0"/>
              <a:t>Mennyire érzi úgy, hogy átlátja a generatív mesterséges intelligencia technológiai hátterét, működésének módját?</a:t>
            </a:r>
          </a:p>
          <a:p>
            <a:r>
              <a:rPr lang="hu-HU" dirty="0" smtClean="0"/>
              <a:t>Mit vár egy generatív mesterséges intelligencia témájú tárgytól?</a:t>
            </a:r>
          </a:p>
          <a:p>
            <a:r>
              <a:rPr lang="hu-HU" dirty="0" smtClean="0"/>
              <a:t>Mit gondol, a saját szakmájában mire fogja tudni hasznosítani az ezen a kurzuson tanultakat, ha van ilyen?</a:t>
            </a:r>
            <a:endParaRPr lang="en-GB" dirty="0"/>
          </a:p>
        </p:txBody>
      </p:sp>
    </p:spTree>
    <p:extLst>
      <p:ext uri="{BB962C8B-B14F-4D97-AF65-F5344CB8AC3E}">
        <p14:creationId xmlns:p14="http://schemas.microsoft.com/office/powerpoint/2010/main" val="204731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Mesterséges intelligencia fogalma</a:t>
            </a:r>
            <a:endParaRPr lang="en-GB" dirty="0"/>
          </a:p>
        </p:txBody>
      </p:sp>
      <p:sp>
        <p:nvSpPr>
          <p:cNvPr id="3" name="Tartalom helye 2"/>
          <p:cNvSpPr>
            <a:spLocks noGrp="1"/>
          </p:cNvSpPr>
          <p:nvPr>
            <p:ph idx="1"/>
          </p:nvPr>
        </p:nvSpPr>
        <p:spPr/>
        <p:txBody>
          <a:bodyPr/>
          <a:lstStyle/>
          <a:p>
            <a:endParaRPr lang="en-GB"/>
          </a:p>
        </p:txBody>
      </p:sp>
    </p:spTree>
    <p:extLst>
      <p:ext uri="{BB962C8B-B14F-4D97-AF65-F5344CB8AC3E}">
        <p14:creationId xmlns:p14="http://schemas.microsoft.com/office/powerpoint/2010/main" val="151283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Mesterséges intelligencia fogalma</a:t>
            </a:r>
            <a:endParaRPr lang="en-GB" dirty="0"/>
          </a:p>
        </p:txBody>
      </p:sp>
      <p:sp>
        <p:nvSpPr>
          <p:cNvPr id="3" name="Tartalom helye 2"/>
          <p:cNvSpPr>
            <a:spLocks noGrp="1"/>
          </p:cNvSpPr>
          <p:nvPr>
            <p:ph idx="1"/>
          </p:nvPr>
        </p:nvSpPr>
        <p:spPr/>
        <p:txBody>
          <a:bodyPr>
            <a:normAutofit fontScale="70000" lnSpcReduction="20000"/>
          </a:bodyPr>
          <a:lstStyle/>
          <a:p>
            <a:r>
              <a:rPr lang="hu-HU" b="1" dirty="0" smtClean="0"/>
              <a:t>Mesterséges intelligenciáról </a:t>
            </a:r>
            <a:r>
              <a:rPr lang="hu-HU" dirty="0" smtClean="0"/>
              <a:t>akkor beszélünk, ha egy számítógép nem egyszerűen elvégez egy matematikai számítást vagy mechanikusan futtat egy programot, hanem olyan tevékenységet végez, amelyre való képességet normális esetben egy intelligens (főleg emberi) cselekvőnek tulajdonítanánk.</a:t>
            </a:r>
          </a:p>
          <a:p>
            <a:r>
              <a:rPr lang="hu-HU" dirty="0" smtClean="0"/>
              <a:t>Másképp megfogalmazva mesterséges intelligencia az, amikor a számítógép valami olyat csinál, amiről általában úgy gondolnánk, hogy intelligencia szükséges hozzá.</a:t>
            </a:r>
          </a:p>
          <a:p>
            <a:r>
              <a:rPr lang="hu-HU" dirty="0" smtClean="0"/>
              <a:t>Intelligenciára utal különösen, ha a gép</a:t>
            </a:r>
          </a:p>
          <a:p>
            <a:pPr lvl="1"/>
            <a:r>
              <a:rPr lang="hu-HU" dirty="0" smtClean="0"/>
              <a:t>figyelembe veszi a körülményeket, és ezekhez igazítja viselkedését</a:t>
            </a:r>
          </a:p>
          <a:p>
            <a:pPr lvl="1"/>
            <a:r>
              <a:rPr lang="hu-HU" dirty="0" smtClean="0"/>
              <a:t>viselkedése arra utal, hogy tervez, a lehetséges döntések előnyeit és hátrányait mérlegelve dönt</a:t>
            </a:r>
          </a:p>
          <a:p>
            <a:pPr lvl="1"/>
            <a:r>
              <a:rPr lang="hu-HU" dirty="0" smtClean="0"/>
              <a:t>illetve arra utal, hogy átlát bonyolult összefüggéseket</a:t>
            </a:r>
          </a:p>
          <a:p>
            <a:r>
              <a:rPr lang="hu-HU" dirty="0" smtClean="0"/>
              <a:t>Teljesen mindegy, hogy a gép ezt milyen módon éri el. A lényeg, hogy a gép viselkedése azt az illúziót kelti, mintha gondolkodna.</a:t>
            </a:r>
            <a:endParaRPr lang="en-GB" dirty="0"/>
          </a:p>
        </p:txBody>
      </p:sp>
    </p:spTree>
    <p:extLst>
      <p:ext uri="{BB962C8B-B14F-4D97-AF65-F5344CB8AC3E}">
        <p14:creationId xmlns:p14="http://schemas.microsoft.com/office/powerpoint/2010/main" val="377281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Párhuzam: állati intelligencia</a:t>
            </a:r>
            <a:endParaRPr lang="en-GB" dirty="0"/>
          </a:p>
        </p:txBody>
      </p:sp>
      <p:sp>
        <p:nvSpPr>
          <p:cNvPr id="3" name="Tartalom helye 2"/>
          <p:cNvSpPr>
            <a:spLocks noGrp="1"/>
          </p:cNvSpPr>
          <p:nvPr>
            <p:ph idx="1"/>
          </p:nvPr>
        </p:nvSpPr>
        <p:spPr/>
        <p:txBody>
          <a:bodyPr>
            <a:normAutofit fontScale="70000" lnSpcReduction="20000"/>
          </a:bodyPr>
          <a:lstStyle/>
          <a:p>
            <a:r>
              <a:rPr lang="hu-HU" dirty="0" smtClean="0"/>
              <a:t>Természetesen nemcsak emberek képesek a körülményekhez igazodva cselekedni, tervszerű döntéseket hozni, hanem állatok is</a:t>
            </a:r>
          </a:p>
          <a:p>
            <a:pPr lvl="1"/>
            <a:r>
              <a:rPr lang="hu-HU" dirty="0" smtClean="0"/>
              <a:t>Ha egy papagáj „beszél”, azt nem feltétlenül gondoljuk intelligensnek, csak ügyes hangutánzó képességnek.</a:t>
            </a:r>
          </a:p>
          <a:p>
            <a:pPr lvl="1"/>
            <a:r>
              <a:rPr lang="hu-HU" dirty="0" smtClean="0"/>
              <a:t>Viszont ha az általa megtanult mondatokat a megfelelő helyzetekben használja (pl. nevén szólítja a különböző embereket, akkor kér enni, amikor éhes, stb.), az intelligenciára utal.</a:t>
            </a:r>
          </a:p>
          <a:p>
            <a:pPr lvl="1"/>
            <a:r>
              <a:rPr lang="hu-HU" dirty="0" smtClean="0"/>
              <a:t>Ha egy patkány nem összevissza barangol egy labirintusban, hanem céltudatosan járja be a folyosókat és keresi meg a kijáratot, majd második alkalommal már egyenesen a korábban megjegyzett legrövidebb útvonalat járja be, az intelligens viselkedés, megértette a labirintus szerkezetét.</a:t>
            </a:r>
          </a:p>
          <a:p>
            <a:pPr lvl="1"/>
            <a:r>
              <a:rPr lang="hu-HU" dirty="0" smtClean="0"/>
              <a:t>Ha egy kutyának megmondjuk, hogy hova megyünk sétálni, és a kutya célzottan arra indul el, akkor egyrészt megértette a szándékunkat, másrészt megtervezte a séta útvonalát, ezek intelligens viselkedések.</a:t>
            </a:r>
          </a:p>
        </p:txBody>
      </p:sp>
    </p:spTree>
    <p:extLst>
      <p:ext uri="{BB962C8B-B14F-4D97-AF65-F5344CB8AC3E}">
        <p14:creationId xmlns:p14="http://schemas.microsoft.com/office/powerpoint/2010/main" val="4180818671"/>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1417</TotalTime>
  <Words>3006</Words>
  <Application>Microsoft Office PowerPoint</Application>
  <PresentationFormat>Diavetítés a képernyőre (4:3 oldalarány)</PresentationFormat>
  <Paragraphs>205</Paragraphs>
  <Slides>32</Slides>
  <Notes>0</Notes>
  <HiddenSlides>0</HiddenSlides>
  <MMClips>0</MMClips>
  <ScaleCrop>false</ScaleCrop>
  <HeadingPairs>
    <vt:vector size="4" baseType="variant">
      <vt:variant>
        <vt:lpstr>Téma</vt:lpstr>
      </vt:variant>
      <vt:variant>
        <vt:i4>1</vt:i4>
      </vt:variant>
      <vt:variant>
        <vt:lpstr>Diacímek</vt:lpstr>
      </vt:variant>
      <vt:variant>
        <vt:i4>32</vt:i4>
      </vt:variant>
    </vt:vector>
  </HeadingPairs>
  <TitlesOfParts>
    <vt:vector size="33" baseType="lpstr">
      <vt:lpstr>Office-téma</vt:lpstr>
      <vt:lpstr>Generatív mesterséges intelligencia</vt:lpstr>
      <vt:lpstr>Tárgyleírás</vt:lpstr>
      <vt:lpstr>Előfeltételek</vt:lpstr>
      <vt:lpstr>Követelmények</vt:lpstr>
      <vt:lpstr>Oktató szakmai háttere</vt:lpstr>
      <vt:lpstr>Hallgatók háttere</vt:lpstr>
      <vt:lpstr>Mesterséges intelligencia fogalma</vt:lpstr>
      <vt:lpstr>Mesterséges intelligencia fogalma</vt:lpstr>
      <vt:lpstr>Párhuzam: állati intelligencia</vt:lpstr>
      <vt:lpstr>Példák</vt:lpstr>
      <vt:lpstr>Példák</vt:lpstr>
      <vt:lpstr>Példák</vt:lpstr>
      <vt:lpstr>A mesterséges intelligencia feladatspecifikus</vt:lpstr>
      <vt:lpstr>Mesterséges általános intelligencia</vt:lpstr>
      <vt:lpstr>Fogalmak</vt:lpstr>
      <vt:lpstr>Algoritmus</vt:lpstr>
      <vt:lpstr>Algoritmus</vt:lpstr>
      <vt:lpstr>Algoritmus</vt:lpstr>
      <vt:lpstr>Algoritmus</vt:lpstr>
      <vt:lpstr>Algoritmus</vt:lpstr>
      <vt:lpstr>Algoritmus</vt:lpstr>
      <vt:lpstr>Algoritmus</vt:lpstr>
      <vt:lpstr>Algoritmus</vt:lpstr>
      <vt:lpstr>Algoritmus</vt:lpstr>
      <vt:lpstr>Algoritmizálhatóság</vt:lpstr>
      <vt:lpstr>Algoritmizálhatóság</vt:lpstr>
      <vt:lpstr>Gépi tanulás</vt:lpstr>
      <vt:lpstr>Gépi tanulás</vt:lpstr>
      <vt:lpstr>Gépi tanulás</vt:lpstr>
      <vt:lpstr>Diszkriminatív és generatív modell</vt:lpstr>
      <vt:lpstr>A félév tematikája</vt:lpstr>
      <vt:lpstr>A félév tematikája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Generatív mesterséges intelligencia</dc:title>
  <dc:creator>Anonim</dc:creator>
  <cp:lastModifiedBy>Anonim</cp:lastModifiedBy>
  <cp:revision>61</cp:revision>
  <dcterms:created xsi:type="dcterms:W3CDTF">2025-09-07T20:31:34Z</dcterms:created>
  <dcterms:modified xsi:type="dcterms:W3CDTF">2025-09-09T11:34:15Z</dcterms:modified>
</cp:coreProperties>
</file>