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6" r:id="rId6"/>
    <p:sldId id="267" r:id="rId7"/>
    <p:sldId id="261" r:id="rId8"/>
    <p:sldId id="260" r:id="rId9"/>
    <p:sldId id="265" r:id="rId10"/>
    <p:sldId id="263" r:id="rId11"/>
    <p:sldId id="264" r:id="rId12"/>
    <p:sldId id="268" r:id="rId13"/>
    <p:sldId id="262" r:id="rId14"/>
    <p:sldId id="269" r:id="rId15"/>
    <p:sldId id="270" r:id="rId16"/>
    <p:sldId id="271" r:id="rId17"/>
    <p:sldId id="272" r:id="rId18"/>
    <p:sldId id="273" r:id="rId19"/>
    <p:sldId id="274" r:id="rId20"/>
    <p:sldId id="275" r:id="rId21"/>
    <p:sldId id="277" r:id="rId22"/>
    <p:sldId id="276" r:id="rId23"/>
    <p:sldId id="278" r:id="rId24"/>
    <p:sldId id="280" r:id="rId25"/>
    <p:sldId id="279"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813" y="-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FB5FF-6BC0-47A2-9220-730CACB812F6}" type="datetimeFigureOut">
              <a:rPr lang="en-GB" smtClean="0"/>
              <a:t>09/09/2025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EC456-D58F-41DC-AA80-D2303F3FF6FD}" type="slidenum">
              <a:rPr lang="en-GB" smtClean="0"/>
              <a:t>‹#›</a:t>
            </a:fld>
            <a:endParaRPr lang="en-GB"/>
          </a:p>
        </p:txBody>
      </p:sp>
    </p:spTree>
    <p:extLst>
      <p:ext uri="{BB962C8B-B14F-4D97-AF65-F5344CB8AC3E}">
        <p14:creationId xmlns:p14="http://schemas.microsoft.com/office/powerpoint/2010/main" val="293178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B26EC456-D58F-41DC-AA80-D2303F3FF6FD}" type="slidenum">
              <a:rPr lang="en-GB" smtClean="0"/>
              <a:t>15</a:t>
            </a:fld>
            <a:endParaRPr lang="en-GB"/>
          </a:p>
        </p:txBody>
      </p:sp>
    </p:spTree>
    <p:extLst>
      <p:ext uri="{BB962C8B-B14F-4D97-AF65-F5344CB8AC3E}">
        <p14:creationId xmlns:p14="http://schemas.microsoft.com/office/powerpoint/2010/main" val="331533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08/09/2025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260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08/09/2025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97350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08/09/2025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6485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08/09/2025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93830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9B2560E-1649-4FE1-8286-ADC9942F2E2F}" type="datetimeFigureOut">
              <a:rPr lang="en-GB" smtClean="0"/>
              <a:t>08/09/2025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18637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9B2560E-1649-4FE1-8286-ADC9942F2E2F}" type="datetimeFigureOut">
              <a:rPr lang="en-GB" smtClean="0"/>
              <a:t>08/09/2025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1831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9B2560E-1649-4FE1-8286-ADC9942F2E2F}" type="datetimeFigureOut">
              <a:rPr lang="en-GB" smtClean="0"/>
              <a:t>08/09/2025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3036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9B2560E-1649-4FE1-8286-ADC9942F2E2F}" type="datetimeFigureOut">
              <a:rPr lang="en-GB" smtClean="0"/>
              <a:t>08/09/2025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47144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9B2560E-1649-4FE1-8286-ADC9942F2E2F}" type="datetimeFigureOut">
              <a:rPr lang="en-GB" smtClean="0"/>
              <a:t>08/09/2025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262741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08/09/2025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3375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08/09/2025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6021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2560E-1649-4FE1-8286-ADC9942F2E2F}" type="datetimeFigureOut">
              <a:rPr lang="en-GB" smtClean="0"/>
              <a:t>08/09/2025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889-A9D2-49A5-9973-A7517B70806C}" type="slidenum">
              <a:rPr lang="en-GB" smtClean="0"/>
              <a:t>‹#›</a:t>
            </a:fld>
            <a:endParaRPr lang="en-GB"/>
          </a:p>
        </p:txBody>
      </p:sp>
    </p:spTree>
    <p:extLst>
      <p:ext uri="{BB962C8B-B14F-4D97-AF65-F5344CB8AC3E}">
        <p14:creationId xmlns:p14="http://schemas.microsoft.com/office/powerpoint/2010/main" val="335694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Generative Artificial Intelligence</a:t>
            </a:r>
            <a:endParaRPr lang="en-GB" dirty="0"/>
          </a:p>
        </p:txBody>
      </p:sp>
      <p:sp>
        <p:nvSpPr>
          <p:cNvPr id="3" name="Alcím 2"/>
          <p:cNvSpPr>
            <a:spLocks noGrp="1"/>
          </p:cNvSpPr>
          <p:nvPr>
            <p:ph type="subTitle" idx="1"/>
          </p:nvPr>
        </p:nvSpPr>
        <p:spPr/>
        <p:txBody>
          <a:bodyPr>
            <a:normAutofit fontScale="92500" lnSpcReduction="20000"/>
          </a:bodyPr>
          <a:lstStyle/>
          <a:p>
            <a:r>
              <a:rPr lang="hu-HU" dirty="0" err="1" smtClean="0"/>
              <a:t>September</a:t>
            </a:r>
            <a:r>
              <a:rPr lang="hu-HU" dirty="0" smtClean="0"/>
              <a:t> 9, </a:t>
            </a:r>
            <a:r>
              <a:rPr lang="hu-HU" dirty="0" smtClean="0"/>
              <a:t>2025</a:t>
            </a:r>
            <a:endParaRPr lang="hu-HU" dirty="0" smtClean="0"/>
          </a:p>
          <a:p>
            <a:r>
              <a:rPr lang="hu-HU" dirty="0" smtClean="0"/>
              <a:t>Pethő Gergely</a:t>
            </a:r>
          </a:p>
          <a:p>
            <a:r>
              <a:rPr lang="hu-HU" dirty="0" err="1" smtClean="0"/>
              <a:t>UD</a:t>
            </a:r>
            <a:r>
              <a:rPr lang="hu-HU" dirty="0" smtClean="0"/>
              <a:t> </a:t>
            </a:r>
            <a:r>
              <a:rPr lang="hu-HU" dirty="0" err="1" smtClean="0"/>
              <a:t>Faculty</a:t>
            </a:r>
            <a:r>
              <a:rPr lang="hu-HU" dirty="0" smtClean="0"/>
              <a:t> of Health Science</a:t>
            </a:r>
            <a:r>
              <a:rPr lang="hu-HU" dirty="0"/>
              <a:t>, </a:t>
            </a:r>
            <a:r>
              <a:rPr lang="hu-HU" dirty="0" err="1" smtClean="0"/>
              <a:t>Department</a:t>
            </a:r>
            <a:r>
              <a:rPr lang="hu-HU" dirty="0" smtClean="0"/>
              <a:t> of </a:t>
            </a:r>
            <a:r>
              <a:rPr lang="hu-HU" dirty="0" err="1" smtClean="0"/>
              <a:t>Bioinformatics</a:t>
            </a:r>
            <a:endParaRPr lang="en-GB" dirty="0"/>
          </a:p>
        </p:txBody>
      </p:sp>
    </p:spTree>
    <p:extLst>
      <p:ext uri="{BB962C8B-B14F-4D97-AF65-F5344CB8AC3E}">
        <p14:creationId xmlns:p14="http://schemas.microsoft.com/office/powerpoint/2010/main" val="272327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Examples</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325212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Examples</a:t>
            </a:r>
            <a:endParaRPr lang="en-GB" dirty="0"/>
          </a:p>
        </p:txBody>
      </p:sp>
      <p:sp>
        <p:nvSpPr>
          <p:cNvPr id="3" name="Tartalom helye 2"/>
          <p:cNvSpPr>
            <a:spLocks noGrp="1"/>
          </p:cNvSpPr>
          <p:nvPr>
            <p:ph idx="1"/>
          </p:nvPr>
        </p:nvSpPr>
        <p:spPr/>
        <p:txBody>
          <a:bodyPr>
            <a:normAutofit fontScale="77500" lnSpcReduction="20000"/>
          </a:bodyPr>
          <a:lstStyle/>
          <a:p>
            <a:r>
              <a:rPr lang="en-GB" dirty="0"/>
              <a:t>Most </a:t>
            </a:r>
            <a:r>
              <a:rPr lang="en-GB" dirty="0" smtClean="0"/>
              <a:t>typical</a:t>
            </a:r>
            <a:r>
              <a:rPr lang="hu-HU" dirty="0" smtClean="0"/>
              <a:t>: </a:t>
            </a:r>
            <a:r>
              <a:rPr lang="hu-HU" b="1" dirty="0" err="1" smtClean="0"/>
              <a:t>games</a:t>
            </a:r>
            <a:endParaRPr lang="hu-HU" b="1" dirty="0" smtClean="0"/>
          </a:p>
          <a:p>
            <a:pPr lvl="1"/>
            <a:r>
              <a:rPr lang="en-GB" dirty="0"/>
              <a:t>Chess, Go: artificial intelligence can beat </a:t>
            </a:r>
            <a:r>
              <a:rPr lang="en-GB" dirty="0" smtClean="0"/>
              <a:t>grandmasters</a:t>
            </a:r>
            <a:r>
              <a:rPr lang="hu-HU" dirty="0" smtClean="0"/>
              <a:t>, top </a:t>
            </a:r>
            <a:r>
              <a:rPr lang="hu-HU" dirty="0" err="1" smtClean="0"/>
              <a:t>players</a:t>
            </a:r>
            <a:endParaRPr lang="hu-HU" dirty="0" smtClean="0"/>
          </a:p>
          <a:p>
            <a:pPr lvl="1"/>
            <a:r>
              <a:rPr lang="en-GB" dirty="0"/>
              <a:t>But: any chess program where we play against the machine is artificial intelligence; it simulates the </a:t>
            </a:r>
            <a:r>
              <a:rPr lang="en-GB" dirty="0" err="1"/>
              <a:t>behavior</a:t>
            </a:r>
            <a:r>
              <a:rPr lang="en-GB" dirty="0"/>
              <a:t> of a human player, adapts to the situation, plans, and pursues a goal</a:t>
            </a:r>
            <a:endParaRPr lang="hu-HU" dirty="0" smtClean="0"/>
          </a:p>
          <a:p>
            <a:pPr lvl="1"/>
            <a:r>
              <a:rPr lang="en-GB" dirty="0"/>
              <a:t>In any </a:t>
            </a:r>
            <a:r>
              <a:rPr lang="hu-HU" dirty="0" err="1" smtClean="0"/>
              <a:t>strategy</a:t>
            </a:r>
            <a:r>
              <a:rPr lang="hu-HU" dirty="0" smtClean="0"/>
              <a:t> game </a:t>
            </a:r>
            <a:r>
              <a:rPr lang="hu-HU" dirty="0" err="1" smtClean="0"/>
              <a:t>on</a:t>
            </a:r>
            <a:r>
              <a:rPr lang="hu-HU" dirty="0" smtClean="0"/>
              <a:t> a computer</a:t>
            </a:r>
            <a:r>
              <a:rPr lang="en-GB" dirty="0" smtClean="0"/>
              <a:t>, </a:t>
            </a:r>
            <a:r>
              <a:rPr lang="en-GB" dirty="0"/>
              <a:t>the </a:t>
            </a:r>
            <a:r>
              <a:rPr lang="en-GB" dirty="0" err="1"/>
              <a:t>behavior</a:t>
            </a:r>
            <a:r>
              <a:rPr lang="en-GB" dirty="0"/>
              <a:t> of the computer player is controlled by artificial intelligence in this sense</a:t>
            </a:r>
            <a:endParaRPr lang="hu-HU" dirty="0" smtClean="0"/>
          </a:p>
          <a:p>
            <a:pPr lvl="1"/>
            <a:r>
              <a:rPr lang="en-GB" dirty="0"/>
              <a:t>The same is true for shooting games: if the characters controlled by the computer (or bots in an arena shooter) don't follow a fixed script but behave like a human player, that is AI</a:t>
            </a:r>
            <a:endParaRPr lang="hu-HU" dirty="0" smtClean="0"/>
          </a:p>
          <a:p>
            <a:pPr lvl="1"/>
            <a:r>
              <a:rPr lang="en-GB" dirty="0"/>
              <a:t>Pathfinding: The character gets from point A to point B by avoiding obstacles, and doesn't get lost or stuck</a:t>
            </a:r>
            <a:endParaRPr lang="en-GB" dirty="0"/>
          </a:p>
        </p:txBody>
      </p:sp>
    </p:spTree>
    <p:extLst>
      <p:ext uri="{BB962C8B-B14F-4D97-AF65-F5344CB8AC3E}">
        <p14:creationId xmlns:p14="http://schemas.microsoft.com/office/powerpoint/2010/main" val="262240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Examples</a:t>
            </a:r>
            <a:endParaRPr lang="en-GB" dirty="0"/>
          </a:p>
        </p:txBody>
      </p:sp>
      <p:sp>
        <p:nvSpPr>
          <p:cNvPr id="3" name="Tartalom helye 2"/>
          <p:cNvSpPr>
            <a:spLocks noGrp="1"/>
          </p:cNvSpPr>
          <p:nvPr>
            <p:ph idx="1"/>
          </p:nvPr>
        </p:nvSpPr>
        <p:spPr/>
        <p:txBody>
          <a:bodyPr>
            <a:normAutofit fontScale="92500"/>
          </a:bodyPr>
          <a:lstStyle/>
          <a:p>
            <a:r>
              <a:rPr lang="en-GB" dirty="0"/>
              <a:t>Route planning: planning the shortest or fastest route between any two points on a map is AI</a:t>
            </a:r>
            <a:endParaRPr lang="hu-HU" dirty="0" smtClean="0"/>
          </a:p>
          <a:p>
            <a:r>
              <a:rPr lang="en-GB" dirty="0"/>
              <a:t>Automatic image recognition, facial recognition, image segmentation (is there a </a:t>
            </a:r>
            <a:r>
              <a:rPr lang="en-GB" dirty="0" err="1"/>
              <a:t>tumor</a:t>
            </a:r>
            <a:r>
              <a:rPr lang="en-GB" dirty="0"/>
              <a:t> in the image, and if so, where?): computer vision</a:t>
            </a:r>
            <a:endParaRPr lang="hu-HU" dirty="0" smtClean="0"/>
          </a:p>
          <a:p>
            <a:r>
              <a:rPr lang="en-GB" dirty="0"/>
              <a:t>Autonomous </a:t>
            </a:r>
            <a:r>
              <a:rPr lang="en-GB" dirty="0" smtClean="0"/>
              <a:t>driving</a:t>
            </a:r>
            <a:endParaRPr lang="hu-HU" dirty="0" smtClean="0"/>
          </a:p>
          <a:p>
            <a:r>
              <a:rPr lang="en-GB" dirty="0"/>
              <a:t>Understanding text, generating meaningful text that adapts to a given context, machine translation</a:t>
            </a:r>
            <a:endParaRPr lang="en-GB" dirty="0"/>
          </a:p>
        </p:txBody>
      </p:sp>
    </p:spTree>
    <p:extLst>
      <p:ext uri="{BB962C8B-B14F-4D97-AF65-F5344CB8AC3E}">
        <p14:creationId xmlns:p14="http://schemas.microsoft.com/office/powerpoint/2010/main" val="101465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AI is Task-Specific</a:t>
            </a:r>
            <a:endParaRPr lang="en-GB" dirty="0"/>
          </a:p>
        </p:txBody>
      </p:sp>
      <p:sp>
        <p:nvSpPr>
          <p:cNvPr id="3" name="Tartalom helye 2"/>
          <p:cNvSpPr>
            <a:spLocks noGrp="1"/>
          </p:cNvSpPr>
          <p:nvPr>
            <p:ph idx="1"/>
          </p:nvPr>
        </p:nvSpPr>
        <p:spPr/>
        <p:txBody>
          <a:bodyPr>
            <a:normAutofit fontScale="62500" lnSpcReduction="20000"/>
          </a:bodyPr>
          <a:lstStyle/>
          <a:p>
            <a:r>
              <a:rPr lang="en-GB" dirty="0"/>
              <a:t>All the artificial intelligence mentioned so far is strictly </a:t>
            </a:r>
            <a:r>
              <a:rPr lang="en-GB" b="1" dirty="0" smtClean="0"/>
              <a:t>task-specific</a:t>
            </a:r>
            <a:r>
              <a:rPr lang="en-GB" dirty="0" smtClean="0"/>
              <a:t> </a:t>
            </a:r>
            <a:r>
              <a:rPr lang="en-GB" dirty="0"/>
              <a:t>and is only capable of the </a:t>
            </a:r>
            <a:r>
              <a:rPr lang="en-GB" dirty="0" err="1"/>
              <a:t>behavior</a:t>
            </a:r>
            <a:r>
              <a:rPr lang="en-GB" dirty="0"/>
              <a:t> for which it was programmed or trained</a:t>
            </a:r>
          </a:p>
          <a:p>
            <a:pPr lvl="1"/>
            <a:r>
              <a:rPr lang="en-GB" dirty="0"/>
              <a:t>A chess program can't play Go</a:t>
            </a:r>
            <a:endParaRPr lang="hu-HU" dirty="0" smtClean="0"/>
          </a:p>
          <a:p>
            <a:pPr lvl="1"/>
            <a:r>
              <a:rPr lang="en-GB" dirty="0"/>
              <a:t>The Total War Warhammer AI is not capable of controlling, for example, the units of </a:t>
            </a:r>
            <a:r>
              <a:rPr lang="en-GB" dirty="0" err="1"/>
              <a:t>XCOM</a:t>
            </a:r>
            <a:r>
              <a:rPr lang="en-GB" dirty="0"/>
              <a:t> 2, and vice versa</a:t>
            </a:r>
            <a:endParaRPr lang="hu-HU" dirty="0" smtClean="0"/>
          </a:p>
          <a:p>
            <a:pPr lvl="1"/>
            <a:r>
              <a:rPr lang="en-GB" dirty="0"/>
              <a:t>An AI designed for detecting lung cancer on an X-ray image is not capable of, for example, detecting colon </a:t>
            </a:r>
            <a:r>
              <a:rPr lang="en-GB" dirty="0" smtClean="0"/>
              <a:t>cancer</a:t>
            </a:r>
            <a:r>
              <a:rPr lang="hu-HU" dirty="0" smtClean="0"/>
              <a:t>. </a:t>
            </a:r>
            <a:r>
              <a:rPr lang="en-GB" dirty="0"/>
              <a:t>It is not capable of recognizing lung cancer from a CT scan, tissue sample, or lab report, and is not capable of suggesting treatment for it</a:t>
            </a:r>
            <a:r>
              <a:rPr lang="hu-HU" dirty="0" smtClean="0"/>
              <a:t>. </a:t>
            </a:r>
            <a:r>
              <a:rPr lang="en-GB" b="1" dirty="0"/>
              <a:t>All</a:t>
            </a:r>
            <a:r>
              <a:rPr lang="en-GB" dirty="0"/>
              <a:t> it knows how to do is to </a:t>
            </a:r>
            <a:r>
              <a:rPr lang="en-GB" dirty="0" err="1"/>
              <a:t>color</a:t>
            </a:r>
            <a:r>
              <a:rPr lang="en-GB" dirty="0"/>
              <a:t> the cancerous tissue on the X-ray, if there is any, and not </a:t>
            </a:r>
            <a:r>
              <a:rPr lang="en-GB" dirty="0" err="1"/>
              <a:t>color</a:t>
            </a:r>
            <a:r>
              <a:rPr lang="en-GB" dirty="0"/>
              <a:t> anything if there isn't</a:t>
            </a:r>
            <a:r>
              <a:rPr lang="hu-HU" dirty="0" smtClean="0"/>
              <a:t>.</a:t>
            </a:r>
            <a:endParaRPr lang="hu-HU" dirty="0" smtClean="0"/>
          </a:p>
          <a:p>
            <a:pPr lvl="1"/>
            <a:r>
              <a:rPr lang="en-GB" dirty="0"/>
              <a:t>An AI capable of generating text cannot recognize or generate an image, play chess, plan a (useful) route, drive a car, play </a:t>
            </a:r>
            <a:r>
              <a:rPr lang="hu-HU" dirty="0" smtClean="0"/>
              <a:t>Total </a:t>
            </a:r>
            <a:r>
              <a:rPr lang="hu-HU" dirty="0" err="1" smtClean="0"/>
              <a:t>War</a:t>
            </a:r>
            <a:r>
              <a:rPr lang="en-GB" dirty="0" smtClean="0"/>
              <a:t>, </a:t>
            </a:r>
            <a:r>
              <a:rPr lang="en-GB" dirty="0"/>
              <a:t>or diagnose lung cancer from anything; it only generates text</a:t>
            </a:r>
            <a:r>
              <a:rPr lang="hu-HU" dirty="0" smtClean="0"/>
              <a:t>. </a:t>
            </a:r>
            <a:r>
              <a:rPr lang="en-GB" dirty="0"/>
              <a:t>In the best case, if it has been specially prepared for it, it calls a program that can perform such </a:t>
            </a:r>
            <a:r>
              <a:rPr lang="hu-HU" dirty="0" smtClean="0"/>
              <a:t>a </a:t>
            </a:r>
            <a:r>
              <a:rPr lang="hu-HU" dirty="0" err="1" smtClean="0"/>
              <a:t>different</a:t>
            </a:r>
            <a:r>
              <a:rPr lang="hu-HU" dirty="0" smtClean="0"/>
              <a:t> </a:t>
            </a:r>
            <a:r>
              <a:rPr lang="en-GB" dirty="0" smtClean="0"/>
              <a:t>task.</a:t>
            </a:r>
            <a:endParaRPr lang="hu-HU" dirty="0" smtClean="0"/>
          </a:p>
        </p:txBody>
      </p:sp>
    </p:spTree>
    <p:extLst>
      <p:ext uri="{BB962C8B-B14F-4D97-AF65-F5344CB8AC3E}">
        <p14:creationId xmlns:p14="http://schemas.microsoft.com/office/powerpoint/2010/main" val="40818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Artificial General Intelligence (AGI)</a:t>
            </a:r>
            <a:endParaRPr lang="en-GB" dirty="0"/>
          </a:p>
        </p:txBody>
      </p:sp>
      <p:sp>
        <p:nvSpPr>
          <p:cNvPr id="3" name="Tartalom helye 2"/>
          <p:cNvSpPr>
            <a:spLocks noGrp="1"/>
          </p:cNvSpPr>
          <p:nvPr>
            <p:ph idx="1"/>
          </p:nvPr>
        </p:nvSpPr>
        <p:spPr/>
        <p:txBody>
          <a:bodyPr>
            <a:normAutofit fontScale="62500" lnSpcReduction="20000"/>
          </a:bodyPr>
          <a:lstStyle/>
          <a:p>
            <a:r>
              <a:rPr lang="en-GB" dirty="0"/>
              <a:t>Human intelligence is </a:t>
            </a:r>
            <a:r>
              <a:rPr lang="en-GB" b="1" dirty="0" smtClean="0"/>
              <a:t>general</a:t>
            </a:r>
            <a:r>
              <a:rPr lang="en-GB" dirty="0" smtClean="0"/>
              <a:t> </a:t>
            </a:r>
            <a:r>
              <a:rPr lang="en-GB" dirty="0"/>
              <a:t>with respect to the tasks </a:t>
            </a:r>
            <a:r>
              <a:rPr lang="en-GB" dirty="0" smtClean="0"/>
              <a:t>mentioned</a:t>
            </a:r>
            <a:r>
              <a:rPr lang="hu-HU" dirty="0" smtClean="0"/>
              <a:t>.</a:t>
            </a:r>
            <a:endParaRPr lang="hu-HU" dirty="0" smtClean="0"/>
          </a:p>
          <a:p>
            <a:r>
              <a:rPr lang="en-GB" dirty="0"/>
              <a:t>An average intelligent person is not born capable of these things, but they can learn to drive a car, plan a route on a map, recognize </a:t>
            </a:r>
            <a:r>
              <a:rPr lang="en-GB" dirty="0" err="1"/>
              <a:t>tumors</a:t>
            </a:r>
            <a:r>
              <a:rPr lang="en-GB" dirty="0"/>
              <a:t>, play chess, play computer games, program artificial intelligence, and even do all of these and much more (without delegating these tasks to </a:t>
            </a:r>
            <a:r>
              <a:rPr lang="en-GB" dirty="0" smtClean="0"/>
              <a:t>others</a:t>
            </a:r>
            <a:r>
              <a:rPr lang="hu-HU" dirty="0" smtClean="0"/>
              <a:t>)</a:t>
            </a:r>
            <a:r>
              <a:rPr lang="hu-HU" dirty="0" smtClean="0"/>
              <a:t>.</a:t>
            </a:r>
            <a:endParaRPr lang="hu-HU" dirty="0" smtClean="0"/>
          </a:p>
          <a:p>
            <a:r>
              <a:rPr lang="en-GB" dirty="0"/>
              <a:t>The artificial equivalent of this general intelligence, </a:t>
            </a:r>
            <a:r>
              <a:rPr lang="en-GB" b="1" dirty="0" smtClean="0"/>
              <a:t>artificial </a:t>
            </a:r>
            <a:r>
              <a:rPr lang="en-GB" b="1" dirty="0"/>
              <a:t>general intelligence (</a:t>
            </a:r>
            <a:r>
              <a:rPr lang="en-GB" b="1" dirty="0" err="1"/>
              <a:t>AGI</a:t>
            </a:r>
            <a:r>
              <a:rPr lang="en-GB" b="1" dirty="0"/>
              <a:t>)</a:t>
            </a:r>
            <a:r>
              <a:rPr lang="en-GB" dirty="0"/>
              <a:t>, is the holy grail of AI development and, according to many, its ultimate goal (according to others, it is not</a:t>
            </a:r>
            <a:r>
              <a:rPr lang="en-GB" dirty="0" smtClean="0"/>
              <a:t>)</a:t>
            </a:r>
            <a:r>
              <a:rPr lang="hu-HU" dirty="0" smtClean="0"/>
              <a:t>.</a:t>
            </a:r>
            <a:endParaRPr lang="hu-HU" dirty="0" smtClean="0"/>
          </a:p>
          <a:p>
            <a:r>
              <a:rPr lang="en-GB" dirty="0"/>
              <a:t>Such a thing does not currently exist, and cannot be realized with today's known technological solutions</a:t>
            </a:r>
            <a:r>
              <a:rPr lang="hu-HU" dirty="0" smtClean="0"/>
              <a:t>.</a:t>
            </a:r>
            <a:endParaRPr lang="hu-HU" dirty="0" smtClean="0"/>
          </a:p>
          <a:p>
            <a:pPr lvl="1"/>
            <a:r>
              <a:rPr lang="en-GB" dirty="0"/>
              <a:t>An artificial intelligence cannot learn anything new on its own</a:t>
            </a:r>
            <a:r>
              <a:rPr lang="hu-HU" dirty="0" smtClean="0"/>
              <a:t>.</a:t>
            </a:r>
            <a:endParaRPr lang="hu-HU" dirty="0" smtClean="0"/>
          </a:p>
          <a:p>
            <a:pPr lvl="1"/>
            <a:r>
              <a:rPr lang="en-GB" dirty="0"/>
              <a:t>If an existing task-specific artificial intelligence is further trained for a new task, it "forgets" the ability to perform the original task, or at least that ability drastically declines</a:t>
            </a:r>
            <a:r>
              <a:rPr lang="hu-HU" dirty="0" smtClean="0"/>
              <a:t>.</a:t>
            </a:r>
            <a:endParaRPr lang="hu-HU" dirty="0" smtClean="0"/>
          </a:p>
          <a:p>
            <a:pPr lvl="1"/>
            <a:r>
              <a:rPr lang="en-GB" dirty="0"/>
              <a:t>This doesn't mean that </a:t>
            </a:r>
            <a:r>
              <a:rPr lang="en-GB" dirty="0" err="1"/>
              <a:t>AGI</a:t>
            </a:r>
            <a:r>
              <a:rPr lang="en-GB" dirty="0"/>
              <a:t> is impossible for theoretical reasons, just that we don't know how to create one</a:t>
            </a:r>
            <a:r>
              <a:rPr lang="hu-HU" dirty="0" smtClean="0"/>
              <a:t>.</a:t>
            </a:r>
            <a:endParaRPr lang="en-GB" dirty="0"/>
          </a:p>
        </p:txBody>
      </p:sp>
    </p:spTree>
    <p:extLst>
      <p:ext uri="{BB962C8B-B14F-4D97-AF65-F5344CB8AC3E}">
        <p14:creationId xmlns:p14="http://schemas.microsoft.com/office/powerpoint/2010/main" val="106135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Concepts</a:t>
            </a:r>
            <a:endParaRPr lang="en-GB" dirty="0"/>
          </a:p>
        </p:txBody>
      </p:sp>
      <p:sp>
        <p:nvSpPr>
          <p:cNvPr id="3" name="Tartalom helye 2"/>
          <p:cNvSpPr>
            <a:spLocks noGrp="1"/>
          </p:cNvSpPr>
          <p:nvPr>
            <p:ph idx="1"/>
          </p:nvPr>
        </p:nvSpPr>
        <p:spPr/>
        <p:txBody>
          <a:bodyPr/>
          <a:lstStyle/>
          <a:p>
            <a:r>
              <a:rPr lang="en-GB" dirty="0"/>
              <a:t>Algorithm, algorithmic solvability </a:t>
            </a:r>
          </a:p>
          <a:p>
            <a:r>
              <a:rPr lang="en-GB" dirty="0"/>
              <a:t>Machine learning, machine learning model </a:t>
            </a:r>
            <a:endParaRPr lang="hu-HU" dirty="0" smtClean="0"/>
          </a:p>
          <a:p>
            <a:r>
              <a:rPr lang="hu-HU" dirty="0" err="1" smtClean="0"/>
              <a:t>Discriminative</a:t>
            </a:r>
            <a:r>
              <a:rPr lang="hu-HU" dirty="0" smtClean="0"/>
              <a:t> </a:t>
            </a:r>
            <a:r>
              <a:rPr lang="hu-HU" dirty="0" smtClean="0"/>
              <a:t>and </a:t>
            </a:r>
            <a:r>
              <a:rPr lang="hu-HU" dirty="0" err="1" smtClean="0"/>
              <a:t>generative</a:t>
            </a:r>
            <a:r>
              <a:rPr lang="hu-HU" dirty="0" smtClean="0"/>
              <a:t> </a:t>
            </a:r>
            <a:r>
              <a:rPr lang="hu-HU" dirty="0" err="1"/>
              <a:t>m</a:t>
            </a:r>
            <a:r>
              <a:rPr lang="hu-HU" dirty="0" err="1" smtClean="0"/>
              <a:t>odels</a:t>
            </a:r>
            <a:endParaRPr lang="hu-HU" dirty="0" smtClean="0"/>
          </a:p>
        </p:txBody>
      </p:sp>
    </p:spTree>
    <p:extLst>
      <p:ext uri="{BB962C8B-B14F-4D97-AF65-F5344CB8AC3E}">
        <p14:creationId xmlns:p14="http://schemas.microsoft.com/office/powerpoint/2010/main" val="186458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lstStyle/>
          <a:p>
            <a:r>
              <a:rPr lang="en-GB" dirty="0"/>
              <a:t>Two sharply distinct </a:t>
            </a:r>
            <a:r>
              <a:rPr lang="en-GB" dirty="0" smtClean="0"/>
              <a:t>meanings</a:t>
            </a:r>
            <a:r>
              <a:rPr lang="hu-HU" dirty="0" smtClean="0"/>
              <a:t>:</a:t>
            </a:r>
            <a:endParaRPr lang="hu-HU" dirty="0" smtClean="0"/>
          </a:p>
          <a:p>
            <a:pPr lvl="1"/>
            <a:r>
              <a:rPr lang="en-GB" dirty="0"/>
              <a:t>In </a:t>
            </a:r>
            <a:r>
              <a:rPr lang="en-GB" dirty="0" smtClean="0"/>
              <a:t>computer science</a:t>
            </a:r>
            <a:endParaRPr lang="hu-HU" dirty="0" smtClean="0"/>
          </a:p>
          <a:p>
            <a:pPr lvl="1"/>
            <a:r>
              <a:rPr lang="en-GB" dirty="0"/>
              <a:t>The meaning used in journalistic language and among laypeople, which is used to describe things that are </a:t>
            </a:r>
            <a:r>
              <a:rPr lang="en-GB" b="1" dirty="0"/>
              <a:t>not </a:t>
            </a:r>
            <a:r>
              <a:rPr lang="en-GB" dirty="0"/>
              <a:t>algorithms in </a:t>
            </a:r>
            <a:r>
              <a:rPr lang="hu-HU" dirty="0" err="1" smtClean="0"/>
              <a:t>the</a:t>
            </a:r>
            <a:r>
              <a:rPr lang="en-GB" dirty="0" smtClean="0"/>
              <a:t> </a:t>
            </a:r>
            <a:r>
              <a:rPr lang="hu-HU" dirty="0" err="1" smtClean="0"/>
              <a:t>scientific</a:t>
            </a:r>
            <a:r>
              <a:rPr lang="hu-HU" dirty="0" smtClean="0"/>
              <a:t> </a:t>
            </a:r>
            <a:r>
              <a:rPr lang="en-GB" dirty="0" smtClean="0"/>
              <a:t>sense</a:t>
            </a:r>
            <a:endParaRPr lang="hu-HU" dirty="0" smtClean="0"/>
          </a:p>
        </p:txBody>
      </p:sp>
    </p:spTree>
    <p:extLst>
      <p:ext uri="{BB962C8B-B14F-4D97-AF65-F5344CB8AC3E}">
        <p14:creationId xmlns:p14="http://schemas.microsoft.com/office/powerpoint/2010/main" val="34282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70000" lnSpcReduction="20000"/>
          </a:bodyPr>
          <a:lstStyle/>
          <a:p>
            <a:r>
              <a:rPr lang="en-GB" dirty="0"/>
              <a:t>Everyday, journalistic </a:t>
            </a:r>
            <a:r>
              <a:rPr lang="en-GB" dirty="0" smtClean="0"/>
              <a:t>meaning</a:t>
            </a:r>
            <a:r>
              <a:rPr lang="hu-HU" dirty="0" smtClean="0"/>
              <a:t>:</a:t>
            </a:r>
            <a:endParaRPr lang="hu-HU" dirty="0" smtClean="0"/>
          </a:p>
          <a:p>
            <a:pPr lvl="1"/>
            <a:r>
              <a:rPr lang="en-GB" dirty="0" smtClean="0"/>
              <a:t>“Ever </a:t>
            </a:r>
            <a:r>
              <a:rPr lang="en-GB" dirty="0"/>
              <a:t>wondered how social media platforms decide how to fill our feeds? They use </a:t>
            </a:r>
            <a:r>
              <a:rPr lang="en-GB" i="1" dirty="0"/>
              <a:t>algorithms</a:t>
            </a:r>
            <a:r>
              <a:rPr lang="en-GB" dirty="0"/>
              <a:t>, of course, but how do these algorithms work</a:t>
            </a:r>
            <a:r>
              <a:rPr lang="en-GB" dirty="0" smtClean="0"/>
              <a:t>?</a:t>
            </a:r>
            <a:r>
              <a:rPr lang="hu-HU" dirty="0" smtClean="0"/>
              <a:t>”</a:t>
            </a:r>
            <a:endParaRPr lang="hu-HU" dirty="0" smtClean="0"/>
          </a:p>
          <a:p>
            <a:pPr lvl="1"/>
            <a:r>
              <a:rPr lang="en-GB" dirty="0" smtClean="0"/>
              <a:t>“New </a:t>
            </a:r>
            <a:r>
              <a:rPr lang="en-GB" dirty="0"/>
              <a:t>York’s Legislature passed a bill on Friday that would ban social media platforms from using "addictive" recommendation </a:t>
            </a:r>
            <a:r>
              <a:rPr lang="en-GB" i="1" dirty="0"/>
              <a:t>algorithms</a:t>
            </a:r>
            <a:r>
              <a:rPr lang="en-GB" dirty="0"/>
              <a:t> for child users</a:t>
            </a:r>
            <a:r>
              <a:rPr lang="en-GB" dirty="0" smtClean="0"/>
              <a:t>.</a:t>
            </a:r>
            <a:r>
              <a:rPr lang="hu-HU" dirty="0" smtClean="0"/>
              <a:t>”</a:t>
            </a:r>
            <a:endParaRPr lang="hu-HU" dirty="0" smtClean="0"/>
          </a:p>
          <a:p>
            <a:pPr lvl="1"/>
            <a:r>
              <a:rPr lang="en-GB" dirty="0" smtClean="0"/>
              <a:t>“The </a:t>
            </a:r>
            <a:r>
              <a:rPr lang="en-GB" dirty="0"/>
              <a:t>New York Times is making it clear that the AI industry won’t be given free rein to pilfer the newspaper’s content to train </a:t>
            </a:r>
            <a:r>
              <a:rPr lang="en-GB" i="1" dirty="0"/>
              <a:t>algorithms</a:t>
            </a:r>
            <a:r>
              <a:rPr lang="en-GB" dirty="0"/>
              <a:t>. In a recent change to its Terms of Service policy, the Times has explicitly forbidden the use of its vast media archives for the purposes of training </a:t>
            </a:r>
            <a:r>
              <a:rPr lang="en-GB" dirty="0" smtClean="0"/>
              <a:t>"any </a:t>
            </a:r>
            <a:r>
              <a:rPr lang="en-GB" dirty="0"/>
              <a:t>software program, including, but not limited to, training a machine learning or artificial intelligence (AI) </a:t>
            </a:r>
            <a:r>
              <a:rPr lang="en-GB" dirty="0" smtClean="0"/>
              <a:t>system".</a:t>
            </a:r>
            <a:r>
              <a:rPr lang="hu-HU" dirty="0" smtClean="0"/>
              <a:t>”</a:t>
            </a:r>
            <a:endParaRPr lang="hu-HU" dirty="0" smtClean="0"/>
          </a:p>
          <a:p>
            <a:pPr lvl="1"/>
            <a:r>
              <a:rPr lang="en-GB" dirty="0" smtClean="0"/>
              <a:t>“Moderator </a:t>
            </a:r>
            <a:r>
              <a:rPr lang="en-GB" dirty="0"/>
              <a:t>has been trained by being fed 16 million Times comments that have been hand-moderated over the past 10 years. It uses those judgments to build an </a:t>
            </a:r>
            <a:r>
              <a:rPr lang="en-GB" i="1" dirty="0"/>
              <a:t>algorithm</a:t>
            </a:r>
            <a:r>
              <a:rPr lang="en-GB" dirty="0"/>
              <a:t> that will prioritize comments for </a:t>
            </a:r>
            <a:r>
              <a:rPr lang="en-GB" dirty="0" smtClean="0"/>
              <a:t>moderation</a:t>
            </a:r>
            <a:r>
              <a:rPr lang="hu-HU" dirty="0" smtClean="0"/>
              <a:t>.</a:t>
            </a:r>
            <a:r>
              <a:rPr lang="hu-HU" dirty="0" smtClean="0"/>
              <a:t>”</a:t>
            </a:r>
            <a:endParaRPr lang="en-GB" dirty="0"/>
          </a:p>
        </p:txBody>
      </p:sp>
    </p:spTree>
    <p:extLst>
      <p:ext uri="{BB962C8B-B14F-4D97-AF65-F5344CB8AC3E}">
        <p14:creationId xmlns:p14="http://schemas.microsoft.com/office/powerpoint/2010/main" val="2154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lnSpcReduction="10000"/>
          </a:bodyPr>
          <a:lstStyle/>
          <a:p>
            <a:r>
              <a:rPr lang="en-GB" dirty="0"/>
              <a:t>In its journalistic sense, an algorithm is </a:t>
            </a:r>
            <a:r>
              <a:rPr lang="hu-HU" b="1" dirty="0" err="1" smtClean="0"/>
              <a:t>whatever</a:t>
            </a:r>
            <a:r>
              <a:rPr lang="hu-HU" b="1" dirty="0" smtClean="0"/>
              <a:t> </a:t>
            </a:r>
            <a:r>
              <a:rPr lang="en-GB" dirty="0" smtClean="0"/>
              <a:t>a </a:t>
            </a:r>
            <a:r>
              <a:rPr lang="en-GB" dirty="0"/>
              <a:t>computer or IT system (e.g., </a:t>
            </a:r>
            <a:r>
              <a:rPr lang="en-GB" dirty="0" err="1"/>
              <a:t>TikTok</a:t>
            </a:r>
            <a:r>
              <a:rPr lang="en-GB" dirty="0"/>
              <a:t>, X, Spotify, Netflix) </a:t>
            </a:r>
            <a:r>
              <a:rPr lang="hu-HU" dirty="0" err="1" smtClean="0"/>
              <a:t>uses</a:t>
            </a:r>
            <a:r>
              <a:rPr lang="hu-HU" dirty="0" smtClean="0"/>
              <a:t> </a:t>
            </a:r>
            <a:r>
              <a:rPr lang="hu-HU" dirty="0" err="1" smtClean="0"/>
              <a:t>to</a:t>
            </a:r>
            <a:r>
              <a:rPr lang="hu-HU" dirty="0" smtClean="0"/>
              <a:t> </a:t>
            </a:r>
            <a:r>
              <a:rPr lang="en-GB" dirty="0" smtClean="0"/>
              <a:t>make </a:t>
            </a:r>
            <a:r>
              <a:rPr lang="en-GB" dirty="0"/>
              <a:t>some kind of decision or </a:t>
            </a:r>
            <a:r>
              <a:rPr lang="en-GB" dirty="0" smtClean="0"/>
              <a:t>take action</a:t>
            </a:r>
            <a:r>
              <a:rPr lang="hu-HU" dirty="0" smtClean="0"/>
              <a:t>,</a:t>
            </a:r>
            <a:r>
              <a:rPr lang="en-GB" dirty="0" smtClean="0"/>
              <a:t> for </a:t>
            </a:r>
            <a:r>
              <a:rPr lang="en-GB" dirty="0"/>
              <a:t>example</a:t>
            </a:r>
            <a:endParaRPr lang="hu-HU" dirty="0" smtClean="0"/>
          </a:p>
          <a:p>
            <a:pPr lvl="1"/>
            <a:r>
              <a:rPr lang="hu-HU" dirty="0"/>
              <a:t>r</a:t>
            </a:r>
            <a:r>
              <a:rPr lang="en-GB" dirty="0" err="1" smtClean="0"/>
              <a:t>ecommend</a:t>
            </a:r>
            <a:r>
              <a:rPr lang="en-GB" dirty="0" smtClean="0"/>
              <a:t> </a:t>
            </a:r>
            <a:r>
              <a:rPr lang="en-GB" dirty="0"/>
              <a:t>content or products to a </a:t>
            </a:r>
            <a:r>
              <a:rPr lang="en-GB" dirty="0" smtClean="0"/>
              <a:t>user</a:t>
            </a:r>
            <a:r>
              <a:rPr lang="hu-HU" dirty="0" smtClean="0"/>
              <a:t>,</a:t>
            </a:r>
            <a:endParaRPr lang="hu-HU" dirty="0" smtClean="0"/>
          </a:p>
          <a:p>
            <a:pPr lvl="1"/>
            <a:r>
              <a:rPr lang="hu-HU" dirty="0" err="1" smtClean="0"/>
              <a:t>answer</a:t>
            </a:r>
            <a:r>
              <a:rPr lang="hu-HU" dirty="0" smtClean="0"/>
              <a:t> a </a:t>
            </a:r>
            <a:r>
              <a:rPr lang="hu-HU" dirty="0" err="1" smtClean="0"/>
              <a:t>question</a:t>
            </a:r>
            <a:r>
              <a:rPr lang="hu-HU" dirty="0" smtClean="0"/>
              <a:t>,</a:t>
            </a:r>
            <a:endParaRPr lang="hu-HU" dirty="0" smtClean="0"/>
          </a:p>
          <a:p>
            <a:pPr lvl="1"/>
            <a:r>
              <a:rPr lang="hu-HU" dirty="0" smtClean="0"/>
              <a:t>drive a </a:t>
            </a:r>
            <a:r>
              <a:rPr lang="hu-HU" dirty="0" err="1" smtClean="0"/>
              <a:t>car</a:t>
            </a:r>
            <a:r>
              <a:rPr lang="hu-HU" dirty="0" smtClean="0"/>
              <a:t>,</a:t>
            </a:r>
          </a:p>
          <a:p>
            <a:r>
              <a:rPr lang="hu-HU" dirty="0" err="1"/>
              <a:t>regardless</a:t>
            </a:r>
            <a:r>
              <a:rPr lang="hu-HU" dirty="0"/>
              <a:t> of </a:t>
            </a:r>
            <a:r>
              <a:rPr lang="hu-HU" dirty="0" err="1"/>
              <a:t>what</a:t>
            </a:r>
            <a:r>
              <a:rPr lang="hu-HU" dirty="0"/>
              <a:t> </a:t>
            </a:r>
            <a:r>
              <a:rPr lang="en-GB" dirty="0"/>
              <a:t>principle</a:t>
            </a:r>
            <a:r>
              <a:rPr lang="hu-HU" dirty="0"/>
              <a:t> </a:t>
            </a:r>
            <a:r>
              <a:rPr lang="hu-HU" dirty="0" err="1"/>
              <a:t>this</a:t>
            </a:r>
            <a:r>
              <a:rPr lang="hu-HU" dirty="0"/>
              <a:t> </a:t>
            </a:r>
            <a:r>
              <a:rPr lang="hu-HU" dirty="0" err="1"/>
              <a:t>decision</a:t>
            </a:r>
            <a:r>
              <a:rPr lang="hu-HU" dirty="0"/>
              <a:t> </a:t>
            </a:r>
            <a:r>
              <a:rPr lang="hu-HU" dirty="0" err="1"/>
              <a:t>mechanism</a:t>
            </a:r>
            <a:r>
              <a:rPr lang="hu-HU" dirty="0"/>
              <a:t> is </a:t>
            </a:r>
            <a:r>
              <a:rPr lang="hu-HU" dirty="0" err="1"/>
              <a:t>based</a:t>
            </a:r>
            <a:r>
              <a:rPr lang="hu-HU" dirty="0"/>
              <a:t> </a:t>
            </a:r>
            <a:r>
              <a:rPr lang="hu-HU" dirty="0" err="1" smtClean="0"/>
              <a:t>on</a:t>
            </a:r>
            <a:r>
              <a:rPr lang="hu-HU" dirty="0" smtClean="0"/>
              <a:t>.</a:t>
            </a:r>
            <a:endParaRPr lang="hu-HU" dirty="0" smtClean="0"/>
          </a:p>
        </p:txBody>
      </p:sp>
    </p:spTree>
    <p:extLst>
      <p:ext uri="{BB962C8B-B14F-4D97-AF65-F5344CB8AC3E}">
        <p14:creationId xmlns:p14="http://schemas.microsoft.com/office/powerpoint/2010/main" val="7223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77500" lnSpcReduction="20000"/>
          </a:bodyPr>
          <a:lstStyle/>
          <a:p>
            <a:r>
              <a:rPr lang="en-GB" b="1" dirty="0"/>
              <a:t>As a computer science concept</a:t>
            </a:r>
            <a:r>
              <a:rPr lang="en-GB" dirty="0"/>
              <a:t>: An </a:t>
            </a:r>
            <a:r>
              <a:rPr lang="en-GB" b="1" dirty="0"/>
              <a:t>algorithm</a:t>
            </a:r>
            <a:r>
              <a:rPr lang="en-GB" dirty="0"/>
              <a:t> is a finite, precisely defined sequence of steps that, when applied, lead from a precisely defined initial state to the solution of a problem</a:t>
            </a:r>
            <a:r>
              <a:rPr lang="hu-HU" dirty="0" smtClean="0"/>
              <a:t>.</a:t>
            </a:r>
            <a:endParaRPr lang="hu-HU" dirty="0" smtClean="0"/>
          </a:p>
          <a:p>
            <a:pPr lvl="1"/>
            <a:r>
              <a:rPr lang="en-GB" dirty="0"/>
              <a:t>Sorting algorithms </a:t>
            </a:r>
            <a:endParaRPr lang="hu-HU" dirty="0" smtClean="0"/>
          </a:p>
          <a:p>
            <a:pPr lvl="1"/>
            <a:r>
              <a:rPr lang="en-GB" dirty="0"/>
              <a:t>Graph algorithms (e.g., connected components, finding the shortest path in a graph</a:t>
            </a:r>
            <a:r>
              <a:rPr lang="hu-HU" dirty="0" smtClean="0"/>
              <a:t>)</a:t>
            </a:r>
            <a:endParaRPr lang="hu-HU" dirty="0" smtClean="0"/>
          </a:p>
          <a:p>
            <a:pPr lvl="1"/>
            <a:r>
              <a:rPr lang="en-GB" dirty="0"/>
              <a:t>Mathematical algorithms </a:t>
            </a:r>
            <a:endParaRPr lang="hu-HU" dirty="0" smtClean="0"/>
          </a:p>
          <a:p>
            <a:pPr lvl="1"/>
            <a:r>
              <a:rPr lang="en-GB" dirty="0"/>
              <a:t>String algorithms </a:t>
            </a:r>
            <a:r>
              <a:rPr lang="en-GB" dirty="0" smtClean="0"/>
              <a:t>(</a:t>
            </a:r>
            <a:r>
              <a:rPr lang="hu-HU" dirty="0" err="1" smtClean="0"/>
              <a:t>e.g</a:t>
            </a:r>
            <a:r>
              <a:rPr lang="hu-HU" dirty="0" smtClean="0"/>
              <a:t>. </a:t>
            </a:r>
            <a:r>
              <a:rPr lang="en-GB" dirty="0" smtClean="0"/>
              <a:t>finding </a:t>
            </a:r>
            <a:r>
              <a:rPr lang="en-GB" dirty="0"/>
              <a:t>the longest substring in two strings)</a:t>
            </a:r>
            <a:endParaRPr lang="hu-HU" dirty="0" smtClean="0"/>
          </a:p>
          <a:p>
            <a:pPr lvl="1"/>
            <a:r>
              <a:rPr lang="en-GB" dirty="0"/>
              <a:t>PageRank algorithm (ranking websites based on the number of links pointing to them</a:t>
            </a:r>
            <a:r>
              <a:rPr lang="hu-HU" dirty="0" smtClean="0"/>
              <a:t>)</a:t>
            </a:r>
            <a:endParaRPr lang="hu-HU" dirty="0" smtClean="0"/>
          </a:p>
          <a:p>
            <a:pPr lvl="1"/>
            <a:r>
              <a:rPr lang="en-GB" dirty="0"/>
              <a:t>Machine learning algorithms (training a machine learning model based on training data</a:t>
            </a:r>
            <a:r>
              <a:rPr lang="hu-HU" dirty="0" smtClean="0"/>
              <a:t>)</a:t>
            </a:r>
            <a:endParaRPr lang="hu-HU" dirty="0" smtClean="0"/>
          </a:p>
        </p:txBody>
      </p:sp>
    </p:spTree>
    <p:extLst>
      <p:ext uri="{BB962C8B-B14F-4D97-AF65-F5344CB8AC3E}">
        <p14:creationId xmlns:p14="http://schemas.microsoft.com/office/powerpoint/2010/main" val="20401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Course Description</a:t>
            </a:r>
            <a:endParaRPr lang="en-GB" dirty="0"/>
          </a:p>
        </p:txBody>
      </p:sp>
      <p:sp>
        <p:nvSpPr>
          <p:cNvPr id="3" name="Tartalom helye 2"/>
          <p:cNvSpPr>
            <a:spLocks noGrp="1"/>
          </p:cNvSpPr>
          <p:nvPr>
            <p:ph idx="1"/>
          </p:nvPr>
        </p:nvSpPr>
        <p:spPr/>
        <p:txBody>
          <a:bodyPr>
            <a:normAutofit fontScale="77500" lnSpcReduction="20000"/>
          </a:bodyPr>
          <a:lstStyle/>
          <a:p>
            <a:r>
              <a:rPr lang="en-GB" dirty="0"/>
              <a:t>The aim of the course is to familiarize students with the development of artificial intelligence, with a particular focus on the functioning, types, and application areas of generative models. It provides a comprehensive overview of the path from symbolic artificial intelligence to modern transformer-based systems, while offering technical insights into algorithms, architectures, and frameworks. </a:t>
            </a:r>
            <a:r>
              <a:rPr lang="hu-HU" dirty="0" err="1" smtClean="0"/>
              <a:t>It</a:t>
            </a:r>
            <a:r>
              <a:rPr lang="hu-HU" dirty="0" smtClean="0"/>
              <a:t> </a:t>
            </a:r>
            <a:r>
              <a:rPr lang="hu-HU" dirty="0" err="1" smtClean="0"/>
              <a:t>will</a:t>
            </a:r>
            <a:r>
              <a:rPr lang="hu-HU" dirty="0" smtClean="0"/>
              <a:t> </a:t>
            </a:r>
            <a:r>
              <a:rPr lang="en-GB" dirty="0" smtClean="0"/>
              <a:t>equip </a:t>
            </a:r>
            <a:r>
              <a:rPr lang="en-GB" dirty="0"/>
              <a:t>students with practical knowledge in generating visual, textual, and other types of content, as well as mastering the principles and effective use of prompting. The course also emphasizes a critical interpretation of the limitations, ethical implications, and social impact of the technology.</a:t>
            </a:r>
            <a:endParaRPr lang="en-GB" dirty="0"/>
          </a:p>
        </p:txBody>
      </p:sp>
    </p:spTree>
    <p:extLst>
      <p:ext uri="{BB962C8B-B14F-4D97-AF65-F5344CB8AC3E}">
        <p14:creationId xmlns:p14="http://schemas.microsoft.com/office/powerpoint/2010/main" val="237238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55000" lnSpcReduction="20000"/>
          </a:bodyPr>
          <a:lstStyle/>
          <a:p>
            <a:r>
              <a:rPr lang="en-GB" dirty="0"/>
              <a:t>The design of algorithms and the analysis of their properties are </a:t>
            </a:r>
            <a:r>
              <a:rPr lang="hu-HU" dirty="0" err="1" smtClean="0"/>
              <a:t>important</a:t>
            </a:r>
            <a:r>
              <a:rPr lang="hu-HU" dirty="0" smtClean="0"/>
              <a:t> </a:t>
            </a:r>
            <a:r>
              <a:rPr lang="hu-HU" dirty="0" err="1" smtClean="0"/>
              <a:t>topics</a:t>
            </a:r>
            <a:r>
              <a:rPr lang="hu-HU" dirty="0" smtClean="0"/>
              <a:t> of </a:t>
            </a:r>
            <a:r>
              <a:rPr lang="en-GB" b="1" dirty="0" smtClean="0"/>
              <a:t>theoretical </a:t>
            </a:r>
            <a:r>
              <a:rPr lang="en-GB" b="1" dirty="0"/>
              <a:t>computer </a:t>
            </a:r>
            <a:r>
              <a:rPr lang="en-GB" b="1" dirty="0" smtClean="0"/>
              <a:t>science</a:t>
            </a:r>
            <a:r>
              <a:rPr lang="hu-HU" dirty="0" smtClean="0"/>
              <a:t>.</a:t>
            </a:r>
            <a:endParaRPr lang="hu-HU" dirty="0"/>
          </a:p>
          <a:p>
            <a:r>
              <a:rPr lang="en-GB" b="1" dirty="0"/>
              <a:t>Algorithm design methodologies</a:t>
            </a:r>
            <a:r>
              <a:rPr lang="en-GB" dirty="0"/>
              <a:t> (a few important ones): </a:t>
            </a:r>
            <a:endParaRPr lang="hu-HU" dirty="0" smtClean="0"/>
          </a:p>
          <a:p>
            <a:pPr lvl="1"/>
            <a:r>
              <a:rPr lang="en-GB" b="1" dirty="0"/>
              <a:t>Brute force</a:t>
            </a:r>
            <a:r>
              <a:rPr lang="en-GB" dirty="0"/>
              <a:t> algorithm: tries every possible solution to the problem to see if any of them </a:t>
            </a:r>
            <a:r>
              <a:rPr lang="en-GB" dirty="0" smtClean="0"/>
              <a:t>works</a:t>
            </a:r>
            <a:endParaRPr lang="hu-HU" dirty="0" smtClean="0"/>
          </a:p>
          <a:p>
            <a:pPr lvl="2"/>
            <a:r>
              <a:rPr lang="en-GB" dirty="0"/>
              <a:t>e.g., Sudoku: randomly enter numbers into all the empty squares, then check if the filled-in grid satisfies all the constraints</a:t>
            </a:r>
            <a:endParaRPr lang="hu-HU" dirty="0" smtClean="0"/>
          </a:p>
          <a:p>
            <a:pPr lvl="1"/>
            <a:r>
              <a:rPr lang="en-GB" b="1" dirty="0"/>
              <a:t>Greedy</a:t>
            </a:r>
            <a:r>
              <a:rPr lang="en-GB" dirty="0"/>
              <a:t> algorithm: at each step, it selects the next option that seems most </a:t>
            </a:r>
            <a:r>
              <a:rPr lang="en-GB" dirty="0" err="1"/>
              <a:t>favorable</a:t>
            </a:r>
            <a:r>
              <a:rPr lang="en-GB" dirty="0"/>
              <a:t> in the current situation, which is not necessarily the best decision in the long run </a:t>
            </a:r>
            <a:endParaRPr lang="hu-HU" dirty="0" smtClean="0"/>
          </a:p>
          <a:p>
            <a:pPr lvl="2"/>
            <a:r>
              <a:rPr lang="en-GB" dirty="0"/>
              <a:t>e.g., chess: if there's an opportunity to capture an enemy piece, capture it</a:t>
            </a:r>
            <a:r>
              <a:rPr lang="en-GB" dirty="0" smtClean="0"/>
              <a:t>.</a:t>
            </a:r>
            <a:endParaRPr lang="hu-HU" dirty="0" smtClean="0"/>
          </a:p>
          <a:p>
            <a:pPr lvl="1"/>
            <a:r>
              <a:rPr lang="en-GB" b="1" dirty="0"/>
              <a:t>Heuristic search</a:t>
            </a:r>
            <a:r>
              <a:rPr lang="en-GB" dirty="0"/>
              <a:t> algorithm: provides a strategy that, based on mathematical proof or experience, generally yields a solution that is not necessarily the best possible </a:t>
            </a:r>
            <a:r>
              <a:rPr lang="hu-HU" dirty="0" smtClean="0"/>
              <a:t>(</a:t>
            </a:r>
            <a:r>
              <a:rPr lang="hu-HU" dirty="0" err="1" smtClean="0"/>
              <a:t>optimal</a:t>
            </a:r>
            <a:r>
              <a:rPr lang="hu-HU" dirty="0" smtClean="0"/>
              <a:t>) </a:t>
            </a:r>
            <a:r>
              <a:rPr lang="en-GB" dirty="0" smtClean="0"/>
              <a:t>solution</a:t>
            </a:r>
            <a:r>
              <a:rPr lang="en-GB" dirty="0"/>
              <a:t>, but is good enough</a:t>
            </a:r>
            <a:endParaRPr lang="hu-HU" dirty="0" smtClean="0"/>
          </a:p>
          <a:p>
            <a:pPr lvl="1"/>
            <a:r>
              <a:rPr lang="en-GB" b="1" dirty="0"/>
              <a:t>Divide and conquer</a:t>
            </a:r>
            <a:r>
              <a:rPr lang="en-GB" dirty="0"/>
              <a:t>: recursively breaks down the problem to be processed into several independent </a:t>
            </a:r>
            <a:r>
              <a:rPr lang="en-GB" dirty="0" err="1"/>
              <a:t>subproblems</a:t>
            </a:r>
            <a:r>
              <a:rPr lang="en-GB" dirty="0"/>
              <a:t>, solves each one, and then combines the sub-solutions to get the complete solution</a:t>
            </a:r>
            <a:endParaRPr lang="hu-HU" dirty="0" smtClean="0"/>
          </a:p>
          <a:p>
            <a:pPr lvl="2"/>
            <a:r>
              <a:rPr lang="en-GB" dirty="0"/>
              <a:t>e.g., merge sort</a:t>
            </a:r>
            <a:endParaRPr lang="hu-HU" dirty="0" smtClean="0"/>
          </a:p>
          <a:p>
            <a:pPr lvl="1"/>
            <a:r>
              <a:rPr lang="en-GB" b="1" dirty="0"/>
              <a:t>Dynamic programming</a:t>
            </a:r>
            <a:r>
              <a:rPr lang="en-GB" dirty="0"/>
              <a:t>: breaks down a complex problem to be processed into interdependent </a:t>
            </a:r>
            <a:r>
              <a:rPr lang="en-GB" dirty="0" err="1"/>
              <a:t>subproblems</a:t>
            </a:r>
            <a:r>
              <a:rPr lang="en-GB" dirty="0"/>
              <a:t>, solves the simplest problems first, and then solves the more complex problems that build on them </a:t>
            </a:r>
            <a:endParaRPr lang="hu-HU" dirty="0" smtClean="0"/>
          </a:p>
          <a:p>
            <a:pPr lvl="2"/>
            <a:r>
              <a:rPr lang="en-GB" dirty="0"/>
              <a:t>e.g., route finding: if we are looking for the shortest path to a distant point, we first find the shortest path to a closer point, then to the next, and so on</a:t>
            </a:r>
            <a:r>
              <a:rPr lang="hu-HU" dirty="0" smtClean="0"/>
              <a:t>.</a:t>
            </a:r>
            <a:endParaRPr lang="hu-HU" dirty="0" smtClean="0"/>
          </a:p>
        </p:txBody>
      </p:sp>
    </p:spTree>
    <p:extLst>
      <p:ext uri="{BB962C8B-B14F-4D97-AF65-F5344CB8AC3E}">
        <p14:creationId xmlns:p14="http://schemas.microsoft.com/office/powerpoint/2010/main" val="294929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lstStyle/>
          <a:p>
            <a:r>
              <a:rPr lang="en-GB" dirty="0"/>
              <a:t>A procedure can be called an </a:t>
            </a:r>
            <a:r>
              <a:rPr lang="en-GB" dirty="0" smtClean="0"/>
              <a:t>algorithm </a:t>
            </a:r>
            <a:r>
              <a:rPr lang="en-GB" dirty="0"/>
              <a:t>if it consists of a </a:t>
            </a:r>
            <a:r>
              <a:rPr lang="en-GB" b="1" dirty="0"/>
              <a:t>precisely defined series of elementary steps that can be executed </a:t>
            </a:r>
            <a:r>
              <a:rPr lang="en-GB" b="1" dirty="0" smtClean="0"/>
              <a:t>mechanically</a:t>
            </a:r>
            <a:r>
              <a:rPr lang="hu-HU" b="1" dirty="0" smtClean="0"/>
              <a:t>.</a:t>
            </a:r>
            <a:endParaRPr lang="hu-HU" dirty="0" smtClean="0"/>
          </a:p>
          <a:p>
            <a:r>
              <a:rPr lang="en-GB" dirty="0"/>
              <a:t>It must be applicable to all inputs that meet the specified conditions</a:t>
            </a:r>
            <a:r>
              <a:rPr lang="hu-HU" dirty="0" smtClean="0"/>
              <a:t>.</a:t>
            </a:r>
            <a:endParaRPr lang="hu-HU" dirty="0" smtClean="0"/>
          </a:p>
        </p:txBody>
      </p:sp>
    </p:spTree>
    <p:extLst>
      <p:ext uri="{BB962C8B-B14F-4D97-AF65-F5344CB8AC3E}">
        <p14:creationId xmlns:p14="http://schemas.microsoft.com/office/powerpoint/2010/main" val="393256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lnSpcReduction="10000"/>
          </a:bodyPr>
          <a:lstStyle/>
          <a:p>
            <a:r>
              <a:rPr lang="en-GB" dirty="0"/>
              <a:t>Algorithms are usually written in a semi-formal way, with so-called </a:t>
            </a:r>
            <a:r>
              <a:rPr lang="en-GB" b="1" dirty="0" smtClean="0"/>
              <a:t>pseudocode</a:t>
            </a:r>
            <a:r>
              <a:rPr lang="hu-HU" dirty="0" smtClean="0"/>
              <a:t>.</a:t>
            </a:r>
            <a:endParaRPr lang="hu-HU" dirty="0" smtClean="0"/>
          </a:p>
          <a:p>
            <a:r>
              <a:rPr lang="en-GB" dirty="0"/>
              <a:t>Pseudocode is made up of elements that can be directly mapped to programming tools in any procedural programming language (C, Python, Java, etc</a:t>
            </a:r>
            <a:r>
              <a:rPr lang="en-GB" dirty="0" smtClean="0"/>
              <a:t>.)</a:t>
            </a:r>
            <a:r>
              <a:rPr lang="hu-HU" dirty="0" smtClean="0"/>
              <a:t>, </a:t>
            </a:r>
            <a:r>
              <a:rPr lang="en-GB" dirty="0" smtClean="0"/>
              <a:t>e.g</a:t>
            </a:r>
            <a:r>
              <a:rPr lang="en-GB" dirty="0"/>
              <a:t>., variables, assignment, loops, </a:t>
            </a:r>
            <a:r>
              <a:rPr lang="en-GB" dirty="0" smtClean="0"/>
              <a:t>conditions, </a:t>
            </a:r>
            <a:r>
              <a:rPr lang="en-GB" dirty="0"/>
              <a:t>and thus can be mechanically converted into program code in such a language</a:t>
            </a:r>
            <a:r>
              <a:rPr lang="hu-HU" dirty="0" smtClean="0"/>
              <a:t>.</a:t>
            </a:r>
            <a:endParaRPr lang="en-GB" dirty="0"/>
          </a:p>
        </p:txBody>
      </p:sp>
    </p:spTree>
    <p:extLst>
      <p:ext uri="{BB962C8B-B14F-4D97-AF65-F5344CB8AC3E}">
        <p14:creationId xmlns:p14="http://schemas.microsoft.com/office/powerpoint/2010/main" val="288649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a:xfrm>
            <a:off x="467544" y="1600200"/>
            <a:ext cx="8229600" cy="4525963"/>
          </a:xfrm>
        </p:spPr>
        <p:txBody>
          <a:bodyPr>
            <a:normAutofit fontScale="92500" lnSpcReduction="20000"/>
          </a:bodyPr>
          <a:lstStyle/>
          <a:p>
            <a:r>
              <a:rPr lang="en-GB" dirty="0"/>
              <a:t>An example: </a:t>
            </a:r>
            <a:r>
              <a:rPr lang="hu-HU" dirty="0" err="1" smtClean="0"/>
              <a:t>so-called</a:t>
            </a:r>
            <a:r>
              <a:rPr lang="hu-HU" dirty="0" smtClean="0"/>
              <a:t> </a:t>
            </a:r>
            <a:r>
              <a:rPr lang="hu-HU" dirty="0" err="1" smtClean="0"/>
              <a:t>long</a:t>
            </a:r>
            <a:r>
              <a:rPr lang="hu-HU" dirty="0" smtClean="0"/>
              <a:t> </a:t>
            </a:r>
            <a:r>
              <a:rPr lang="en-GB" dirty="0" smtClean="0"/>
              <a:t>multiplication </a:t>
            </a:r>
            <a:r>
              <a:rPr lang="en-GB" dirty="0"/>
              <a:t>of multi-digit numbers </a:t>
            </a:r>
            <a:endParaRPr lang="hu-HU" dirty="0" smtClean="0"/>
          </a:p>
          <a:p>
            <a:pPr marL="457200" lvl="1" indent="0">
              <a:buNone/>
            </a:pPr>
            <a:r>
              <a:rPr lang="en-GB" dirty="0"/>
              <a:t>Given decimal </a:t>
            </a:r>
            <a:r>
              <a:rPr lang="en-GB" dirty="0" smtClean="0"/>
              <a:t>numbers</a:t>
            </a:r>
            <a:r>
              <a:rPr lang="hu-HU" dirty="0" smtClean="0"/>
              <a:t>: </a:t>
            </a:r>
            <a:r>
              <a:rPr lang="hu-HU" dirty="0" smtClean="0"/>
              <a:t>a </a:t>
            </a:r>
            <a:r>
              <a:rPr lang="hu-HU" dirty="0" smtClean="0"/>
              <a:t>and </a:t>
            </a:r>
            <a:r>
              <a:rPr lang="hu-HU" dirty="0" smtClean="0"/>
              <a:t>b, </a:t>
            </a:r>
            <a:r>
              <a:rPr lang="hu-HU" dirty="0" err="1" smtClean="0"/>
              <a:t>their</a:t>
            </a:r>
            <a:r>
              <a:rPr lang="hu-HU" dirty="0" smtClean="0"/>
              <a:t> </a:t>
            </a:r>
            <a:r>
              <a:rPr lang="hu-HU" dirty="0" err="1" smtClean="0"/>
              <a:t>digits</a:t>
            </a:r>
            <a:r>
              <a:rPr lang="hu-HU" dirty="0" smtClean="0"/>
              <a:t> being: </a:t>
            </a:r>
            <a:r>
              <a:rPr lang="hu-HU" dirty="0" smtClean="0"/>
              <a:t>a</a:t>
            </a:r>
            <a:r>
              <a:rPr lang="hu-HU" baseline="-25000" dirty="0" smtClean="0"/>
              <a:t>m</a:t>
            </a:r>
            <a:r>
              <a:rPr lang="hu-HU" dirty="0" smtClean="0"/>
              <a:t>...a</a:t>
            </a:r>
            <a:r>
              <a:rPr lang="hu-HU" baseline="-25000" dirty="0"/>
              <a:t>1</a:t>
            </a:r>
            <a:r>
              <a:rPr lang="hu-HU" dirty="0" smtClean="0"/>
              <a:t> </a:t>
            </a:r>
            <a:r>
              <a:rPr lang="hu-HU" dirty="0" smtClean="0"/>
              <a:t>and </a:t>
            </a:r>
            <a:r>
              <a:rPr lang="hu-HU" dirty="0" smtClean="0"/>
              <a:t>b</a:t>
            </a:r>
            <a:r>
              <a:rPr lang="hu-HU" baseline="-25000" dirty="0"/>
              <a:t>n</a:t>
            </a:r>
            <a:r>
              <a:rPr lang="hu-HU" dirty="0" smtClean="0"/>
              <a:t>...b</a:t>
            </a:r>
            <a:r>
              <a:rPr lang="hu-HU" baseline="-25000" dirty="0" smtClean="0"/>
              <a:t>1</a:t>
            </a:r>
            <a:endParaRPr lang="hu-HU" baseline="-25000" dirty="0"/>
          </a:p>
          <a:p>
            <a:pPr marL="457200" lvl="1" indent="0">
              <a:buNone/>
            </a:pPr>
            <a:r>
              <a:rPr lang="hu-HU" dirty="0" err="1" smtClean="0"/>
              <a:t>product</a:t>
            </a:r>
            <a:r>
              <a:rPr lang="hu-HU" dirty="0" smtClean="0"/>
              <a:t> </a:t>
            </a:r>
            <a:r>
              <a:rPr lang="hu-HU" dirty="0" smtClean="0"/>
              <a:t>= 0</a:t>
            </a:r>
            <a:r>
              <a:rPr lang="hu-HU" baseline="-25000" dirty="0"/>
              <a:t>m+n</a:t>
            </a:r>
            <a:r>
              <a:rPr lang="hu-HU" dirty="0" smtClean="0"/>
              <a:t>...0</a:t>
            </a:r>
            <a:r>
              <a:rPr lang="hu-HU" baseline="-25000" dirty="0"/>
              <a:t>1</a:t>
            </a:r>
          </a:p>
          <a:p>
            <a:pPr marL="457200" lvl="1" indent="0">
              <a:buNone/>
            </a:pPr>
            <a:r>
              <a:rPr lang="hu-HU" dirty="0" err="1" smtClean="0"/>
              <a:t>for</a:t>
            </a:r>
            <a:r>
              <a:rPr lang="hu-HU" dirty="0" smtClean="0"/>
              <a:t> i = 1 </a:t>
            </a:r>
            <a:r>
              <a:rPr lang="hu-HU" dirty="0" err="1" smtClean="0"/>
              <a:t>to</a:t>
            </a:r>
            <a:r>
              <a:rPr lang="hu-HU" dirty="0" smtClean="0"/>
              <a:t> m</a:t>
            </a:r>
          </a:p>
          <a:p>
            <a:pPr marL="457200" lvl="1" indent="0">
              <a:buNone/>
            </a:pPr>
            <a:r>
              <a:rPr lang="hu-HU" dirty="0" smtClean="0"/>
              <a:t>	</a:t>
            </a:r>
            <a:r>
              <a:rPr lang="hu-HU" dirty="0" err="1" smtClean="0"/>
              <a:t>carry</a:t>
            </a:r>
            <a:r>
              <a:rPr lang="hu-HU" dirty="0" smtClean="0"/>
              <a:t> </a:t>
            </a:r>
            <a:r>
              <a:rPr lang="hu-HU" dirty="0" smtClean="0"/>
              <a:t>= 0</a:t>
            </a:r>
          </a:p>
          <a:p>
            <a:pPr marL="914400" lvl="2" indent="0">
              <a:buNone/>
            </a:pPr>
            <a:r>
              <a:rPr lang="hu-HU" dirty="0" err="1" smtClean="0"/>
              <a:t>for</a:t>
            </a:r>
            <a:r>
              <a:rPr lang="hu-HU" dirty="0" smtClean="0"/>
              <a:t> j = 1 </a:t>
            </a:r>
            <a:r>
              <a:rPr lang="hu-HU" dirty="0" err="1" smtClean="0"/>
              <a:t>to</a:t>
            </a:r>
            <a:r>
              <a:rPr lang="hu-HU" dirty="0" smtClean="0"/>
              <a:t> n</a:t>
            </a:r>
          </a:p>
          <a:p>
            <a:pPr marL="914400" lvl="2" indent="0">
              <a:buNone/>
            </a:pPr>
            <a:r>
              <a:rPr lang="hu-HU" dirty="0"/>
              <a:t>	</a:t>
            </a:r>
            <a:r>
              <a:rPr lang="hu-HU" dirty="0" err="1" smtClean="0"/>
              <a:t>product</a:t>
            </a:r>
            <a:r>
              <a:rPr lang="hu-HU" baseline="-25000" dirty="0" err="1" smtClean="0"/>
              <a:t>i</a:t>
            </a:r>
            <a:r>
              <a:rPr lang="hu-HU" baseline="-25000" dirty="0" smtClean="0"/>
              <a:t>+j-1</a:t>
            </a:r>
            <a:r>
              <a:rPr lang="hu-HU" dirty="0" smtClean="0"/>
              <a:t> </a:t>
            </a:r>
            <a:r>
              <a:rPr lang="hu-HU" dirty="0" smtClean="0"/>
              <a:t>= </a:t>
            </a:r>
            <a:r>
              <a:rPr lang="hu-HU" dirty="0" err="1" smtClean="0"/>
              <a:t>product</a:t>
            </a:r>
            <a:r>
              <a:rPr lang="hu-HU" baseline="-25000" dirty="0" err="1" smtClean="0"/>
              <a:t>i</a:t>
            </a:r>
            <a:r>
              <a:rPr lang="hu-HU" baseline="-25000" dirty="0" smtClean="0"/>
              <a:t>+</a:t>
            </a:r>
            <a:r>
              <a:rPr lang="hu-HU" baseline="-25000" dirty="0" err="1" smtClean="0"/>
              <a:t>j-1</a:t>
            </a:r>
            <a:r>
              <a:rPr lang="hu-HU" baseline="-25000" dirty="0" smtClean="0"/>
              <a:t> </a:t>
            </a:r>
            <a:r>
              <a:rPr lang="hu-HU" dirty="0"/>
              <a:t>+ </a:t>
            </a:r>
            <a:r>
              <a:rPr lang="hu-HU" dirty="0" err="1" smtClean="0"/>
              <a:t>a</a:t>
            </a:r>
            <a:r>
              <a:rPr lang="hu-HU" baseline="-25000" dirty="0" err="1"/>
              <a:t>i</a:t>
            </a:r>
            <a:r>
              <a:rPr lang="hu-HU" dirty="0" smtClean="0"/>
              <a:t> * </a:t>
            </a:r>
            <a:r>
              <a:rPr lang="hu-HU" dirty="0" err="1" smtClean="0"/>
              <a:t>b</a:t>
            </a:r>
            <a:r>
              <a:rPr lang="hu-HU" baseline="-25000" dirty="0" err="1"/>
              <a:t>j</a:t>
            </a:r>
            <a:r>
              <a:rPr lang="hu-HU" dirty="0" smtClean="0"/>
              <a:t> + </a:t>
            </a:r>
            <a:r>
              <a:rPr lang="hu-HU" dirty="0" err="1" smtClean="0"/>
              <a:t>carry</a:t>
            </a:r>
            <a:endParaRPr lang="hu-HU" dirty="0" smtClean="0"/>
          </a:p>
          <a:p>
            <a:pPr marL="914400" lvl="2" indent="0">
              <a:buNone/>
            </a:pPr>
            <a:r>
              <a:rPr lang="hu-HU" dirty="0"/>
              <a:t>	</a:t>
            </a:r>
            <a:r>
              <a:rPr lang="hu-HU" dirty="0" err="1" smtClean="0"/>
              <a:t>carry</a:t>
            </a:r>
            <a:r>
              <a:rPr lang="hu-HU" dirty="0" smtClean="0"/>
              <a:t> </a:t>
            </a:r>
            <a:r>
              <a:rPr lang="hu-HU" dirty="0" smtClean="0"/>
              <a:t>= </a:t>
            </a:r>
            <a:r>
              <a:rPr lang="hu-HU" dirty="0" smtClean="0"/>
              <a:t>int(</a:t>
            </a:r>
            <a:r>
              <a:rPr lang="hu-HU" dirty="0" err="1" smtClean="0"/>
              <a:t>product</a:t>
            </a:r>
            <a:r>
              <a:rPr lang="hu-HU" baseline="-25000" dirty="0" err="1" smtClean="0"/>
              <a:t>i</a:t>
            </a:r>
            <a:r>
              <a:rPr lang="hu-HU" baseline="-25000" dirty="0" smtClean="0"/>
              <a:t>+j-1 </a:t>
            </a:r>
            <a:r>
              <a:rPr lang="hu-HU" dirty="0"/>
              <a:t>/ </a:t>
            </a:r>
            <a:r>
              <a:rPr lang="hu-HU" dirty="0" smtClean="0"/>
              <a:t>10)</a:t>
            </a:r>
          </a:p>
          <a:p>
            <a:pPr marL="914400" lvl="2" indent="0">
              <a:buNone/>
            </a:pPr>
            <a:r>
              <a:rPr lang="hu-HU" dirty="0"/>
              <a:t>	</a:t>
            </a:r>
            <a:r>
              <a:rPr lang="hu-HU" dirty="0" err="1" smtClean="0"/>
              <a:t>product</a:t>
            </a:r>
            <a:r>
              <a:rPr lang="hu-HU" baseline="-25000" dirty="0" err="1" smtClean="0"/>
              <a:t>i</a:t>
            </a:r>
            <a:r>
              <a:rPr lang="hu-HU" baseline="-25000" dirty="0" smtClean="0"/>
              <a:t>+j-1 </a:t>
            </a:r>
            <a:r>
              <a:rPr lang="hu-HU" dirty="0"/>
              <a:t>= </a:t>
            </a:r>
            <a:r>
              <a:rPr lang="hu-HU" dirty="0" err="1" smtClean="0"/>
              <a:t>product</a:t>
            </a:r>
            <a:r>
              <a:rPr lang="hu-HU" baseline="-25000" dirty="0" err="1" smtClean="0"/>
              <a:t>i</a:t>
            </a:r>
            <a:r>
              <a:rPr lang="hu-HU" baseline="-25000" dirty="0" smtClean="0"/>
              <a:t>+</a:t>
            </a:r>
            <a:r>
              <a:rPr lang="hu-HU" baseline="-25000" dirty="0" err="1" smtClean="0"/>
              <a:t>j-1</a:t>
            </a:r>
            <a:r>
              <a:rPr lang="hu-HU" baseline="-25000" dirty="0" smtClean="0"/>
              <a:t> </a:t>
            </a:r>
            <a:r>
              <a:rPr lang="hu-HU" dirty="0" err="1"/>
              <a:t>mod</a:t>
            </a:r>
            <a:r>
              <a:rPr lang="hu-HU" dirty="0"/>
              <a:t> 10</a:t>
            </a:r>
            <a:endParaRPr lang="hu-HU" dirty="0" smtClean="0"/>
          </a:p>
          <a:p>
            <a:pPr marL="914400" lvl="2" indent="0">
              <a:buNone/>
            </a:pPr>
            <a:r>
              <a:rPr lang="hu-HU" dirty="0" err="1" smtClean="0"/>
              <a:t>product</a:t>
            </a:r>
            <a:r>
              <a:rPr lang="hu-HU" baseline="-25000" dirty="0" err="1" smtClean="0"/>
              <a:t>i</a:t>
            </a:r>
            <a:r>
              <a:rPr lang="hu-HU" baseline="-25000" dirty="0" smtClean="0"/>
              <a:t>+n</a:t>
            </a:r>
            <a:r>
              <a:rPr lang="hu-HU" dirty="0" smtClean="0"/>
              <a:t> </a:t>
            </a:r>
            <a:r>
              <a:rPr lang="hu-HU" dirty="0" smtClean="0"/>
              <a:t>= </a:t>
            </a:r>
            <a:r>
              <a:rPr lang="hu-HU" dirty="0" err="1" smtClean="0"/>
              <a:t>carry</a:t>
            </a:r>
            <a:endParaRPr lang="en-GB" dirty="0"/>
          </a:p>
        </p:txBody>
      </p:sp>
    </p:spTree>
    <p:extLst>
      <p:ext uri="{BB962C8B-B14F-4D97-AF65-F5344CB8AC3E}">
        <p14:creationId xmlns:p14="http://schemas.microsoft.com/office/powerpoint/2010/main" val="392409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62500" lnSpcReduction="20000"/>
          </a:bodyPr>
          <a:lstStyle/>
          <a:p>
            <a:r>
              <a:rPr lang="en-GB" dirty="0"/>
              <a:t>A procedure is </a:t>
            </a:r>
            <a:r>
              <a:rPr lang="en-GB" b="1" dirty="0" smtClean="0"/>
              <a:t>not </a:t>
            </a:r>
            <a:r>
              <a:rPr lang="en-GB" b="1" dirty="0"/>
              <a:t>an algorithm</a:t>
            </a:r>
            <a:r>
              <a:rPr lang="en-GB" dirty="0"/>
              <a:t> if it never finishes running for some inputs (or for all of </a:t>
            </a:r>
            <a:r>
              <a:rPr lang="en-GB" dirty="0" smtClean="0"/>
              <a:t>them</a:t>
            </a:r>
            <a:r>
              <a:rPr lang="hu-HU" dirty="0" smtClean="0"/>
              <a:t>)</a:t>
            </a:r>
            <a:r>
              <a:rPr lang="hu-HU" dirty="0" smtClean="0"/>
              <a:t>.</a:t>
            </a:r>
            <a:endParaRPr lang="hu-HU" dirty="0" smtClean="0"/>
          </a:p>
          <a:p>
            <a:r>
              <a:rPr lang="en-GB" dirty="0"/>
              <a:t>An important property of every algorithm is </a:t>
            </a:r>
            <a:r>
              <a:rPr lang="en-GB" b="1" dirty="0"/>
              <a:t>how many steps </a:t>
            </a:r>
            <a:r>
              <a:rPr lang="en-GB" dirty="0"/>
              <a:t>it takes to reach the solution </a:t>
            </a:r>
            <a:r>
              <a:rPr lang="en-GB" b="1" dirty="0"/>
              <a:t>as a function of the inputs</a:t>
            </a:r>
            <a:r>
              <a:rPr lang="en-GB" dirty="0"/>
              <a:t> </a:t>
            </a:r>
            <a:endParaRPr lang="hu-HU" dirty="0" smtClean="0"/>
          </a:p>
          <a:p>
            <a:r>
              <a:rPr lang="en-GB" dirty="0"/>
              <a:t>For example, the mentioned multiplication algorithm finishes in m * n steps (so if m ≈ n, its running time is proportional to the square of the length of the input, which is called "quadratic time complexity")</a:t>
            </a:r>
            <a:endParaRPr lang="hu-HU" dirty="0" smtClean="0"/>
          </a:p>
          <a:p>
            <a:pPr lvl="1"/>
            <a:r>
              <a:rPr lang="en-GB" dirty="0"/>
              <a:t>The time complexity of binary search in a sorted list is logarithmic, log </a:t>
            </a:r>
            <a:r>
              <a:rPr lang="en-GB" dirty="0" smtClean="0"/>
              <a:t>n</a:t>
            </a:r>
            <a:endParaRPr lang="hu-HU" dirty="0" smtClean="0"/>
          </a:p>
          <a:p>
            <a:pPr lvl="1"/>
            <a:r>
              <a:rPr lang="en-GB" dirty="0"/>
              <a:t>An efficient sorting algorithm based on this, which places n elements in increasing (or decreasing) order, has a time complexity of n * log n</a:t>
            </a:r>
            <a:endParaRPr lang="hu-HU" dirty="0" smtClean="0"/>
          </a:p>
          <a:p>
            <a:r>
              <a:rPr lang="en-GB" dirty="0"/>
              <a:t>An algorithm is </a:t>
            </a:r>
            <a:r>
              <a:rPr lang="hu-HU" dirty="0" err="1" smtClean="0"/>
              <a:t>called</a:t>
            </a:r>
            <a:r>
              <a:rPr lang="hu-HU" dirty="0" smtClean="0"/>
              <a:t> </a:t>
            </a:r>
            <a:r>
              <a:rPr lang="en-GB" b="1" dirty="0" smtClean="0"/>
              <a:t>deterministic</a:t>
            </a:r>
            <a:r>
              <a:rPr lang="en-GB" dirty="0" smtClean="0"/>
              <a:t> </a:t>
            </a:r>
            <a:r>
              <a:rPr lang="en-GB" dirty="0"/>
              <a:t>if it always systematically gives the same output for the same </a:t>
            </a:r>
            <a:r>
              <a:rPr lang="en-GB" dirty="0" smtClean="0"/>
              <a:t>input</a:t>
            </a:r>
            <a:endParaRPr lang="hu-HU" dirty="0" smtClean="0"/>
          </a:p>
          <a:p>
            <a:pPr lvl="1"/>
            <a:r>
              <a:rPr lang="en-GB" dirty="0" smtClean="0"/>
              <a:t>Generally it </a:t>
            </a:r>
            <a:r>
              <a:rPr lang="en-GB" dirty="0"/>
              <a:t>is non-deterministic </a:t>
            </a:r>
            <a:r>
              <a:rPr lang="hu-HU" dirty="0" err="1" smtClean="0"/>
              <a:t>if</a:t>
            </a:r>
            <a:r>
              <a:rPr lang="en-GB" dirty="0" smtClean="0"/>
              <a:t> </a:t>
            </a:r>
            <a:r>
              <a:rPr lang="hu-HU" dirty="0" smtClean="0"/>
              <a:t>(and </a:t>
            </a:r>
            <a:r>
              <a:rPr lang="hu-HU" dirty="0" err="1" smtClean="0"/>
              <a:t>only</a:t>
            </a:r>
            <a:r>
              <a:rPr lang="hu-HU" dirty="0" smtClean="0"/>
              <a:t> </a:t>
            </a:r>
            <a:r>
              <a:rPr lang="hu-HU" dirty="0" err="1" smtClean="0"/>
              <a:t>if</a:t>
            </a:r>
            <a:r>
              <a:rPr lang="hu-HU" dirty="0" smtClean="0"/>
              <a:t>) </a:t>
            </a:r>
            <a:r>
              <a:rPr lang="en-GB" dirty="0" smtClean="0"/>
              <a:t>it </a:t>
            </a:r>
            <a:r>
              <a:rPr lang="en-GB" dirty="0"/>
              <a:t>contains a </a:t>
            </a:r>
            <a:r>
              <a:rPr lang="en-GB" b="1" dirty="0"/>
              <a:t>random step </a:t>
            </a:r>
            <a:r>
              <a:rPr lang="en-GB" dirty="0"/>
              <a:t>at some point, i.e., the execution of the algorithm depends on a number generated by a </a:t>
            </a:r>
            <a:r>
              <a:rPr lang="en-GB" b="1" dirty="0"/>
              <a:t>random number generator</a:t>
            </a:r>
            <a:r>
              <a:rPr lang="en-GB" b="1" dirty="0" smtClean="0"/>
              <a:t>.</a:t>
            </a:r>
            <a:endParaRPr lang="hu-HU" b="1" dirty="0" smtClean="0"/>
          </a:p>
          <a:p>
            <a:pPr lvl="1"/>
            <a:r>
              <a:rPr lang="en-GB" dirty="0"/>
              <a:t>A classic example: </a:t>
            </a:r>
            <a:r>
              <a:rPr lang="en-GB" b="1" dirty="0"/>
              <a:t>genetic algorithms</a:t>
            </a:r>
            <a:r>
              <a:rPr lang="en-GB" dirty="0"/>
              <a:t>, whose operation is inspired by the random inheritance of alleles from parents to their offspring</a:t>
            </a:r>
            <a:endParaRPr lang="hu-HU" dirty="0" smtClean="0"/>
          </a:p>
        </p:txBody>
      </p:sp>
    </p:spTree>
    <p:extLst>
      <p:ext uri="{BB962C8B-B14F-4D97-AF65-F5344CB8AC3E}">
        <p14:creationId xmlns:p14="http://schemas.microsoft.com/office/powerpoint/2010/main" val="268177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Algorithmic Solvability</a:t>
            </a:r>
            <a:endParaRPr lang="en-GB" dirty="0"/>
          </a:p>
        </p:txBody>
      </p:sp>
      <p:sp>
        <p:nvSpPr>
          <p:cNvPr id="3" name="Tartalom helye 2"/>
          <p:cNvSpPr>
            <a:spLocks noGrp="1"/>
          </p:cNvSpPr>
          <p:nvPr>
            <p:ph idx="1"/>
          </p:nvPr>
        </p:nvSpPr>
        <p:spPr/>
        <p:txBody>
          <a:bodyPr>
            <a:normAutofit fontScale="85000" lnSpcReduction="20000"/>
          </a:bodyPr>
          <a:lstStyle/>
          <a:p>
            <a:r>
              <a:rPr lang="en-GB" dirty="0"/>
              <a:t>An algorithm usually consists of a very limited number of steps, so it can be written in a few lines, or at most a few pages, of pseudocode </a:t>
            </a:r>
            <a:endParaRPr lang="hu-HU" dirty="0" smtClean="0"/>
          </a:p>
          <a:p>
            <a:r>
              <a:rPr lang="en-GB" dirty="0"/>
              <a:t>For certain problems that seem to require intelligent thinking to solve, an algorithm can be given (though it may only be a heuristic one). For decades, artificial intelligence dealt specifically with these kinds of </a:t>
            </a:r>
            <a:r>
              <a:rPr lang="en-GB" dirty="0" smtClean="0"/>
              <a:t>problems</a:t>
            </a:r>
            <a:r>
              <a:rPr lang="hu-HU" dirty="0" smtClean="0"/>
              <a:t>:</a:t>
            </a:r>
            <a:endParaRPr lang="hu-HU" dirty="0" smtClean="0"/>
          </a:p>
          <a:p>
            <a:pPr lvl="1"/>
            <a:r>
              <a:rPr lang="en-GB" dirty="0"/>
              <a:t>Finding the shortest path between two points on a map </a:t>
            </a:r>
            <a:endParaRPr lang="hu-HU" dirty="0" smtClean="0"/>
          </a:p>
          <a:p>
            <a:pPr lvl="1"/>
            <a:r>
              <a:rPr lang="en-GB" dirty="0"/>
              <a:t>The eight queens puzzle </a:t>
            </a:r>
            <a:endParaRPr lang="hu-HU" dirty="0" smtClean="0"/>
          </a:p>
          <a:p>
            <a:pPr lvl="1"/>
            <a:r>
              <a:rPr lang="en-GB" dirty="0"/>
              <a:t>Can the truth of a statement (theorem) be derived from a set of logical premises</a:t>
            </a:r>
            <a:r>
              <a:rPr lang="hu-HU" dirty="0" smtClean="0"/>
              <a:t>?</a:t>
            </a:r>
            <a:endParaRPr lang="hu-HU" dirty="0" smtClean="0"/>
          </a:p>
        </p:txBody>
      </p:sp>
    </p:spTree>
    <p:extLst>
      <p:ext uri="{BB962C8B-B14F-4D97-AF65-F5344CB8AC3E}">
        <p14:creationId xmlns:p14="http://schemas.microsoft.com/office/powerpoint/2010/main" val="7858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Algorithmic Solvability</a:t>
            </a:r>
            <a:endParaRPr lang="en-GB" dirty="0"/>
          </a:p>
        </p:txBody>
      </p:sp>
      <p:sp>
        <p:nvSpPr>
          <p:cNvPr id="3" name="Tartalom helye 2"/>
          <p:cNvSpPr>
            <a:spLocks noGrp="1"/>
          </p:cNvSpPr>
          <p:nvPr>
            <p:ph idx="1"/>
          </p:nvPr>
        </p:nvSpPr>
        <p:spPr/>
        <p:txBody>
          <a:bodyPr>
            <a:normAutofit fontScale="92500" lnSpcReduction="10000"/>
          </a:bodyPr>
          <a:lstStyle/>
          <a:p>
            <a:r>
              <a:rPr lang="en-GB" dirty="0"/>
              <a:t>However, for many problems, an algorithm does not exist; we cannot break them down into elementary steps, partly because we don't even know how the human or animal mind solves them</a:t>
            </a:r>
            <a:r>
              <a:rPr lang="hu-HU" dirty="0" smtClean="0"/>
              <a:t>:</a:t>
            </a:r>
            <a:endParaRPr lang="hu-HU" dirty="0" smtClean="0"/>
          </a:p>
          <a:p>
            <a:pPr lvl="1"/>
            <a:r>
              <a:rPr lang="en-GB" dirty="0"/>
              <a:t>Understanding human </a:t>
            </a:r>
            <a:r>
              <a:rPr lang="en-GB" dirty="0" smtClean="0"/>
              <a:t>language</a:t>
            </a:r>
            <a:endParaRPr lang="hu-HU" dirty="0" smtClean="0"/>
          </a:p>
          <a:p>
            <a:pPr lvl="1"/>
            <a:r>
              <a:rPr lang="en-GB" dirty="0"/>
              <a:t>Image recognition</a:t>
            </a:r>
            <a:r>
              <a:rPr lang="hu-HU" dirty="0" smtClean="0"/>
              <a:t>: </a:t>
            </a:r>
            <a:r>
              <a:rPr lang="hu-HU" dirty="0" err="1" smtClean="0"/>
              <a:t>Does</a:t>
            </a:r>
            <a:r>
              <a:rPr lang="hu-HU" dirty="0" smtClean="0"/>
              <a:t> </a:t>
            </a:r>
            <a:r>
              <a:rPr lang="hu-HU" dirty="0" err="1" smtClean="0"/>
              <a:t>the</a:t>
            </a:r>
            <a:r>
              <a:rPr lang="hu-HU" dirty="0" smtClean="0"/>
              <a:t> </a:t>
            </a:r>
            <a:r>
              <a:rPr lang="hu-HU" dirty="0" err="1" smtClean="0"/>
              <a:t>picture</a:t>
            </a:r>
            <a:r>
              <a:rPr lang="hu-HU" dirty="0" smtClean="0"/>
              <a:t> show a dog, a </a:t>
            </a:r>
            <a:r>
              <a:rPr lang="hu-HU" dirty="0" err="1" smtClean="0"/>
              <a:t>pig</a:t>
            </a:r>
            <a:r>
              <a:rPr lang="hu-HU" dirty="0" smtClean="0"/>
              <a:t> </a:t>
            </a:r>
            <a:r>
              <a:rPr lang="hu-HU" dirty="0" err="1" smtClean="0"/>
              <a:t>or</a:t>
            </a:r>
            <a:r>
              <a:rPr lang="hu-HU" dirty="0" smtClean="0"/>
              <a:t> a </a:t>
            </a:r>
            <a:r>
              <a:rPr lang="hu-HU" dirty="0" err="1" smtClean="0"/>
              <a:t>loaf</a:t>
            </a:r>
            <a:r>
              <a:rPr lang="hu-HU" dirty="0" smtClean="0"/>
              <a:t> of </a:t>
            </a:r>
            <a:r>
              <a:rPr lang="hu-HU" dirty="0" err="1" smtClean="0"/>
              <a:t>bread</a:t>
            </a:r>
            <a:r>
              <a:rPr lang="hu-HU" dirty="0" smtClean="0"/>
              <a:t>?</a:t>
            </a:r>
            <a:endParaRPr lang="hu-HU" dirty="0" smtClean="0"/>
          </a:p>
          <a:p>
            <a:pPr lvl="1"/>
            <a:r>
              <a:rPr lang="hu-HU" dirty="0" err="1" smtClean="0"/>
              <a:t>autonomous</a:t>
            </a:r>
            <a:r>
              <a:rPr lang="hu-HU" dirty="0" smtClean="0"/>
              <a:t> </a:t>
            </a:r>
            <a:r>
              <a:rPr lang="hu-HU" dirty="0" err="1" smtClean="0"/>
              <a:t>driving</a:t>
            </a:r>
            <a:endParaRPr lang="hu-HU" dirty="0" smtClean="0"/>
          </a:p>
          <a:p>
            <a:pPr lvl="1"/>
            <a:r>
              <a:rPr lang="hu-HU" dirty="0" err="1" smtClean="0"/>
              <a:t>walking</a:t>
            </a:r>
            <a:r>
              <a:rPr lang="hu-HU" dirty="0" smtClean="0"/>
              <a:t> </a:t>
            </a:r>
            <a:r>
              <a:rPr lang="hu-HU" dirty="0" err="1" smtClean="0"/>
              <a:t>upright</a:t>
            </a:r>
            <a:r>
              <a:rPr lang="hu-HU" dirty="0" smtClean="0"/>
              <a:t> (</a:t>
            </a:r>
            <a:r>
              <a:rPr lang="hu-HU" dirty="0" err="1" smtClean="0"/>
              <a:t>or</a:t>
            </a:r>
            <a:r>
              <a:rPr lang="hu-HU" dirty="0" smtClean="0"/>
              <a:t> </a:t>
            </a:r>
            <a:r>
              <a:rPr lang="hu-HU" dirty="0" err="1" smtClean="0"/>
              <a:t>on</a:t>
            </a:r>
            <a:r>
              <a:rPr lang="hu-HU" dirty="0" smtClean="0"/>
              <a:t> </a:t>
            </a:r>
            <a:r>
              <a:rPr lang="hu-HU" dirty="0" err="1" smtClean="0"/>
              <a:t>four</a:t>
            </a:r>
            <a:r>
              <a:rPr lang="hu-HU" dirty="0" smtClean="0"/>
              <a:t> </a:t>
            </a:r>
            <a:r>
              <a:rPr lang="hu-HU" dirty="0" err="1" smtClean="0"/>
              <a:t>legs</a:t>
            </a:r>
            <a:r>
              <a:rPr lang="hu-HU" dirty="0" smtClean="0"/>
              <a:t>)</a:t>
            </a:r>
            <a:endParaRPr lang="en-GB" dirty="0"/>
          </a:p>
        </p:txBody>
      </p:sp>
    </p:spTree>
    <p:extLst>
      <p:ext uri="{BB962C8B-B14F-4D97-AF65-F5344CB8AC3E}">
        <p14:creationId xmlns:p14="http://schemas.microsoft.com/office/powerpoint/2010/main" val="215661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Machine Learning</a:t>
            </a:r>
            <a:endParaRPr lang="en-GB" dirty="0"/>
          </a:p>
        </p:txBody>
      </p:sp>
      <p:sp>
        <p:nvSpPr>
          <p:cNvPr id="3" name="Tartalom helye 2"/>
          <p:cNvSpPr>
            <a:spLocks noGrp="1"/>
          </p:cNvSpPr>
          <p:nvPr>
            <p:ph idx="1"/>
          </p:nvPr>
        </p:nvSpPr>
        <p:spPr/>
        <p:txBody>
          <a:bodyPr>
            <a:normAutofit fontScale="55000" lnSpcReduction="20000"/>
          </a:bodyPr>
          <a:lstStyle/>
          <a:p>
            <a:r>
              <a:rPr lang="en-GB" dirty="0"/>
              <a:t>When we </a:t>
            </a:r>
            <a:r>
              <a:rPr lang="hu-HU" dirty="0" err="1" smtClean="0"/>
              <a:t>are</a:t>
            </a:r>
            <a:r>
              <a:rPr lang="hu-HU" dirty="0" smtClean="0"/>
              <a:t> </a:t>
            </a:r>
            <a:r>
              <a:rPr lang="hu-HU" dirty="0" err="1" smtClean="0"/>
              <a:t>unable</a:t>
            </a:r>
            <a:r>
              <a:rPr lang="hu-HU" dirty="0" smtClean="0"/>
              <a:t> </a:t>
            </a:r>
            <a:r>
              <a:rPr lang="hu-HU" dirty="0" err="1" smtClean="0"/>
              <a:t>to</a:t>
            </a:r>
            <a:r>
              <a:rPr lang="hu-HU" dirty="0" smtClean="0"/>
              <a:t> </a:t>
            </a:r>
            <a:r>
              <a:rPr lang="en-GB" dirty="0" smtClean="0"/>
              <a:t>specify </a:t>
            </a:r>
            <a:r>
              <a:rPr lang="en-GB" dirty="0"/>
              <a:t>an algorithm to solve a problem that we want to solve with a computer, we can try using </a:t>
            </a:r>
            <a:r>
              <a:rPr lang="en-GB" b="1" dirty="0" smtClean="0"/>
              <a:t>machine learning</a:t>
            </a:r>
            <a:r>
              <a:rPr lang="hu-HU" dirty="0" smtClean="0"/>
              <a:t>.</a:t>
            </a:r>
            <a:endParaRPr lang="hu-HU" dirty="0" smtClean="0"/>
          </a:p>
          <a:p>
            <a:r>
              <a:rPr lang="en-GB" dirty="0"/>
              <a:t>The essence of machine learning is that we describe our observations related to the problem to be solved in the form of characteristics or, in other </a:t>
            </a:r>
            <a:r>
              <a:rPr lang="en-GB" dirty="0" smtClean="0"/>
              <a:t>words</a:t>
            </a:r>
            <a:r>
              <a:rPr lang="hu-HU" dirty="0" smtClean="0"/>
              <a:t>, </a:t>
            </a:r>
            <a:r>
              <a:rPr lang="hu-HU" dirty="0" err="1" smtClean="0"/>
              <a:t>features</a:t>
            </a:r>
            <a:r>
              <a:rPr lang="hu-HU" dirty="0" smtClean="0"/>
              <a:t>, </a:t>
            </a:r>
            <a:r>
              <a:rPr lang="en-GB" dirty="0"/>
              <a:t>which are essentially statistical </a:t>
            </a:r>
            <a:r>
              <a:rPr lang="en-GB" dirty="0" smtClean="0"/>
              <a:t>variables</a:t>
            </a:r>
            <a:r>
              <a:rPr lang="hu-HU" dirty="0" smtClean="0"/>
              <a:t>:</a:t>
            </a:r>
            <a:endParaRPr lang="hu-HU" dirty="0" smtClean="0"/>
          </a:p>
          <a:p>
            <a:pPr lvl="1"/>
            <a:r>
              <a:rPr lang="en-GB" dirty="0"/>
              <a:t>e.g., nominal/categorical variables: the patient's gender, whether they smoke</a:t>
            </a:r>
            <a:endParaRPr lang="hu-HU" dirty="0" smtClean="0"/>
          </a:p>
          <a:p>
            <a:pPr lvl="1"/>
            <a:r>
              <a:rPr lang="hu-HU" dirty="0" err="1" smtClean="0"/>
              <a:t>numeric</a:t>
            </a:r>
            <a:r>
              <a:rPr lang="hu-HU" dirty="0" smtClean="0"/>
              <a:t> </a:t>
            </a:r>
            <a:r>
              <a:rPr lang="en-GB" dirty="0" smtClean="0"/>
              <a:t>variables: </a:t>
            </a:r>
            <a:r>
              <a:rPr lang="en-GB" dirty="0"/>
              <a:t>the patient's age, weight, blood pressure, pulse, blood sugar level</a:t>
            </a:r>
            <a:endParaRPr lang="hu-HU" dirty="0" smtClean="0"/>
          </a:p>
          <a:p>
            <a:pPr lvl="1"/>
            <a:r>
              <a:rPr lang="en-GB" dirty="0"/>
              <a:t>Is the patient </a:t>
            </a:r>
            <a:r>
              <a:rPr lang="en-GB" dirty="0" smtClean="0"/>
              <a:t>diabetic</a:t>
            </a:r>
            <a:r>
              <a:rPr lang="hu-HU" dirty="0" smtClean="0"/>
              <a:t>?</a:t>
            </a:r>
            <a:endParaRPr lang="hu-HU" dirty="0" smtClean="0"/>
          </a:p>
          <a:p>
            <a:r>
              <a:rPr lang="en-GB" dirty="0"/>
              <a:t>We call these observations </a:t>
            </a:r>
            <a:r>
              <a:rPr lang="en-GB" b="1" dirty="0" smtClean="0"/>
              <a:t>training </a:t>
            </a:r>
            <a:r>
              <a:rPr lang="en-GB" b="1" dirty="0"/>
              <a:t>data</a:t>
            </a:r>
            <a:r>
              <a:rPr lang="en-GB" dirty="0"/>
              <a:t> or a </a:t>
            </a:r>
            <a:r>
              <a:rPr lang="en-GB" b="1" dirty="0"/>
              <a:t>training </a:t>
            </a:r>
            <a:r>
              <a:rPr lang="en-GB" b="1" dirty="0" smtClean="0"/>
              <a:t>set</a:t>
            </a:r>
            <a:endParaRPr lang="hu-HU" dirty="0" smtClean="0"/>
          </a:p>
          <a:p>
            <a:r>
              <a:rPr lang="en-GB" dirty="0"/>
              <a:t>We apply a </a:t>
            </a:r>
            <a:r>
              <a:rPr lang="en-GB" b="1" dirty="0"/>
              <a:t>machine learning algorithm </a:t>
            </a:r>
            <a:r>
              <a:rPr lang="en-GB" dirty="0"/>
              <a:t>to the descriptive features, which </a:t>
            </a:r>
            <a:r>
              <a:rPr lang="en-GB" b="1" dirty="0"/>
              <a:t>produces a statistical model </a:t>
            </a:r>
            <a:r>
              <a:rPr lang="en-GB" dirty="0"/>
              <a:t>that approximates our dataset</a:t>
            </a:r>
            <a:r>
              <a:rPr lang="hu-HU" dirty="0" smtClean="0"/>
              <a:t>.</a:t>
            </a:r>
            <a:endParaRPr lang="hu-HU" dirty="0" smtClean="0"/>
          </a:p>
          <a:p>
            <a:r>
              <a:rPr lang="en-GB" dirty="0"/>
              <a:t>This statistical </a:t>
            </a:r>
            <a:r>
              <a:rPr lang="en-GB" dirty="0" smtClean="0"/>
              <a:t>model</a:t>
            </a:r>
            <a:r>
              <a:rPr lang="hu-HU" dirty="0" smtClean="0"/>
              <a:t>, </a:t>
            </a:r>
            <a:r>
              <a:rPr lang="hu-HU" dirty="0" err="1" smtClean="0"/>
              <a:t>rather</a:t>
            </a:r>
            <a:r>
              <a:rPr lang="hu-HU" dirty="0" smtClean="0"/>
              <a:t> </a:t>
            </a:r>
            <a:r>
              <a:rPr lang="hu-HU" dirty="0" err="1" smtClean="0"/>
              <a:t>than</a:t>
            </a:r>
            <a:r>
              <a:rPr lang="hu-HU" dirty="0" smtClean="0"/>
              <a:t> an </a:t>
            </a:r>
            <a:r>
              <a:rPr lang="hu-HU" dirty="0" err="1" smtClean="0"/>
              <a:t>algorithm</a:t>
            </a:r>
            <a:r>
              <a:rPr lang="hu-HU" dirty="0" smtClean="0"/>
              <a:t>,</a:t>
            </a:r>
            <a:r>
              <a:rPr lang="en-GB" dirty="0" smtClean="0"/>
              <a:t> </a:t>
            </a:r>
            <a:r>
              <a:rPr lang="en-GB" dirty="0"/>
              <a:t>is the </a:t>
            </a:r>
            <a:r>
              <a:rPr lang="en-GB" b="1" dirty="0"/>
              <a:t>solution to the problem </a:t>
            </a:r>
            <a:r>
              <a:rPr lang="en-GB" dirty="0"/>
              <a:t>itself</a:t>
            </a:r>
            <a:r>
              <a:rPr lang="hu-HU" dirty="0" smtClean="0"/>
              <a:t>.</a:t>
            </a:r>
            <a:endParaRPr lang="hu-HU" dirty="0" smtClean="0"/>
          </a:p>
          <a:p>
            <a:r>
              <a:rPr lang="en-GB" dirty="0"/>
              <a:t>If we have a new observation, a new patient, and we don't know if they are diabetic, our statistical model calculates the probability that our patient is diabetic, based on the previous observations</a:t>
            </a:r>
            <a:r>
              <a:rPr lang="hu-HU" dirty="0" smtClean="0"/>
              <a:t>.</a:t>
            </a:r>
            <a:endParaRPr lang="en-GB" dirty="0"/>
          </a:p>
        </p:txBody>
      </p:sp>
    </p:spTree>
    <p:extLst>
      <p:ext uri="{BB962C8B-B14F-4D97-AF65-F5344CB8AC3E}">
        <p14:creationId xmlns:p14="http://schemas.microsoft.com/office/powerpoint/2010/main" val="345244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Machine Learning</a:t>
            </a:r>
            <a:endParaRPr lang="en-GB" dirty="0"/>
          </a:p>
        </p:txBody>
      </p:sp>
      <p:sp>
        <p:nvSpPr>
          <p:cNvPr id="3" name="Tartalom helye 2"/>
          <p:cNvSpPr>
            <a:spLocks noGrp="1"/>
          </p:cNvSpPr>
          <p:nvPr>
            <p:ph idx="1"/>
          </p:nvPr>
        </p:nvSpPr>
        <p:spPr/>
        <p:txBody>
          <a:bodyPr>
            <a:normAutofit fontScale="55000" lnSpcReduction="20000"/>
          </a:bodyPr>
          <a:lstStyle/>
          <a:p>
            <a:r>
              <a:rPr lang="en-GB" b="1" dirty="0"/>
              <a:t>Feature vector</a:t>
            </a:r>
            <a:r>
              <a:rPr lang="en-GB" dirty="0"/>
              <a:t> consisting of </a:t>
            </a:r>
            <a:r>
              <a:rPr lang="en-GB" i="1" dirty="0"/>
              <a:t>k</a:t>
            </a:r>
            <a:r>
              <a:rPr lang="en-GB" dirty="0"/>
              <a:t> descriptive features</a:t>
            </a:r>
            <a:r>
              <a:rPr lang="hu-HU" dirty="0" smtClean="0"/>
              <a:t>: </a:t>
            </a:r>
            <a:r>
              <a:rPr lang="hu-HU" i="1" dirty="0" smtClean="0"/>
              <a:t>x</a:t>
            </a:r>
            <a:r>
              <a:rPr lang="hu-HU" dirty="0" smtClean="0"/>
              <a:t> </a:t>
            </a:r>
            <a:r>
              <a:rPr lang="hu-HU" dirty="0" smtClean="0"/>
              <a:t>(</a:t>
            </a:r>
            <a:r>
              <a:rPr lang="hu-HU" dirty="0" err="1" smtClean="0"/>
              <a:t>elements</a:t>
            </a:r>
            <a:r>
              <a:rPr lang="hu-HU" dirty="0" smtClean="0"/>
              <a:t>: </a:t>
            </a:r>
            <a:r>
              <a:rPr lang="hu-HU" i="1" dirty="0" smtClean="0"/>
              <a:t>x</a:t>
            </a:r>
            <a:r>
              <a:rPr lang="hu-HU" baseline="-25000" dirty="0" smtClean="0"/>
              <a:t>1</a:t>
            </a:r>
            <a:r>
              <a:rPr lang="hu-HU" dirty="0" smtClean="0"/>
              <a:t>, </a:t>
            </a:r>
            <a:r>
              <a:rPr lang="hu-HU" i="1" dirty="0" smtClean="0"/>
              <a:t>x</a:t>
            </a:r>
            <a:r>
              <a:rPr lang="hu-HU" baseline="-25000" dirty="0" smtClean="0"/>
              <a:t>2</a:t>
            </a:r>
            <a:r>
              <a:rPr lang="hu-HU" dirty="0"/>
              <a:t>, </a:t>
            </a:r>
            <a:r>
              <a:rPr lang="hu-HU" dirty="0" smtClean="0"/>
              <a:t>..., </a:t>
            </a:r>
            <a:r>
              <a:rPr lang="hu-HU" i="1" dirty="0" err="1" smtClean="0"/>
              <a:t>x</a:t>
            </a:r>
            <a:r>
              <a:rPr lang="hu-HU" baseline="-25000" dirty="0" err="1" smtClean="0"/>
              <a:t>k</a:t>
            </a:r>
            <a:r>
              <a:rPr lang="hu-HU" dirty="0" smtClean="0"/>
              <a:t> </a:t>
            </a:r>
            <a:r>
              <a:rPr lang="hu-HU" dirty="0" smtClean="0"/>
              <a:t>etc.)</a:t>
            </a:r>
            <a:endParaRPr lang="hu-HU" dirty="0" smtClean="0"/>
          </a:p>
          <a:p>
            <a:r>
              <a:rPr lang="en-GB" b="1" dirty="0"/>
              <a:t>Target variable</a:t>
            </a:r>
            <a:r>
              <a:rPr lang="hu-HU" dirty="0" smtClean="0"/>
              <a:t>: </a:t>
            </a:r>
            <a:r>
              <a:rPr lang="hu-HU" i="1" dirty="0" smtClean="0"/>
              <a:t>y </a:t>
            </a:r>
            <a:r>
              <a:rPr lang="hu-HU" dirty="0" smtClean="0"/>
              <a:t>(</a:t>
            </a:r>
            <a:r>
              <a:rPr lang="en-GB" dirty="0"/>
              <a:t>value in the training data is 0 or </a:t>
            </a:r>
            <a:r>
              <a:rPr lang="hu-HU" dirty="0" smtClean="0"/>
              <a:t>1</a:t>
            </a:r>
            <a:r>
              <a:rPr lang="hu-HU" dirty="0" smtClean="0"/>
              <a:t>)</a:t>
            </a:r>
          </a:p>
          <a:p>
            <a:r>
              <a:rPr lang="en-GB" dirty="0"/>
              <a:t>The training dataset consists of </a:t>
            </a:r>
            <a:r>
              <a:rPr lang="en-GB" i="1" dirty="0" smtClean="0"/>
              <a:t>n</a:t>
            </a:r>
            <a:r>
              <a:rPr lang="en-GB" dirty="0" smtClean="0"/>
              <a:t> </a:t>
            </a:r>
            <a:r>
              <a:rPr lang="en-GB" dirty="0"/>
              <a:t>such feature </a:t>
            </a:r>
            <a:r>
              <a:rPr lang="en-GB" dirty="0" smtClean="0"/>
              <a:t>vectors</a:t>
            </a:r>
            <a:r>
              <a:rPr lang="hu-HU" dirty="0" smtClean="0"/>
              <a:t>: </a:t>
            </a:r>
            <a:r>
              <a:rPr lang="hu-HU" i="1" dirty="0" smtClean="0"/>
              <a:t>x</a:t>
            </a:r>
            <a:r>
              <a:rPr lang="hu-HU" baseline="30000" dirty="0" smtClean="0"/>
              <a:t>1</a:t>
            </a:r>
            <a:r>
              <a:rPr lang="hu-HU" dirty="0" smtClean="0"/>
              <a:t>, ..., </a:t>
            </a:r>
            <a:r>
              <a:rPr lang="hu-HU" i="1" dirty="0" err="1" smtClean="0"/>
              <a:t>x</a:t>
            </a:r>
            <a:r>
              <a:rPr lang="hu-HU" baseline="30000" dirty="0" err="1"/>
              <a:t>n</a:t>
            </a:r>
            <a:r>
              <a:rPr lang="hu-HU" dirty="0" smtClean="0"/>
              <a:t>, </a:t>
            </a:r>
            <a:r>
              <a:rPr lang="en-GB" dirty="0"/>
              <a:t>each with a corresponding target variable value </a:t>
            </a:r>
            <a:r>
              <a:rPr lang="hu-HU" i="1" dirty="0" smtClean="0"/>
              <a:t>y</a:t>
            </a:r>
            <a:r>
              <a:rPr lang="hu-HU" baseline="30000" dirty="0" smtClean="0"/>
              <a:t>1</a:t>
            </a:r>
            <a:r>
              <a:rPr lang="hu-HU" dirty="0" smtClean="0"/>
              <a:t>, ..., </a:t>
            </a:r>
            <a:r>
              <a:rPr lang="hu-HU" i="1" dirty="0" err="1" smtClean="0"/>
              <a:t>y</a:t>
            </a:r>
            <a:r>
              <a:rPr lang="hu-HU" baseline="30000" dirty="0" err="1" smtClean="0"/>
              <a:t>n</a:t>
            </a:r>
            <a:endParaRPr lang="hu-HU" baseline="30000" dirty="0" smtClean="0"/>
          </a:p>
          <a:p>
            <a:r>
              <a:rPr lang="en-GB" dirty="0"/>
              <a:t>A </a:t>
            </a:r>
            <a:r>
              <a:rPr lang="en-GB" b="1" dirty="0" smtClean="0"/>
              <a:t>(</a:t>
            </a:r>
            <a:r>
              <a:rPr lang="en-GB" b="1" dirty="0"/>
              <a:t>statistical) machine learning model</a:t>
            </a:r>
            <a:r>
              <a:rPr lang="en-GB" dirty="0"/>
              <a:t> is a mathematical formula that, for every observation, gives a value of ŷ that approximates the actually observed value of </a:t>
            </a:r>
            <a:r>
              <a:rPr lang="en-GB" dirty="0" smtClean="0"/>
              <a:t>y</a:t>
            </a:r>
            <a:endParaRPr lang="hu-HU" dirty="0" smtClean="0"/>
          </a:p>
          <a:p>
            <a:r>
              <a:rPr lang="cy-GB" i="1" dirty="0" smtClean="0"/>
              <a:t>ŷ</a:t>
            </a:r>
            <a:r>
              <a:rPr lang="hu-HU" dirty="0" smtClean="0"/>
              <a:t> = </a:t>
            </a:r>
            <a:r>
              <a:rPr lang="el-GR" dirty="0" smtClean="0"/>
              <a:t>σ</a:t>
            </a:r>
            <a:r>
              <a:rPr lang="hu-HU" dirty="0" smtClean="0"/>
              <a:t>(</a:t>
            </a:r>
            <a:r>
              <a:rPr lang="hu-HU" i="1" dirty="0" smtClean="0"/>
              <a:t>x</a:t>
            </a:r>
            <a:r>
              <a:rPr lang="hu-HU" baseline="-25000" dirty="0" smtClean="0"/>
              <a:t>1</a:t>
            </a:r>
            <a:r>
              <a:rPr lang="hu-HU" i="1" dirty="0" smtClean="0"/>
              <a:t>a</a:t>
            </a:r>
            <a:r>
              <a:rPr lang="hu-HU" baseline="-25000" dirty="0" smtClean="0"/>
              <a:t>1</a:t>
            </a:r>
            <a:r>
              <a:rPr lang="hu-HU" dirty="0" smtClean="0"/>
              <a:t> + </a:t>
            </a:r>
            <a:r>
              <a:rPr lang="hu-HU" i="1" dirty="0" smtClean="0"/>
              <a:t>x</a:t>
            </a:r>
            <a:r>
              <a:rPr lang="hu-HU" baseline="-25000" dirty="0" smtClean="0"/>
              <a:t>2</a:t>
            </a:r>
            <a:r>
              <a:rPr lang="hu-HU" i="1" dirty="0" smtClean="0"/>
              <a:t>a</a:t>
            </a:r>
            <a:r>
              <a:rPr lang="hu-HU" baseline="-25000" dirty="0" smtClean="0"/>
              <a:t>2</a:t>
            </a:r>
            <a:r>
              <a:rPr lang="hu-HU" dirty="0" smtClean="0"/>
              <a:t> + ... + </a:t>
            </a:r>
            <a:r>
              <a:rPr lang="hu-HU" i="1" dirty="0" err="1" smtClean="0"/>
              <a:t>x</a:t>
            </a:r>
            <a:r>
              <a:rPr lang="hu-HU" baseline="-25000" dirty="0" err="1" smtClean="0"/>
              <a:t>k</a:t>
            </a:r>
            <a:r>
              <a:rPr lang="hu-HU" i="1" dirty="0" err="1" smtClean="0"/>
              <a:t>a</a:t>
            </a:r>
            <a:r>
              <a:rPr lang="hu-HU" baseline="-25000" dirty="0" err="1" smtClean="0"/>
              <a:t>k</a:t>
            </a:r>
            <a:r>
              <a:rPr lang="hu-HU" baseline="-25000" dirty="0" smtClean="0"/>
              <a:t> </a:t>
            </a:r>
            <a:r>
              <a:rPr lang="hu-HU" dirty="0" smtClean="0"/>
              <a:t>+ </a:t>
            </a:r>
            <a:r>
              <a:rPr lang="hu-HU" i="1" dirty="0" smtClean="0"/>
              <a:t>b</a:t>
            </a:r>
            <a:r>
              <a:rPr lang="hu-HU" dirty="0" smtClean="0"/>
              <a:t>) = </a:t>
            </a:r>
            <a:r>
              <a:rPr lang="el-GR" dirty="0" smtClean="0"/>
              <a:t>σ</a:t>
            </a:r>
            <a:r>
              <a:rPr lang="hu-HU" dirty="0" smtClean="0"/>
              <a:t>(</a:t>
            </a:r>
            <a:r>
              <a:rPr lang="hu-HU" i="1" dirty="0" smtClean="0"/>
              <a:t>x</a:t>
            </a:r>
            <a:r>
              <a:rPr lang="en-GB" dirty="0" smtClean="0"/>
              <a:t>⋅</a:t>
            </a:r>
            <a:r>
              <a:rPr lang="hu-HU" i="1" dirty="0" smtClean="0"/>
              <a:t>a</a:t>
            </a:r>
            <a:r>
              <a:rPr lang="hu-HU" baseline="-25000" dirty="0" smtClean="0"/>
              <a:t> </a:t>
            </a:r>
            <a:r>
              <a:rPr lang="hu-HU" dirty="0" smtClean="0"/>
              <a:t>+ </a:t>
            </a:r>
            <a:r>
              <a:rPr lang="hu-HU" i="1" dirty="0" smtClean="0"/>
              <a:t>b</a:t>
            </a:r>
            <a:r>
              <a:rPr lang="hu-HU" dirty="0" smtClean="0"/>
              <a:t>)</a:t>
            </a:r>
            <a:endParaRPr lang="hu-HU" baseline="-25000" dirty="0" smtClean="0"/>
          </a:p>
          <a:p>
            <a:r>
              <a:rPr lang="en-GB" dirty="0"/>
              <a:t>The </a:t>
            </a:r>
            <a:r>
              <a:rPr lang="en-GB" i="1" dirty="0"/>
              <a:t>a</a:t>
            </a:r>
            <a:r>
              <a:rPr lang="en-GB" dirty="0"/>
              <a:t> multiplication factors and the number </a:t>
            </a:r>
            <a:r>
              <a:rPr lang="en-GB" i="1" dirty="0"/>
              <a:t>b </a:t>
            </a:r>
            <a:r>
              <a:rPr lang="en-GB" dirty="0"/>
              <a:t>are called the </a:t>
            </a:r>
            <a:r>
              <a:rPr lang="en-GB" b="1" dirty="0" smtClean="0"/>
              <a:t>model's </a:t>
            </a:r>
            <a:r>
              <a:rPr lang="en-GB" b="1" dirty="0"/>
              <a:t>parameters</a:t>
            </a:r>
            <a:r>
              <a:rPr lang="en-GB" dirty="0"/>
              <a:t>; this model therefore has k + 1 </a:t>
            </a:r>
            <a:r>
              <a:rPr lang="en-GB" dirty="0" smtClean="0"/>
              <a:t>parameters</a:t>
            </a:r>
            <a:r>
              <a:rPr lang="hu-HU" dirty="0" smtClean="0"/>
              <a:t>.</a:t>
            </a:r>
            <a:endParaRPr lang="hu-HU" dirty="0" smtClean="0"/>
          </a:p>
          <a:p>
            <a:r>
              <a:rPr lang="en-GB" dirty="0"/>
              <a:t>The value </a:t>
            </a:r>
            <a:r>
              <a:rPr lang="en-GB" i="1" dirty="0"/>
              <a:t>ŷ </a:t>
            </a:r>
            <a:r>
              <a:rPr lang="en-GB" dirty="0"/>
              <a:t>given as a result by the model is called the </a:t>
            </a:r>
            <a:r>
              <a:rPr lang="en-GB" b="1" dirty="0"/>
              <a:t>prediction</a:t>
            </a:r>
            <a:r>
              <a:rPr lang="en-GB" dirty="0"/>
              <a:t>. The model </a:t>
            </a:r>
            <a:r>
              <a:rPr lang="en-GB" b="1" dirty="0"/>
              <a:t>predicts </a:t>
            </a:r>
            <a:r>
              <a:rPr lang="en-GB" dirty="0"/>
              <a:t>this value based on the feature values in the </a:t>
            </a:r>
            <a:r>
              <a:rPr lang="en-GB" i="1" dirty="0" smtClean="0"/>
              <a:t>x </a:t>
            </a:r>
            <a:r>
              <a:rPr lang="en-GB" dirty="0" smtClean="0"/>
              <a:t>vector</a:t>
            </a:r>
            <a:r>
              <a:rPr lang="hu-HU" dirty="0" smtClean="0"/>
              <a:t>.</a:t>
            </a:r>
            <a:endParaRPr lang="hu-HU" dirty="0" smtClean="0"/>
          </a:p>
          <a:p>
            <a:r>
              <a:rPr lang="en-GB" b="1" dirty="0"/>
              <a:t>Machine </a:t>
            </a:r>
            <a:r>
              <a:rPr lang="en-GB" b="1" dirty="0" smtClean="0"/>
              <a:t>learning</a:t>
            </a:r>
            <a:r>
              <a:rPr lang="hu-HU" dirty="0" smtClean="0"/>
              <a:t>, </a:t>
            </a:r>
            <a:r>
              <a:rPr lang="hu-HU" dirty="0" err="1" smtClean="0"/>
              <a:t>in</a:t>
            </a:r>
            <a:r>
              <a:rPr lang="hu-HU" dirty="0" smtClean="0"/>
              <a:t> </a:t>
            </a:r>
            <a:r>
              <a:rPr lang="hu-HU" dirty="0" err="1" smtClean="0"/>
              <a:t>this</a:t>
            </a:r>
            <a:r>
              <a:rPr lang="hu-HU" dirty="0" smtClean="0"/>
              <a:t> </a:t>
            </a:r>
            <a:r>
              <a:rPr lang="hu-HU" dirty="0" err="1" smtClean="0"/>
              <a:t>case</a:t>
            </a:r>
            <a:r>
              <a:rPr lang="hu-HU" dirty="0" smtClean="0"/>
              <a:t>, </a:t>
            </a:r>
            <a:r>
              <a:rPr lang="hu-HU" dirty="0" err="1" smtClean="0"/>
              <a:t>consists</a:t>
            </a:r>
            <a:r>
              <a:rPr lang="hu-HU" dirty="0" smtClean="0"/>
              <a:t> </a:t>
            </a:r>
            <a:r>
              <a:rPr lang="hu-HU" dirty="0" err="1" smtClean="0"/>
              <a:t>in</a:t>
            </a:r>
            <a:r>
              <a:rPr lang="hu-HU" dirty="0" smtClean="0"/>
              <a:t> </a:t>
            </a:r>
            <a:r>
              <a:rPr lang="en-GB" dirty="0" smtClean="0"/>
              <a:t>finding </a:t>
            </a:r>
            <a:r>
              <a:rPr lang="hu-HU" dirty="0" err="1" smtClean="0"/>
              <a:t>adequate</a:t>
            </a:r>
            <a:r>
              <a:rPr lang="hu-HU" dirty="0" smtClean="0"/>
              <a:t> </a:t>
            </a:r>
            <a:r>
              <a:rPr lang="hu-HU" dirty="0" err="1" smtClean="0"/>
              <a:t>values</a:t>
            </a:r>
            <a:r>
              <a:rPr lang="hu-HU" dirty="0" smtClean="0"/>
              <a:t> </a:t>
            </a:r>
            <a:r>
              <a:rPr lang="hu-HU" dirty="0" err="1" smtClean="0"/>
              <a:t>for</a:t>
            </a:r>
            <a:r>
              <a:rPr lang="hu-HU" dirty="0" smtClean="0"/>
              <a:t> </a:t>
            </a:r>
            <a:r>
              <a:rPr lang="en-GB" dirty="0" smtClean="0"/>
              <a:t>the </a:t>
            </a:r>
            <a:r>
              <a:rPr lang="en-GB" dirty="0"/>
              <a:t>factors </a:t>
            </a:r>
            <a:r>
              <a:rPr lang="en-GB" i="1" dirty="0"/>
              <a:t>a </a:t>
            </a:r>
            <a:r>
              <a:rPr lang="en-GB" dirty="0"/>
              <a:t>and the number </a:t>
            </a:r>
            <a:r>
              <a:rPr lang="en-GB" i="1" dirty="0"/>
              <a:t>b </a:t>
            </a:r>
            <a:r>
              <a:rPr lang="en-GB" dirty="0"/>
              <a:t>in such a way that the </a:t>
            </a:r>
            <a:r>
              <a:rPr lang="hu-HU" dirty="0" err="1" smtClean="0"/>
              <a:t>error</a:t>
            </a:r>
            <a:r>
              <a:rPr lang="hu-HU" dirty="0" smtClean="0"/>
              <a:t> of </a:t>
            </a:r>
            <a:r>
              <a:rPr lang="hu-HU" dirty="0" err="1" smtClean="0"/>
              <a:t>the</a:t>
            </a:r>
            <a:r>
              <a:rPr lang="hu-HU" dirty="0" smtClean="0"/>
              <a:t> </a:t>
            </a:r>
            <a:r>
              <a:rPr lang="en-GB" dirty="0" smtClean="0"/>
              <a:t>model </a:t>
            </a:r>
            <a:r>
              <a:rPr lang="hu-HU" dirty="0" smtClean="0"/>
              <a:t>is </a:t>
            </a:r>
            <a:r>
              <a:rPr lang="hu-HU" dirty="0" err="1" smtClean="0"/>
              <a:t>as</a:t>
            </a:r>
            <a:r>
              <a:rPr lang="hu-HU" dirty="0" smtClean="0"/>
              <a:t> </a:t>
            </a:r>
            <a:r>
              <a:rPr lang="hu-HU" dirty="0" err="1" smtClean="0"/>
              <a:t>small</a:t>
            </a:r>
            <a:r>
              <a:rPr lang="hu-HU" dirty="0" smtClean="0"/>
              <a:t> </a:t>
            </a:r>
            <a:r>
              <a:rPr lang="en-GB" dirty="0" smtClean="0"/>
              <a:t>as </a:t>
            </a:r>
            <a:r>
              <a:rPr lang="en-GB" dirty="0"/>
              <a:t>possible on the training data, </a:t>
            </a:r>
            <a:r>
              <a:rPr lang="hu-HU" dirty="0" err="1" smtClean="0"/>
              <a:t>which</a:t>
            </a:r>
            <a:r>
              <a:rPr lang="hu-HU" dirty="0" smtClean="0"/>
              <a:t> </a:t>
            </a:r>
            <a:r>
              <a:rPr lang="hu-HU" dirty="0" err="1" smtClean="0"/>
              <a:t>means</a:t>
            </a:r>
            <a:r>
              <a:rPr lang="hu-HU" dirty="0" smtClean="0"/>
              <a:t> </a:t>
            </a:r>
            <a:r>
              <a:rPr lang="en-GB" dirty="0" smtClean="0"/>
              <a:t>that </a:t>
            </a:r>
            <a:r>
              <a:rPr lang="en-GB" dirty="0"/>
              <a:t>for all observations, </a:t>
            </a:r>
            <a:r>
              <a:rPr lang="en-GB" dirty="0" smtClean="0"/>
              <a:t>the </a:t>
            </a:r>
            <a:r>
              <a:rPr lang="hu-HU" dirty="0" err="1" smtClean="0"/>
              <a:t>predicted</a:t>
            </a:r>
            <a:r>
              <a:rPr lang="hu-HU" dirty="0" smtClean="0"/>
              <a:t> </a:t>
            </a:r>
            <a:r>
              <a:rPr lang="en-GB" dirty="0" smtClean="0"/>
              <a:t>value</a:t>
            </a:r>
            <a:r>
              <a:rPr lang="hu-HU" dirty="0" smtClean="0"/>
              <a:t> </a:t>
            </a:r>
            <a:r>
              <a:rPr lang="cy-GB" i="1" dirty="0"/>
              <a:t>ŷ </a:t>
            </a:r>
            <a:r>
              <a:rPr lang="en-GB" dirty="0" smtClean="0"/>
              <a:t>deviates </a:t>
            </a:r>
            <a:r>
              <a:rPr lang="en-GB" dirty="0"/>
              <a:t>as little as possible </a:t>
            </a:r>
            <a:r>
              <a:rPr lang="en-GB" dirty="0" smtClean="0"/>
              <a:t>from</a:t>
            </a:r>
            <a:r>
              <a:rPr lang="hu-HU" dirty="0" smtClean="0"/>
              <a:t> </a:t>
            </a:r>
            <a:r>
              <a:rPr lang="hu-HU" dirty="0" err="1" smtClean="0"/>
              <a:t>the</a:t>
            </a:r>
            <a:r>
              <a:rPr lang="hu-HU" dirty="0" smtClean="0"/>
              <a:t> </a:t>
            </a:r>
            <a:r>
              <a:rPr lang="en-GB" dirty="0" smtClean="0"/>
              <a:t>actual </a:t>
            </a:r>
            <a:r>
              <a:rPr lang="en-GB" dirty="0"/>
              <a:t>observed </a:t>
            </a:r>
            <a:r>
              <a:rPr lang="en-GB" dirty="0" smtClean="0"/>
              <a:t>value </a:t>
            </a:r>
            <a:r>
              <a:rPr lang="en-GB" i="1" dirty="0" smtClean="0"/>
              <a:t>y</a:t>
            </a:r>
            <a:r>
              <a:rPr lang="hu-HU" dirty="0" smtClean="0"/>
              <a:t>.</a:t>
            </a:r>
            <a:endParaRPr lang="hu-HU" dirty="0" smtClean="0"/>
          </a:p>
          <a:p>
            <a:r>
              <a:rPr lang="hu-HU" dirty="0" smtClean="0"/>
              <a:t>T</a:t>
            </a:r>
            <a:r>
              <a:rPr lang="en-GB" dirty="0" smtClean="0"/>
              <a:t>he </a:t>
            </a:r>
            <a:r>
              <a:rPr lang="en-GB" dirty="0"/>
              <a:t>formula </a:t>
            </a:r>
            <a:r>
              <a:rPr lang="en-GB" dirty="0" smtClean="0"/>
              <a:t>above</a:t>
            </a:r>
            <a:r>
              <a:rPr lang="hu-HU" dirty="0" smtClean="0"/>
              <a:t> </a:t>
            </a:r>
            <a:r>
              <a:rPr lang="en-GB" dirty="0" smtClean="0"/>
              <a:t>simply </a:t>
            </a:r>
            <a:r>
              <a:rPr lang="en-GB" dirty="0"/>
              <a:t>consists of multiplications, additions, and a sigmoid function; there is no learning </a:t>
            </a:r>
            <a:r>
              <a:rPr lang="hu-HU" dirty="0" err="1" smtClean="0"/>
              <a:t>contained</a:t>
            </a:r>
            <a:r>
              <a:rPr lang="hu-HU" dirty="0" smtClean="0"/>
              <a:t> </a:t>
            </a:r>
            <a:r>
              <a:rPr lang="hu-HU" dirty="0" err="1" smtClean="0"/>
              <a:t>anywhere</a:t>
            </a:r>
            <a:r>
              <a:rPr lang="hu-HU" dirty="0" smtClean="0"/>
              <a:t> </a:t>
            </a:r>
            <a:r>
              <a:rPr lang="en-GB" dirty="0" smtClean="0"/>
              <a:t>in </a:t>
            </a:r>
            <a:r>
              <a:rPr lang="en-GB" dirty="0"/>
              <a:t>it; we could have approximated the vector </a:t>
            </a:r>
            <a:r>
              <a:rPr lang="en-GB" i="1" dirty="0"/>
              <a:t>a</a:t>
            </a:r>
            <a:r>
              <a:rPr lang="en-GB" dirty="0"/>
              <a:t> and the number </a:t>
            </a:r>
            <a:r>
              <a:rPr lang="en-GB" i="1" dirty="0"/>
              <a:t>b</a:t>
            </a:r>
            <a:r>
              <a:rPr lang="en-GB" dirty="0"/>
              <a:t> by hand</a:t>
            </a:r>
            <a:r>
              <a:rPr lang="hu-HU" dirty="0" smtClean="0"/>
              <a:t>.</a:t>
            </a:r>
            <a:endParaRPr lang="en-GB" dirty="0"/>
          </a:p>
        </p:txBody>
      </p:sp>
    </p:spTree>
    <p:extLst>
      <p:ext uri="{BB962C8B-B14F-4D97-AF65-F5344CB8AC3E}">
        <p14:creationId xmlns:p14="http://schemas.microsoft.com/office/powerpoint/2010/main" val="2224467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Machine Learning</a:t>
            </a:r>
            <a:endParaRPr lang="en-GB" dirty="0"/>
          </a:p>
        </p:txBody>
      </p:sp>
      <p:sp>
        <p:nvSpPr>
          <p:cNvPr id="3" name="Tartalom helye 2"/>
          <p:cNvSpPr>
            <a:spLocks noGrp="1"/>
          </p:cNvSpPr>
          <p:nvPr>
            <p:ph idx="1"/>
          </p:nvPr>
        </p:nvSpPr>
        <p:spPr/>
        <p:txBody>
          <a:bodyPr>
            <a:normAutofit fontScale="47500" lnSpcReduction="20000"/>
          </a:bodyPr>
          <a:lstStyle/>
          <a:p>
            <a:r>
              <a:rPr lang="en-GB" dirty="0"/>
              <a:t>The machine learning model is not </a:t>
            </a:r>
            <a:r>
              <a:rPr lang="hu-HU" dirty="0" err="1" smtClean="0"/>
              <a:t>called</a:t>
            </a:r>
            <a:r>
              <a:rPr lang="hu-HU" dirty="0" smtClean="0"/>
              <a:t> </a:t>
            </a:r>
            <a:r>
              <a:rPr lang="en-GB" dirty="0" smtClean="0"/>
              <a:t>a </a:t>
            </a:r>
            <a:r>
              <a:rPr lang="en-GB" dirty="0"/>
              <a:t>machine learning model because </a:t>
            </a:r>
            <a:r>
              <a:rPr lang="en-GB" b="1" dirty="0"/>
              <a:t>the model </a:t>
            </a:r>
            <a:r>
              <a:rPr lang="en-GB" dirty="0" smtClean="0"/>
              <a:t>learns</a:t>
            </a:r>
            <a:r>
              <a:rPr lang="hu-HU" dirty="0" smtClean="0"/>
              <a:t> (</a:t>
            </a:r>
            <a:r>
              <a:rPr lang="hu-HU" dirty="0" err="1" smtClean="0"/>
              <a:t>or</a:t>
            </a:r>
            <a:r>
              <a:rPr lang="hu-HU" dirty="0" smtClean="0"/>
              <a:t> is </a:t>
            </a:r>
            <a:r>
              <a:rPr lang="hu-HU" dirty="0" err="1" smtClean="0"/>
              <a:t>even</a:t>
            </a:r>
            <a:r>
              <a:rPr lang="hu-HU" dirty="0" smtClean="0"/>
              <a:t> </a:t>
            </a:r>
            <a:r>
              <a:rPr lang="hu-HU" dirty="0" err="1" smtClean="0"/>
              <a:t>able</a:t>
            </a:r>
            <a:r>
              <a:rPr lang="hu-HU" dirty="0" smtClean="0"/>
              <a:t> </a:t>
            </a:r>
            <a:r>
              <a:rPr lang="hu-HU" dirty="0" err="1" smtClean="0"/>
              <a:t>to</a:t>
            </a:r>
            <a:r>
              <a:rPr lang="hu-HU" dirty="0" smtClean="0"/>
              <a:t> </a:t>
            </a:r>
            <a:r>
              <a:rPr lang="hu-HU" dirty="0" err="1" smtClean="0"/>
              <a:t>learn</a:t>
            </a:r>
            <a:r>
              <a:rPr lang="hu-HU" dirty="0" smtClean="0"/>
              <a:t>)</a:t>
            </a:r>
            <a:r>
              <a:rPr lang="en-GB" dirty="0" smtClean="0"/>
              <a:t>, </a:t>
            </a:r>
            <a:r>
              <a:rPr lang="en-GB" dirty="0"/>
              <a:t>but because we got it </a:t>
            </a:r>
            <a:r>
              <a:rPr lang="en-GB" b="1" dirty="0"/>
              <a:t>as a result of </a:t>
            </a:r>
            <a:r>
              <a:rPr lang="en-GB" dirty="0" smtClean="0"/>
              <a:t>machine learning</a:t>
            </a:r>
            <a:r>
              <a:rPr lang="hu-HU" dirty="0" smtClean="0"/>
              <a:t>.</a:t>
            </a:r>
            <a:endParaRPr lang="hu-HU" dirty="0" smtClean="0"/>
          </a:p>
          <a:p>
            <a:r>
              <a:rPr lang="en-GB" dirty="0"/>
              <a:t>Previously, we saw a formula that we get as a result of </a:t>
            </a:r>
            <a:r>
              <a:rPr lang="en-GB" dirty="0" smtClean="0"/>
              <a:t>a</a:t>
            </a:r>
            <a:r>
              <a:rPr lang="hu-HU" dirty="0" smtClean="0"/>
              <a:t> </a:t>
            </a:r>
            <a:r>
              <a:rPr lang="hu-HU" dirty="0" err="1" smtClean="0"/>
              <a:t>very</a:t>
            </a:r>
            <a:r>
              <a:rPr lang="hu-HU" dirty="0" smtClean="0"/>
              <a:t> </a:t>
            </a:r>
            <a:r>
              <a:rPr lang="hu-HU" dirty="0" err="1" smtClean="0"/>
              <a:t>important</a:t>
            </a:r>
            <a:r>
              <a:rPr lang="hu-HU" dirty="0" smtClean="0"/>
              <a:t> </a:t>
            </a:r>
            <a:r>
              <a:rPr lang="en-GB" dirty="0" smtClean="0"/>
              <a:t>machine </a:t>
            </a:r>
            <a:r>
              <a:rPr lang="en-GB" dirty="0"/>
              <a:t>learning procedure called </a:t>
            </a:r>
            <a:r>
              <a:rPr lang="en-GB" b="1" dirty="0" smtClean="0"/>
              <a:t>logistic regression</a:t>
            </a:r>
            <a:r>
              <a:rPr lang="hu-HU" dirty="0" smtClean="0"/>
              <a:t>.</a:t>
            </a:r>
            <a:endParaRPr lang="hu-HU" dirty="0" smtClean="0"/>
          </a:p>
          <a:p>
            <a:r>
              <a:rPr lang="en-GB" dirty="0"/>
              <a:t>Many other machine learning models exist; in every case, the model itself is simply a formula that calculates some kind of prediction, and machine learning means </a:t>
            </a:r>
            <a:r>
              <a:rPr lang="hu-HU" dirty="0" err="1" smtClean="0"/>
              <a:t>arriving</a:t>
            </a:r>
            <a:r>
              <a:rPr lang="hu-HU" dirty="0" smtClean="0"/>
              <a:t> </a:t>
            </a:r>
            <a:r>
              <a:rPr lang="hu-HU" dirty="0" err="1" smtClean="0"/>
              <a:t>at</a:t>
            </a:r>
            <a:r>
              <a:rPr lang="hu-HU" dirty="0" smtClean="0"/>
              <a:t> </a:t>
            </a:r>
            <a:r>
              <a:rPr lang="en-GB" dirty="0" smtClean="0"/>
              <a:t>this </a:t>
            </a:r>
            <a:r>
              <a:rPr lang="en-GB" dirty="0"/>
              <a:t>model based on </a:t>
            </a:r>
            <a:r>
              <a:rPr lang="en-GB" dirty="0" smtClean="0"/>
              <a:t>training </a:t>
            </a:r>
            <a:r>
              <a:rPr lang="en-GB" dirty="0"/>
              <a:t>data</a:t>
            </a:r>
            <a:r>
              <a:rPr lang="hu-HU" dirty="0" smtClean="0"/>
              <a:t>.</a:t>
            </a:r>
            <a:endParaRPr lang="hu-HU" dirty="0" smtClean="0"/>
          </a:p>
          <a:p>
            <a:r>
              <a:rPr lang="hu-HU" b="1" dirty="0" err="1" smtClean="0"/>
              <a:t>Other</a:t>
            </a:r>
            <a:r>
              <a:rPr lang="hu-HU" b="1" dirty="0" smtClean="0"/>
              <a:t> n</a:t>
            </a:r>
            <a:r>
              <a:rPr lang="en-GB" b="1" dirty="0" err="1" smtClean="0"/>
              <a:t>otable</a:t>
            </a:r>
            <a:r>
              <a:rPr lang="en-GB" b="1" dirty="0" smtClean="0"/>
              <a:t> models</a:t>
            </a:r>
            <a:r>
              <a:rPr lang="hu-HU" dirty="0" smtClean="0"/>
              <a:t>:</a:t>
            </a:r>
            <a:endParaRPr lang="hu-HU" dirty="0" smtClean="0"/>
          </a:p>
          <a:p>
            <a:pPr lvl="1"/>
            <a:r>
              <a:rPr lang="en-GB" b="1" dirty="0"/>
              <a:t>Linear regression</a:t>
            </a:r>
            <a:r>
              <a:rPr lang="en-GB" dirty="0"/>
              <a:t>: almost the same as logistic regression, but without a sigmoid function, so the value does not fall between 0 and 1 </a:t>
            </a:r>
            <a:endParaRPr lang="hu-HU" dirty="0" smtClean="0"/>
          </a:p>
          <a:p>
            <a:pPr lvl="1"/>
            <a:r>
              <a:rPr lang="en-GB" b="1" dirty="0"/>
              <a:t>Decision tree</a:t>
            </a:r>
            <a:r>
              <a:rPr lang="en-GB" dirty="0"/>
              <a:t>: describes a decision procedure in which, at each step, we examine the value of one of the features (e.g., does the patient smoke, are they older than 50, etc.), and depending on the yes-no answer, we move on in the </a:t>
            </a:r>
            <a:r>
              <a:rPr lang="en-GB" dirty="0" smtClean="0"/>
              <a:t>tree</a:t>
            </a:r>
            <a:r>
              <a:rPr lang="hu-HU" dirty="0" smtClean="0"/>
              <a:t>, </a:t>
            </a:r>
            <a:r>
              <a:rPr lang="hu-HU" dirty="0" err="1" smtClean="0"/>
              <a:t>further</a:t>
            </a:r>
            <a:r>
              <a:rPr lang="hu-HU" dirty="0" smtClean="0"/>
              <a:t> and </a:t>
            </a:r>
            <a:r>
              <a:rPr lang="hu-HU" dirty="0" err="1" smtClean="0"/>
              <a:t>further</a:t>
            </a:r>
            <a:r>
              <a:rPr lang="hu-HU" dirty="0" smtClean="0"/>
              <a:t> </a:t>
            </a:r>
            <a:r>
              <a:rPr lang="hu-HU" dirty="0" err="1" smtClean="0"/>
              <a:t>away</a:t>
            </a:r>
            <a:r>
              <a:rPr lang="hu-HU" dirty="0" smtClean="0"/>
              <a:t> </a:t>
            </a:r>
            <a:r>
              <a:rPr lang="hu-HU" dirty="0" err="1" smtClean="0"/>
              <a:t>from</a:t>
            </a:r>
            <a:r>
              <a:rPr lang="hu-HU" dirty="0" smtClean="0"/>
              <a:t> </a:t>
            </a:r>
            <a:r>
              <a:rPr lang="hu-HU" dirty="0" err="1" smtClean="0"/>
              <a:t>the</a:t>
            </a:r>
            <a:r>
              <a:rPr lang="hu-HU" dirty="0" smtClean="0"/>
              <a:t> </a:t>
            </a:r>
            <a:r>
              <a:rPr lang="hu-HU" dirty="0" err="1" smtClean="0"/>
              <a:t>root</a:t>
            </a:r>
            <a:r>
              <a:rPr lang="hu-HU" dirty="0" smtClean="0"/>
              <a:t> </a:t>
            </a:r>
            <a:r>
              <a:rPr lang="hu-HU" dirty="0" err="1" smtClean="0"/>
              <a:t>with</a:t>
            </a:r>
            <a:r>
              <a:rPr lang="hu-HU" dirty="0" smtClean="0"/>
              <a:t> </a:t>
            </a:r>
            <a:r>
              <a:rPr lang="hu-HU" dirty="0" err="1" smtClean="0"/>
              <a:t>each</a:t>
            </a:r>
            <a:r>
              <a:rPr lang="hu-HU" dirty="0" smtClean="0"/>
              <a:t> </a:t>
            </a:r>
            <a:r>
              <a:rPr lang="hu-HU" dirty="0" err="1" smtClean="0"/>
              <a:t>step</a:t>
            </a:r>
            <a:r>
              <a:rPr lang="hu-HU" dirty="0" smtClean="0"/>
              <a:t>, </a:t>
            </a:r>
            <a:r>
              <a:rPr lang="en-GB" dirty="0" smtClean="0"/>
              <a:t>until </a:t>
            </a:r>
            <a:r>
              <a:rPr lang="en-GB" dirty="0"/>
              <a:t>we finally reach a </a:t>
            </a:r>
            <a:r>
              <a:rPr lang="hu-HU" dirty="0" err="1" smtClean="0"/>
              <a:t>leaf</a:t>
            </a:r>
            <a:r>
              <a:rPr lang="hu-HU" dirty="0" smtClean="0"/>
              <a:t> of </a:t>
            </a:r>
            <a:r>
              <a:rPr lang="hu-HU" dirty="0" err="1" smtClean="0"/>
              <a:t>the</a:t>
            </a:r>
            <a:r>
              <a:rPr lang="hu-HU" dirty="0" smtClean="0"/>
              <a:t> </a:t>
            </a:r>
            <a:r>
              <a:rPr lang="hu-HU" dirty="0" err="1" smtClean="0"/>
              <a:t>decision</a:t>
            </a:r>
            <a:r>
              <a:rPr lang="hu-HU" dirty="0" smtClean="0"/>
              <a:t> </a:t>
            </a:r>
            <a:r>
              <a:rPr lang="hu-HU" dirty="0" err="1" smtClean="0"/>
              <a:t>tree</a:t>
            </a:r>
            <a:r>
              <a:rPr lang="hu-HU" dirty="0" smtClean="0"/>
              <a:t>, </a:t>
            </a:r>
            <a:r>
              <a:rPr lang="hu-HU" dirty="0" err="1" smtClean="0"/>
              <a:t>which</a:t>
            </a:r>
            <a:r>
              <a:rPr lang="hu-HU" dirty="0" smtClean="0"/>
              <a:t> </a:t>
            </a:r>
            <a:r>
              <a:rPr lang="hu-HU" dirty="0" err="1" smtClean="0"/>
              <a:t>contains</a:t>
            </a:r>
            <a:r>
              <a:rPr lang="hu-HU" dirty="0" smtClean="0"/>
              <a:t> </a:t>
            </a:r>
            <a:r>
              <a:rPr lang="hu-HU" dirty="0" err="1" smtClean="0"/>
              <a:t>the</a:t>
            </a:r>
            <a:r>
              <a:rPr lang="hu-HU" dirty="0" smtClean="0"/>
              <a:t> </a:t>
            </a:r>
            <a:r>
              <a:rPr lang="en-GB" dirty="0" smtClean="0"/>
              <a:t>prediction</a:t>
            </a:r>
            <a:endParaRPr lang="hu-HU" dirty="0" smtClean="0"/>
          </a:p>
          <a:p>
            <a:pPr lvl="1"/>
            <a:r>
              <a:rPr lang="en-GB" b="1" dirty="0"/>
              <a:t>Random forest</a:t>
            </a:r>
            <a:r>
              <a:rPr lang="en-GB" dirty="0"/>
              <a:t>: the training algorithm creates many small decision trees, each covering a subset of all the features; the model's prediction is obtained by aggregating the predictions given by the individual small </a:t>
            </a:r>
            <a:r>
              <a:rPr lang="en-GB" dirty="0" smtClean="0"/>
              <a:t>trees</a:t>
            </a:r>
            <a:endParaRPr lang="hu-HU" dirty="0"/>
          </a:p>
          <a:p>
            <a:pPr lvl="1"/>
            <a:r>
              <a:rPr lang="en-GB" b="1" dirty="0" smtClean="0"/>
              <a:t>Neural </a:t>
            </a:r>
            <a:r>
              <a:rPr lang="en-GB" b="1" dirty="0"/>
              <a:t>network</a:t>
            </a:r>
            <a:r>
              <a:rPr lang="en-GB" dirty="0"/>
              <a:t> (logistic regression on steroids).</a:t>
            </a:r>
          </a:p>
          <a:p>
            <a:pPr lvl="1"/>
            <a:r>
              <a:rPr lang="en-GB" dirty="0"/>
              <a:t>Naive </a:t>
            </a:r>
            <a:r>
              <a:rPr lang="en-GB" dirty="0" smtClean="0"/>
              <a:t>Bayes</a:t>
            </a:r>
            <a:endParaRPr lang="hu-HU" dirty="0" smtClean="0"/>
          </a:p>
          <a:p>
            <a:pPr lvl="1"/>
            <a:r>
              <a:rPr lang="hu-HU" dirty="0" err="1"/>
              <a:t>S</a:t>
            </a:r>
            <a:r>
              <a:rPr lang="hu-HU" dirty="0" err="1" smtClean="0"/>
              <a:t>upport</a:t>
            </a:r>
            <a:r>
              <a:rPr lang="hu-HU" dirty="0" smtClean="0"/>
              <a:t> </a:t>
            </a:r>
            <a:r>
              <a:rPr lang="hu-HU" dirty="0" err="1" smtClean="0"/>
              <a:t>vector</a:t>
            </a:r>
            <a:r>
              <a:rPr lang="hu-HU" dirty="0" smtClean="0"/>
              <a:t> </a:t>
            </a:r>
            <a:r>
              <a:rPr lang="hu-HU" dirty="0" err="1" smtClean="0"/>
              <a:t>machine</a:t>
            </a:r>
            <a:r>
              <a:rPr lang="hu-HU" dirty="0" smtClean="0"/>
              <a:t> (</a:t>
            </a:r>
            <a:r>
              <a:rPr lang="hu-HU" dirty="0" err="1" smtClean="0"/>
              <a:t>SVM</a:t>
            </a:r>
            <a:r>
              <a:rPr lang="hu-HU" dirty="0" smtClean="0"/>
              <a:t>)</a:t>
            </a:r>
            <a:endParaRPr lang="en-GB" dirty="0"/>
          </a:p>
        </p:txBody>
      </p:sp>
    </p:spTree>
    <p:extLst>
      <p:ext uri="{BB962C8B-B14F-4D97-AF65-F5344CB8AC3E}">
        <p14:creationId xmlns:p14="http://schemas.microsoft.com/office/powerpoint/2010/main" val="293446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Prerequisites</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The </a:t>
            </a:r>
            <a:r>
              <a:rPr lang="hu-HU" dirty="0" err="1" smtClean="0"/>
              <a:t>course</a:t>
            </a:r>
            <a:r>
              <a:rPr lang="hu-HU" dirty="0" smtClean="0"/>
              <a:t> is </a:t>
            </a:r>
            <a:r>
              <a:rPr lang="hu-HU" dirty="0" err="1" smtClean="0"/>
              <a:t>intended</a:t>
            </a:r>
            <a:r>
              <a:rPr lang="hu-HU" dirty="0" smtClean="0"/>
              <a:t> </a:t>
            </a:r>
            <a:r>
              <a:rPr lang="hu-HU" dirty="0" err="1" smtClean="0"/>
              <a:t>for</a:t>
            </a:r>
            <a:r>
              <a:rPr lang="hu-HU" dirty="0" smtClean="0"/>
              <a:t> a </a:t>
            </a:r>
            <a:r>
              <a:rPr lang="hu-HU" dirty="0" err="1" smtClean="0"/>
              <a:t>general</a:t>
            </a:r>
            <a:r>
              <a:rPr lang="hu-HU" dirty="0" smtClean="0"/>
              <a:t> </a:t>
            </a:r>
            <a:r>
              <a:rPr lang="hu-HU" dirty="0" err="1" smtClean="0"/>
              <a:t>audience</a:t>
            </a:r>
            <a:r>
              <a:rPr lang="hu-HU" dirty="0" smtClean="0"/>
              <a:t> </a:t>
            </a:r>
            <a:r>
              <a:rPr lang="en-GB" dirty="0"/>
              <a:t>in the form of interactive </a:t>
            </a:r>
            <a:r>
              <a:rPr lang="en-GB" dirty="0" smtClean="0"/>
              <a:t>lectures</a:t>
            </a:r>
            <a:r>
              <a:rPr lang="hu-HU" dirty="0" smtClean="0"/>
              <a:t>.</a:t>
            </a:r>
            <a:endParaRPr lang="hu-HU" dirty="0" smtClean="0"/>
          </a:p>
          <a:p>
            <a:r>
              <a:rPr lang="en-GB" dirty="0"/>
              <a:t>It assumes that everyone actively uses generative artificial intelligence</a:t>
            </a:r>
            <a:endParaRPr lang="hu-HU" dirty="0" smtClean="0"/>
          </a:p>
          <a:p>
            <a:r>
              <a:rPr lang="en-GB" dirty="0"/>
              <a:t>The goal is to place generative AI in its historical context and present the technology that operates it in a way that is understandable for non-computer scientists</a:t>
            </a:r>
            <a:endParaRPr lang="hu-HU" dirty="0" smtClean="0"/>
          </a:p>
          <a:p>
            <a:r>
              <a:rPr lang="en-GB" dirty="0"/>
              <a:t>The aim is to increase awareness of the technology, and to provide a better understanding of its limitations and capabilities</a:t>
            </a:r>
            <a:endParaRPr lang="hu-HU" dirty="0" smtClean="0"/>
          </a:p>
          <a:p>
            <a:r>
              <a:rPr lang="en-GB" dirty="0"/>
              <a:t>Therefore, it does not rely on any prior knowledge other than user experience</a:t>
            </a:r>
            <a:endParaRPr lang="hu-HU" dirty="0" smtClean="0"/>
          </a:p>
          <a:p>
            <a:r>
              <a:rPr lang="en-GB" dirty="0"/>
              <a:t>For a deeper understanding of the topic, it is helpful but not essential for participants to have basic knowledge in the fields of computer science, probability theory, linear algebra, and machine learning.</a:t>
            </a:r>
          </a:p>
          <a:p>
            <a:pPr lvl="1"/>
            <a:r>
              <a:rPr lang="en-GB" dirty="0"/>
              <a:t>Conditional probability, probability distribution </a:t>
            </a:r>
            <a:endParaRPr lang="hu-HU" dirty="0" smtClean="0"/>
          </a:p>
          <a:p>
            <a:pPr lvl="1"/>
            <a:r>
              <a:rPr lang="en-GB" dirty="0"/>
              <a:t>Vectors, matrices, dot product </a:t>
            </a:r>
            <a:endParaRPr lang="hu-HU" dirty="0" smtClean="0"/>
          </a:p>
          <a:p>
            <a:pPr lvl="1"/>
            <a:r>
              <a:rPr lang="en-GB" dirty="0"/>
              <a:t>Logistic regression, neural network</a:t>
            </a:r>
            <a:endParaRPr lang="en-GB" dirty="0"/>
          </a:p>
        </p:txBody>
      </p:sp>
    </p:spTree>
    <p:extLst>
      <p:ext uri="{BB962C8B-B14F-4D97-AF65-F5344CB8AC3E}">
        <p14:creationId xmlns:p14="http://schemas.microsoft.com/office/powerpoint/2010/main" val="1998094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Discriminative and Generative </a:t>
            </a:r>
            <a:r>
              <a:rPr lang="en-GB" dirty="0" smtClean="0"/>
              <a:t>Model</a:t>
            </a:r>
            <a:r>
              <a:rPr lang="hu-HU" dirty="0" smtClean="0"/>
              <a:t>s</a:t>
            </a:r>
            <a:endParaRPr lang="en-GB" dirty="0"/>
          </a:p>
        </p:txBody>
      </p:sp>
      <p:sp>
        <p:nvSpPr>
          <p:cNvPr id="3" name="Tartalom helye 2"/>
          <p:cNvSpPr>
            <a:spLocks noGrp="1"/>
          </p:cNvSpPr>
          <p:nvPr>
            <p:ph idx="1"/>
          </p:nvPr>
        </p:nvSpPr>
        <p:spPr/>
        <p:txBody>
          <a:bodyPr>
            <a:normAutofit fontScale="62500" lnSpcReduction="20000"/>
          </a:bodyPr>
          <a:lstStyle/>
          <a:p>
            <a:r>
              <a:rPr lang="en-GB" b="1" dirty="0"/>
              <a:t>Discriminative model</a:t>
            </a:r>
            <a:r>
              <a:rPr lang="en-GB" dirty="0"/>
              <a:t>: a statistical model created with machine learning that sorts our observations into classes, either binary (sick / not sick) or into one of several mutually exclusive classes (dog / </a:t>
            </a:r>
            <a:r>
              <a:rPr lang="hu-HU" dirty="0" err="1" smtClean="0"/>
              <a:t>pig</a:t>
            </a:r>
            <a:r>
              <a:rPr lang="en-GB" dirty="0" smtClean="0"/>
              <a:t> </a:t>
            </a:r>
            <a:r>
              <a:rPr lang="en-GB" dirty="0"/>
              <a:t>/ </a:t>
            </a:r>
            <a:r>
              <a:rPr lang="hu-HU" dirty="0" err="1" smtClean="0"/>
              <a:t>loaf</a:t>
            </a:r>
            <a:r>
              <a:rPr lang="hu-HU" dirty="0" smtClean="0"/>
              <a:t> of </a:t>
            </a:r>
            <a:r>
              <a:rPr lang="en-GB" dirty="0" smtClean="0"/>
              <a:t>bread</a:t>
            </a:r>
            <a:r>
              <a:rPr lang="en-GB" dirty="0"/>
              <a:t>)</a:t>
            </a:r>
            <a:endParaRPr lang="hu-HU" dirty="0" smtClean="0"/>
          </a:p>
          <a:p>
            <a:pPr lvl="1"/>
            <a:r>
              <a:rPr lang="hu-HU" dirty="0" smtClean="0"/>
              <a:t>A</a:t>
            </a:r>
            <a:r>
              <a:rPr lang="en-GB" dirty="0" smtClean="0"/>
              <a:t> </a:t>
            </a:r>
            <a:r>
              <a:rPr lang="en-GB" dirty="0"/>
              <a:t>discriminative model </a:t>
            </a:r>
            <a:r>
              <a:rPr lang="hu-HU" dirty="0" err="1" smtClean="0"/>
              <a:t>defines</a:t>
            </a:r>
            <a:r>
              <a:rPr lang="hu-HU" dirty="0" smtClean="0"/>
              <a:t> </a:t>
            </a:r>
            <a:r>
              <a:rPr lang="hu-HU" dirty="0" err="1" smtClean="0"/>
              <a:t>one</a:t>
            </a:r>
            <a:r>
              <a:rPr lang="en-GB" dirty="0" smtClean="0"/>
              <a:t> </a:t>
            </a:r>
            <a:r>
              <a:rPr lang="en-GB" dirty="0"/>
              <a:t>(binary) or several (non-binary) </a:t>
            </a:r>
            <a:r>
              <a:rPr lang="en-GB" b="1" dirty="0" smtClean="0"/>
              <a:t>decision </a:t>
            </a:r>
            <a:r>
              <a:rPr lang="en-GB" b="1" dirty="0"/>
              <a:t>boundaries</a:t>
            </a:r>
            <a:r>
              <a:rPr lang="en-GB" dirty="0"/>
              <a:t> in the multidimensional feature space, on one side of which data points belonging to one class fall, and on the other side of which those belonging to the other class fall</a:t>
            </a:r>
          </a:p>
          <a:p>
            <a:pPr lvl="1"/>
            <a:r>
              <a:rPr lang="en-GB" dirty="0"/>
              <a:t>In other words, the learning of a discriminative model means learning a decision </a:t>
            </a:r>
            <a:r>
              <a:rPr lang="en-GB" dirty="0" smtClean="0"/>
              <a:t>boundary</a:t>
            </a:r>
            <a:r>
              <a:rPr lang="hu-HU" dirty="0" smtClean="0"/>
              <a:t>.</a:t>
            </a:r>
            <a:endParaRPr lang="hu-HU" dirty="0" smtClean="0"/>
          </a:p>
          <a:p>
            <a:r>
              <a:rPr lang="en-GB" b="1" dirty="0"/>
              <a:t>Generative model</a:t>
            </a:r>
            <a:r>
              <a:rPr lang="en-GB" dirty="0"/>
              <a:t>: a statistical model created with machine learning that learns the conditional probability distributions of observations, and thus generates new artificial observations</a:t>
            </a:r>
            <a:r>
              <a:rPr lang="hu-HU" dirty="0" smtClean="0"/>
              <a:t>.</a:t>
            </a:r>
            <a:endParaRPr lang="hu-HU" dirty="0" smtClean="0"/>
          </a:p>
          <a:p>
            <a:pPr lvl="1"/>
            <a:r>
              <a:rPr lang="en-GB" dirty="0"/>
              <a:t>For example, a </a:t>
            </a:r>
            <a:r>
              <a:rPr lang="en-GB" b="1" dirty="0" smtClean="0"/>
              <a:t>generative </a:t>
            </a:r>
            <a:r>
              <a:rPr lang="en-GB" b="1" dirty="0"/>
              <a:t>language model</a:t>
            </a:r>
            <a:r>
              <a:rPr lang="en-GB" dirty="0"/>
              <a:t> learns what word is likely to follow a certain sequence of </a:t>
            </a:r>
            <a:r>
              <a:rPr lang="en-GB" dirty="0" smtClean="0"/>
              <a:t>words</a:t>
            </a:r>
            <a:endParaRPr lang="hu-HU" dirty="0" smtClean="0"/>
          </a:p>
          <a:p>
            <a:pPr lvl="1"/>
            <a:r>
              <a:rPr lang="hu-HU" dirty="0" err="1" smtClean="0"/>
              <a:t>Training</a:t>
            </a:r>
            <a:r>
              <a:rPr lang="hu-HU" dirty="0" smtClean="0"/>
              <a:t>: </a:t>
            </a:r>
            <a:r>
              <a:rPr lang="en-GB" dirty="0" smtClean="0"/>
              <a:t>“</a:t>
            </a:r>
            <a:r>
              <a:rPr lang="en-GB" dirty="0" err="1" smtClean="0"/>
              <a:t>Rianda</a:t>
            </a:r>
            <a:r>
              <a:rPr lang="en-GB" dirty="0" smtClean="0"/>
              <a:t> </a:t>
            </a:r>
            <a:r>
              <a:rPr lang="en-GB" dirty="0"/>
              <a:t>conceived the film after completing work on the animated </a:t>
            </a:r>
            <a:r>
              <a:rPr lang="en-GB" dirty="0" smtClean="0"/>
              <a:t>series</a:t>
            </a:r>
            <a:r>
              <a:rPr lang="hu-HU" dirty="0" smtClean="0"/>
              <a:t>” -&gt; </a:t>
            </a:r>
            <a:r>
              <a:rPr lang="en-GB" dirty="0" smtClean="0"/>
              <a:t>“</a:t>
            </a:r>
            <a:r>
              <a:rPr lang="hu-HU" dirty="0" err="1" smtClean="0"/>
              <a:t>Gravity</a:t>
            </a:r>
            <a:r>
              <a:rPr lang="hu-HU" dirty="0" smtClean="0"/>
              <a:t>” </a:t>
            </a:r>
            <a:r>
              <a:rPr lang="hu-HU" dirty="0" smtClean="0"/>
              <a:t>-&gt; </a:t>
            </a:r>
            <a:r>
              <a:rPr lang="en-GB" dirty="0" smtClean="0"/>
              <a:t>“</a:t>
            </a:r>
            <a:r>
              <a:rPr lang="hu-HU" dirty="0" err="1" smtClean="0"/>
              <a:t>Falls</a:t>
            </a:r>
            <a:r>
              <a:rPr lang="hu-HU" dirty="0" smtClean="0"/>
              <a:t>”</a:t>
            </a:r>
            <a:endParaRPr lang="hu-HU" dirty="0" smtClean="0"/>
          </a:p>
          <a:p>
            <a:pPr lvl="1"/>
            <a:r>
              <a:rPr lang="hu-HU" dirty="0" err="1" smtClean="0"/>
              <a:t>Prediction</a:t>
            </a:r>
            <a:r>
              <a:rPr lang="hu-HU" dirty="0" smtClean="0"/>
              <a:t>:</a:t>
            </a:r>
            <a:r>
              <a:rPr lang="en-GB" dirty="0"/>
              <a:t> We start a text, and the model predicts word by word how it will </a:t>
            </a:r>
            <a:r>
              <a:rPr lang="en-GB" dirty="0" smtClean="0"/>
              <a:t>continue</a:t>
            </a:r>
            <a:r>
              <a:rPr lang="hu-HU" dirty="0"/>
              <a:t>.</a:t>
            </a:r>
            <a:endParaRPr lang="en-GB" dirty="0"/>
          </a:p>
        </p:txBody>
      </p:sp>
    </p:spTree>
    <p:extLst>
      <p:ext uri="{BB962C8B-B14F-4D97-AF65-F5344CB8AC3E}">
        <p14:creationId xmlns:p14="http://schemas.microsoft.com/office/powerpoint/2010/main" val="2837364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Course Outline</a:t>
            </a:r>
            <a:endParaRPr lang="en-GB" dirty="0"/>
          </a:p>
        </p:txBody>
      </p:sp>
      <p:sp>
        <p:nvSpPr>
          <p:cNvPr id="3" name="Tartalom helye 2"/>
          <p:cNvSpPr>
            <a:spLocks noGrp="1"/>
          </p:cNvSpPr>
          <p:nvPr>
            <p:ph idx="1"/>
          </p:nvPr>
        </p:nvSpPr>
        <p:spPr/>
        <p:txBody>
          <a:bodyPr>
            <a:normAutofit fontScale="85000" lnSpcReduction="10000"/>
          </a:bodyPr>
          <a:lstStyle/>
          <a:p>
            <a:pPr marL="0" indent="0">
              <a:buNone/>
            </a:pPr>
            <a:r>
              <a:rPr lang="hu-HU" dirty="0" smtClean="0"/>
              <a:t>2-3. </a:t>
            </a:r>
            <a:r>
              <a:rPr lang="en-GB" dirty="0"/>
              <a:t>Outline of the brief history of artificial intelligence: logic-based, symbolic artificial intelligence, expert systems, connectionism, machine learning, deep learning</a:t>
            </a:r>
            <a:endParaRPr lang="hu-HU" dirty="0" smtClean="0"/>
          </a:p>
          <a:p>
            <a:pPr marL="0" indent="0">
              <a:buNone/>
            </a:pPr>
            <a:r>
              <a:rPr lang="hu-HU" dirty="0" smtClean="0"/>
              <a:t>4. </a:t>
            </a:r>
            <a:r>
              <a:rPr lang="en-GB" dirty="0"/>
              <a:t>The current state of artificial intelligence: programming frameworks, popular architectures, and their application areas</a:t>
            </a:r>
            <a:endParaRPr lang="hu-HU" dirty="0" smtClean="0"/>
          </a:p>
          <a:p>
            <a:pPr marL="0" indent="0">
              <a:buNone/>
            </a:pPr>
            <a:r>
              <a:rPr lang="hu-HU" dirty="0" smtClean="0"/>
              <a:t>5-6. </a:t>
            </a:r>
            <a:r>
              <a:rPr lang="en-GB" dirty="0"/>
              <a:t>Image generation with artificial intelligence: early attempts, diffusion models</a:t>
            </a:r>
            <a:endParaRPr lang="hu-HU" dirty="0" smtClean="0"/>
          </a:p>
          <a:p>
            <a:pPr marL="0" indent="0">
              <a:buNone/>
            </a:pPr>
            <a:r>
              <a:rPr lang="hu-HU" dirty="0" smtClean="0"/>
              <a:t>7-8. </a:t>
            </a:r>
            <a:r>
              <a:rPr lang="en-GB" dirty="0"/>
              <a:t>Text generation with artificial intelligence: encoder-decoder and decoder-only models, recurrent and transformer-based architectures</a:t>
            </a:r>
            <a:endParaRPr lang="en-GB" dirty="0"/>
          </a:p>
        </p:txBody>
      </p:sp>
    </p:spTree>
    <p:extLst>
      <p:ext uri="{BB962C8B-B14F-4D97-AF65-F5344CB8AC3E}">
        <p14:creationId xmlns:p14="http://schemas.microsoft.com/office/powerpoint/2010/main" val="6915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Course Outline</a:t>
            </a:r>
            <a:endParaRPr lang="en-GB" dirty="0"/>
          </a:p>
        </p:txBody>
      </p:sp>
      <p:sp>
        <p:nvSpPr>
          <p:cNvPr id="3" name="Tartalom helye 2"/>
          <p:cNvSpPr>
            <a:spLocks noGrp="1"/>
          </p:cNvSpPr>
          <p:nvPr>
            <p:ph idx="1"/>
          </p:nvPr>
        </p:nvSpPr>
        <p:spPr/>
        <p:txBody>
          <a:bodyPr>
            <a:normAutofit fontScale="77500" lnSpcReduction="20000"/>
          </a:bodyPr>
          <a:lstStyle/>
          <a:p>
            <a:pPr marL="0" indent="0">
              <a:buNone/>
            </a:pPr>
            <a:r>
              <a:rPr lang="hu-HU" dirty="0" smtClean="0"/>
              <a:t>9. </a:t>
            </a:r>
            <a:r>
              <a:rPr lang="en-GB" dirty="0"/>
              <a:t>The generative language model revolution (</a:t>
            </a:r>
            <a:r>
              <a:rPr lang="en-GB" dirty="0" smtClean="0"/>
              <a:t>202</a:t>
            </a:r>
            <a:r>
              <a:rPr lang="hu-HU" dirty="0" smtClean="0"/>
              <a:t>0-2</a:t>
            </a:r>
            <a:r>
              <a:rPr lang="en-GB" dirty="0" smtClean="0"/>
              <a:t>2</a:t>
            </a:r>
            <a:r>
              <a:rPr lang="en-GB" dirty="0"/>
              <a:t>): GPT-3 as a </a:t>
            </a:r>
            <a:r>
              <a:rPr lang="hu-HU" dirty="0" err="1" smtClean="0"/>
              <a:t>foundation</a:t>
            </a:r>
            <a:r>
              <a:rPr lang="hu-HU" dirty="0" smtClean="0"/>
              <a:t> </a:t>
            </a:r>
            <a:r>
              <a:rPr lang="en-GB" dirty="0" smtClean="0"/>
              <a:t>model</a:t>
            </a:r>
            <a:r>
              <a:rPr lang="en-GB" dirty="0"/>
              <a:t>, </a:t>
            </a:r>
            <a:r>
              <a:rPr lang="en-GB" dirty="0" smtClean="0"/>
              <a:t>instruction</a:t>
            </a:r>
            <a:r>
              <a:rPr lang="hu-HU" dirty="0" smtClean="0"/>
              <a:t> </a:t>
            </a:r>
            <a:r>
              <a:rPr lang="hu-HU" dirty="0" err="1" smtClean="0"/>
              <a:t>tuning</a:t>
            </a:r>
            <a:r>
              <a:rPr lang="en-GB" dirty="0" smtClean="0"/>
              <a:t>, </a:t>
            </a:r>
            <a:r>
              <a:rPr lang="en-GB" dirty="0"/>
              <a:t>reinforcement </a:t>
            </a:r>
            <a:r>
              <a:rPr lang="hu-HU" dirty="0" err="1" smtClean="0"/>
              <a:t>learning</a:t>
            </a:r>
            <a:r>
              <a:rPr lang="hu-HU" dirty="0" smtClean="0"/>
              <a:t> </a:t>
            </a:r>
            <a:r>
              <a:rPr lang="hu-HU" dirty="0" err="1" smtClean="0"/>
              <a:t>with</a:t>
            </a:r>
            <a:r>
              <a:rPr lang="hu-HU" dirty="0" smtClean="0"/>
              <a:t> human </a:t>
            </a:r>
            <a:r>
              <a:rPr lang="hu-HU" dirty="0" err="1" smtClean="0"/>
              <a:t>feedback</a:t>
            </a:r>
            <a:endParaRPr lang="hu-HU" dirty="0" smtClean="0"/>
          </a:p>
          <a:p>
            <a:pPr marL="0" indent="0">
              <a:buNone/>
            </a:pPr>
            <a:r>
              <a:rPr lang="hu-HU" dirty="0" smtClean="0"/>
              <a:t>10. </a:t>
            </a:r>
            <a:r>
              <a:rPr lang="en-GB" dirty="0"/>
              <a:t>Generative language models today: commercial and open models, chat-based interfaces, APIs, and local execution frameworks</a:t>
            </a:r>
            <a:endParaRPr lang="hu-HU" dirty="0" smtClean="0"/>
          </a:p>
          <a:p>
            <a:pPr marL="0" indent="0">
              <a:buNone/>
            </a:pPr>
            <a:r>
              <a:rPr lang="hu-HU" dirty="0" smtClean="0"/>
              <a:t>11. </a:t>
            </a:r>
            <a:r>
              <a:rPr lang="en-GB" dirty="0"/>
              <a:t>Prompting language models. Multi-turn conversations, context and memory. Prompting strategies, prompt design, prompt tracking</a:t>
            </a:r>
            <a:r>
              <a:rPr lang="hu-HU" dirty="0" smtClean="0"/>
              <a:t>.</a:t>
            </a:r>
            <a:endParaRPr lang="hu-HU" dirty="0" smtClean="0"/>
          </a:p>
          <a:p>
            <a:pPr marL="0" indent="0">
              <a:buNone/>
            </a:pPr>
            <a:r>
              <a:rPr lang="hu-HU" dirty="0" smtClean="0"/>
              <a:t>12. </a:t>
            </a:r>
            <a:r>
              <a:rPr lang="en-GB" dirty="0"/>
              <a:t>Technical limitations of generative AI, reliability, data protection, ethical and sustainability considerations</a:t>
            </a:r>
            <a:endParaRPr lang="hu-HU" dirty="0" smtClean="0"/>
          </a:p>
          <a:p>
            <a:pPr marL="0" indent="0">
              <a:buNone/>
            </a:pPr>
            <a:r>
              <a:rPr lang="hu-HU" dirty="0" smtClean="0"/>
              <a:t>13-14. </a:t>
            </a:r>
            <a:r>
              <a:rPr lang="en-GB" dirty="0"/>
              <a:t>Outlook on further application areas: generating program code, </a:t>
            </a:r>
            <a:r>
              <a:rPr lang="hu-HU" dirty="0" smtClean="0"/>
              <a:t>video</a:t>
            </a:r>
            <a:r>
              <a:rPr lang="en-GB" dirty="0" smtClean="0"/>
              <a:t>, music</a:t>
            </a:r>
            <a:endParaRPr lang="hu-HU" dirty="0"/>
          </a:p>
        </p:txBody>
      </p:sp>
    </p:spTree>
    <p:extLst>
      <p:ext uri="{BB962C8B-B14F-4D97-AF65-F5344CB8AC3E}">
        <p14:creationId xmlns:p14="http://schemas.microsoft.com/office/powerpoint/2010/main" val="16276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Requirements</a:t>
            </a:r>
            <a:endParaRPr lang="en-GB" dirty="0"/>
          </a:p>
        </p:txBody>
      </p:sp>
      <p:sp>
        <p:nvSpPr>
          <p:cNvPr id="3" name="Tartalom helye 2"/>
          <p:cNvSpPr>
            <a:spLocks noGrp="1"/>
          </p:cNvSpPr>
          <p:nvPr>
            <p:ph idx="1"/>
          </p:nvPr>
        </p:nvSpPr>
        <p:spPr/>
        <p:txBody>
          <a:bodyPr/>
          <a:lstStyle/>
          <a:p>
            <a:r>
              <a:rPr lang="en-GB" dirty="0"/>
              <a:t>At the end of the semester, students will take an </a:t>
            </a:r>
            <a:r>
              <a:rPr lang="en-GB" dirty="0" smtClean="0"/>
              <a:t>oral </a:t>
            </a:r>
            <a:r>
              <a:rPr lang="en-GB" dirty="0"/>
              <a:t>exam based on the lecture material, supplemented with a few </a:t>
            </a:r>
            <a:r>
              <a:rPr lang="en-GB" dirty="0" smtClean="0"/>
              <a:t>readings</a:t>
            </a:r>
            <a:r>
              <a:rPr lang="hu-HU" dirty="0" smtClean="0"/>
              <a:t>.</a:t>
            </a:r>
            <a:endParaRPr lang="en-GB" dirty="0"/>
          </a:p>
          <a:p>
            <a:r>
              <a:rPr lang="en-GB" dirty="0"/>
              <a:t>A </a:t>
            </a:r>
            <a:r>
              <a:rPr lang="en-GB" dirty="0" smtClean="0"/>
              <a:t>grade </a:t>
            </a:r>
            <a:r>
              <a:rPr lang="en-GB" dirty="0"/>
              <a:t>may be offered for active and meaningful participation in the lectures</a:t>
            </a:r>
            <a:r>
              <a:rPr lang="hu-HU" dirty="0" smtClean="0"/>
              <a:t>.</a:t>
            </a:r>
            <a:endParaRPr lang="hu-HU" dirty="0" smtClean="0"/>
          </a:p>
          <a:p>
            <a:r>
              <a:rPr lang="en-GB" dirty="0"/>
              <a:t>Attendance at the lectures is not mandatory</a:t>
            </a:r>
            <a:r>
              <a:rPr lang="hu-HU" dirty="0" smtClean="0"/>
              <a:t>.</a:t>
            </a:r>
            <a:endParaRPr lang="en-GB" dirty="0"/>
          </a:p>
        </p:txBody>
      </p:sp>
    </p:spTree>
    <p:extLst>
      <p:ext uri="{BB962C8B-B14F-4D97-AF65-F5344CB8AC3E}">
        <p14:creationId xmlns:p14="http://schemas.microsoft.com/office/powerpoint/2010/main" val="260663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Instructor’s Professional Background</a:t>
            </a:r>
            <a:endParaRPr lang="en-GB" dirty="0"/>
          </a:p>
        </p:txBody>
      </p:sp>
      <p:sp>
        <p:nvSpPr>
          <p:cNvPr id="3" name="Tartalom helye 2"/>
          <p:cNvSpPr>
            <a:spLocks noGrp="1"/>
          </p:cNvSpPr>
          <p:nvPr>
            <p:ph idx="1"/>
          </p:nvPr>
        </p:nvSpPr>
        <p:spPr/>
        <p:txBody>
          <a:bodyPr>
            <a:normAutofit fontScale="70000" lnSpcReduction="20000"/>
          </a:bodyPr>
          <a:lstStyle/>
          <a:p>
            <a:r>
              <a:rPr lang="en-GB" dirty="0"/>
              <a:t>Humanities: German language and literature degree, lecturer at the Department of German Linguistics (1999-2015</a:t>
            </a:r>
            <a:r>
              <a:rPr lang="en-GB" dirty="0" smtClean="0"/>
              <a:t>)</a:t>
            </a:r>
            <a:endParaRPr lang="en-GB" dirty="0"/>
          </a:p>
          <a:p>
            <a:r>
              <a:rPr lang="hu-HU" dirty="0" smtClean="0"/>
              <a:t>PhD </a:t>
            </a:r>
            <a:r>
              <a:rPr lang="en-GB" dirty="0"/>
              <a:t>in theoretical linguistics in </a:t>
            </a:r>
            <a:r>
              <a:rPr lang="en-GB" dirty="0" smtClean="0"/>
              <a:t>200</a:t>
            </a:r>
            <a:r>
              <a:rPr lang="hu-HU" dirty="0" smtClean="0"/>
              <a:t>5</a:t>
            </a:r>
            <a:endParaRPr lang="hu-HU" dirty="0" smtClean="0"/>
          </a:p>
          <a:p>
            <a:r>
              <a:rPr lang="en-GB" dirty="0"/>
              <a:t>Shift towards computational linguistics </a:t>
            </a:r>
            <a:endParaRPr lang="hu-HU" dirty="0" smtClean="0"/>
          </a:p>
          <a:p>
            <a:r>
              <a:rPr lang="en-GB" dirty="0"/>
              <a:t>Computer </a:t>
            </a:r>
            <a:r>
              <a:rPr lang="hu-HU" dirty="0" smtClean="0"/>
              <a:t>Science </a:t>
            </a:r>
            <a:r>
              <a:rPr lang="en-GB" dirty="0" smtClean="0"/>
              <a:t>BSc</a:t>
            </a:r>
            <a:r>
              <a:rPr lang="en-GB" dirty="0"/>
              <a:t>, MSc with a specialization in artificial </a:t>
            </a:r>
            <a:r>
              <a:rPr lang="en-GB" dirty="0" smtClean="0"/>
              <a:t>intelligence</a:t>
            </a:r>
            <a:r>
              <a:rPr lang="hu-HU" dirty="0" smtClean="0"/>
              <a:t> </a:t>
            </a:r>
            <a:r>
              <a:rPr lang="hu-HU" dirty="0" smtClean="0"/>
              <a:t>(2010-2016</a:t>
            </a:r>
            <a:r>
              <a:rPr lang="hu-HU" dirty="0" smtClean="0"/>
              <a:t>, </a:t>
            </a:r>
            <a:r>
              <a:rPr lang="hu-HU" dirty="0" err="1" smtClean="0"/>
              <a:t>degree</a:t>
            </a:r>
            <a:r>
              <a:rPr lang="hu-HU" dirty="0" smtClean="0"/>
              <a:t> 2021</a:t>
            </a:r>
            <a:r>
              <a:rPr lang="hu-HU" dirty="0" smtClean="0"/>
              <a:t>)</a:t>
            </a:r>
          </a:p>
          <a:p>
            <a:r>
              <a:rPr lang="en-GB" dirty="0"/>
              <a:t>Currently a lecturer at the Department of Bioinformatics at the Faculty of </a:t>
            </a:r>
            <a:r>
              <a:rPr lang="en-GB" dirty="0" smtClean="0"/>
              <a:t>Health</a:t>
            </a:r>
            <a:r>
              <a:rPr lang="hu-HU" dirty="0" smtClean="0"/>
              <a:t> Science</a:t>
            </a:r>
            <a:r>
              <a:rPr lang="en-GB" dirty="0" smtClean="0"/>
              <a:t>, </a:t>
            </a:r>
            <a:r>
              <a:rPr lang="en-GB" dirty="0"/>
              <a:t>University of Debrecen since 2022</a:t>
            </a:r>
            <a:endParaRPr lang="hu-HU" dirty="0" smtClean="0"/>
          </a:p>
          <a:p>
            <a:r>
              <a:rPr lang="en-GB" dirty="0"/>
              <a:t>Computational linguist researcher at the Institute of Romance Studies, University of Regensburg since </a:t>
            </a:r>
            <a:r>
              <a:rPr lang="en-GB" dirty="0" smtClean="0"/>
              <a:t>2024</a:t>
            </a:r>
            <a:endParaRPr lang="hu-HU" dirty="0" smtClean="0"/>
          </a:p>
          <a:p>
            <a:r>
              <a:rPr lang="en-GB" dirty="0"/>
              <a:t>Intensive work with large natural language corpora and language models for years even before </a:t>
            </a:r>
            <a:r>
              <a:rPr lang="en-GB" dirty="0" err="1"/>
              <a:t>ChatGPT</a:t>
            </a:r>
            <a:endParaRPr lang="hu-HU" dirty="0" smtClean="0"/>
          </a:p>
          <a:p>
            <a:r>
              <a:rPr lang="en-GB" dirty="0"/>
              <a:t>In recent years, with generative language models, and in bioinformatics, with DNA language models</a:t>
            </a:r>
            <a:endParaRPr lang="en-GB" dirty="0"/>
          </a:p>
        </p:txBody>
      </p:sp>
    </p:spTree>
    <p:extLst>
      <p:ext uri="{BB962C8B-B14F-4D97-AF65-F5344CB8AC3E}">
        <p14:creationId xmlns:p14="http://schemas.microsoft.com/office/powerpoint/2010/main" val="41805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Students’ Background</a:t>
            </a:r>
            <a:endParaRPr lang="en-GB" dirty="0"/>
          </a:p>
        </p:txBody>
      </p:sp>
      <p:sp>
        <p:nvSpPr>
          <p:cNvPr id="3" name="Tartalom helye 2"/>
          <p:cNvSpPr>
            <a:spLocks noGrp="1"/>
          </p:cNvSpPr>
          <p:nvPr>
            <p:ph idx="1"/>
          </p:nvPr>
        </p:nvSpPr>
        <p:spPr/>
        <p:txBody>
          <a:bodyPr>
            <a:normAutofit fontScale="85000" lnSpcReduction="20000"/>
          </a:bodyPr>
          <a:lstStyle/>
          <a:p>
            <a:r>
              <a:rPr lang="en-GB" dirty="0"/>
              <a:t>Please introduce yourself in one or two sentences</a:t>
            </a:r>
            <a:endParaRPr lang="hu-HU" dirty="0" smtClean="0"/>
          </a:p>
          <a:p>
            <a:r>
              <a:rPr lang="en-GB" dirty="0"/>
              <a:t>Major and year </a:t>
            </a:r>
            <a:endParaRPr lang="hu-HU" dirty="0" smtClean="0"/>
          </a:p>
          <a:p>
            <a:r>
              <a:rPr lang="en-GB" dirty="0"/>
              <a:t>To what extent and for what do you use generative artificial intelligence</a:t>
            </a:r>
            <a:r>
              <a:rPr lang="hu-HU" dirty="0" smtClean="0"/>
              <a:t>?</a:t>
            </a:r>
            <a:endParaRPr lang="hu-HU" dirty="0" smtClean="0"/>
          </a:p>
          <a:p>
            <a:r>
              <a:rPr lang="en-GB" dirty="0"/>
              <a:t>To what extent do you feel you understand the technological background and operation of generative artificial </a:t>
            </a:r>
            <a:r>
              <a:rPr lang="en-GB" dirty="0" smtClean="0"/>
              <a:t>intelligence</a:t>
            </a:r>
            <a:r>
              <a:rPr lang="hu-HU" dirty="0" smtClean="0"/>
              <a:t>?</a:t>
            </a:r>
            <a:endParaRPr lang="hu-HU" dirty="0" smtClean="0"/>
          </a:p>
          <a:p>
            <a:r>
              <a:rPr lang="en-GB" dirty="0"/>
              <a:t>What do you expect from a course on the topic of generative artificial intelligence</a:t>
            </a:r>
            <a:r>
              <a:rPr lang="hu-HU" dirty="0" smtClean="0"/>
              <a:t>?</a:t>
            </a:r>
            <a:endParaRPr lang="hu-HU" dirty="0" smtClean="0"/>
          </a:p>
          <a:p>
            <a:r>
              <a:rPr lang="en-GB" dirty="0"/>
              <a:t>What do you </a:t>
            </a:r>
            <a:r>
              <a:rPr lang="en-GB" dirty="0" smtClean="0"/>
              <a:t>think</a:t>
            </a:r>
            <a:r>
              <a:rPr lang="hu-HU" dirty="0" smtClean="0"/>
              <a:t>, </a:t>
            </a:r>
            <a:r>
              <a:rPr lang="hu-HU" dirty="0" err="1" smtClean="0"/>
              <a:t>for</a:t>
            </a:r>
            <a:r>
              <a:rPr lang="hu-HU" dirty="0" smtClean="0"/>
              <a:t> </a:t>
            </a:r>
            <a:r>
              <a:rPr lang="hu-HU" dirty="0" err="1" smtClean="0"/>
              <a:t>what</a:t>
            </a:r>
            <a:r>
              <a:rPr lang="en-GB" dirty="0" smtClean="0"/>
              <a:t> will </a:t>
            </a:r>
            <a:r>
              <a:rPr lang="en-GB" dirty="0"/>
              <a:t>you </a:t>
            </a:r>
            <a:r>
              <a:rPr lang="en-GB" dirty="0" smtClean="0"/>
              <a:t>be </a:t>
            </a:r>
            <a:r>
              <a:rPr lang="en-GB" dirty="0"/>
              <a:t>able to use what you learn in this course </a:t>
            </a:r>
            <a:r>
              <a:rPr lang="en-GB" dirty="0" smtClean="0"/>
              <a:t>in </a:t>
            </a:r>
            <a:r>
              <a:rPr lang="en-GB" dirty="0"/>
              <a:t>your own profession, if anything</a:t>
            </a:r>
            <a:r>
              <a:rPr lang="hu-HU" dirty="0" smtClean="0"/>
              <a:t>?</a:t>
            </a:r>
            <a:endParaRPr lang="en-GB" dirty="0"/>
          </a:p>
        </p:txBody>
      </p:sp>
    </p:spTree>
    <p:extLst>
      <p:ext uri="{BB962C8B-B14F-4D97-AF65-F5344CB8AC3E}">
        <p14:creationId xmlns:p14="http://schemas.microsoft.com/office/powerpoint/2010/main" val="204731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Definition of Artificial Intelligence</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151283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Definition of Artificial Intelligence</a:t>
            </a:r>
            <a:endParaRPr lang="en-GB" dirty="0"/>
          </a:p>
        </p:txBody>
      </p:sp>
      <p:sp>
        <p:nvSpPr>
          <p:cNvPr id="3" name="Tartalom helye 2"/>
          <p:cNvSpPr>
            <a:spLocks noGrp="1"/>
          </p:cNvSpPr>
          <p:nvPr>
            <p:ph idx="1"/>
          </p:nvPr>
        </p:nvSpPr>
        <p:spPr/>
        <p:txBody>
          <a:bodyPr>
            <a:normAutofit fontScale="70000" lnSpcReduction="20000"/>
          </a:bodyPr>
          <a:lstStyle/>
          <a:p>
            <a:r>
              <a:rPr lang="en-GB" dirty="0"/>
              <a:t>We talk about </a:t>
            </a:r>
            <a:r>
              <a:rPr lang="en-GB" b="1" dirty="0" smtClean="0"/>
              <a:t>artificial </a:t>
            </a:r>
            <a:r>
              <a:rPr lang="en-GB" b="1" dirty="0"/>
              <a:t>intelligence</a:t>
            </a:r>
            <a:r>
              <a:rPr lang="en-GB" dirty="0"/>
              <a:t> when a computer doesn't simply perform a mathematical calculation or mechanically run a program, but performs an activity for which we would normally attribute the ability to an intelligent (especially human) </a:t>
            </a:r>
            <a:r>
              <a:rPr lang="en-GB" dirty="0" smtClean="0"/>
              <a:t>agent</a:t>
            </a:r>
            <a:r>
              <a:rPr lang="hu-HU" dirty="0" smtClean="0"/>
              <a:t>.</a:t>
            </a:r>
            <a:endParaRPr lang="en-GB" dirty="0"/>
          </a:p>
          <a:p>
            <a:r>
              <a:rPr lang="en-GB" dirty="0"/>
              <a:t>In other words, artificial intelligence is when a computer does something that we would generally think requires intelligence</a:t>
            </a:r>
            <a:r>
              <a:rPr lang="en-GB" dirty="0" smtClean="0"/>
              <a:t>.</a:t>
            </a:r>
            <a:endParaRPr lang="hu-HU" dirty="0" smtClean="0"/>
          </a:p>
          <a:p>
            <a:r>
              <a:rPr lang="en-GB" dirty="0"/>
              <a:t>It particularly indicates intelligence if the machine: </a:t>
            </a:r>
            <a:endParaRPr lang="hu-HU" dirty="0" smtClean="0"/>
          </a:p>
          <a:p>
            <a:pPr lvl="1"/>
            <a:r>
              <a:rPr lang="en-GB" dirty="0"/>
              <a:t>Takes circumstances into account and adjusts its </a:t>
            </a:r>
            <a:r>
              <a:rPr lang="en-GB" dirty="0" err="1"/>
              <a:t>behavior</a:t>
            </a:r>
            <a:r>
              <a:rPr lang="en-GB" dirty="0"/>
              <a:t> accordingly </a:t>
            </a:r>
            <a:endParaRPr lang="hu-HU" dirty="0" smtClean="0"/>
          </a:p>
          <a:p>
            <a:pPr lvl="1"/>
            <a:r>
              <a:rPr lang="en-GB" dirty="0"/>
              <a:t>Its </a:t>
            </a:r>
            <a:r>
              <a:rPr lang="en-GB" dirty="0" err="1"/>
              <a:t>behavior</a:t>
            </a:r>
            <a:r>
              <a:rPr lang="en-GB" dirty="0"/>
              <a:t> suggests that it plans, </a:t>
            </a:r>
            <a:r>
              <a:rPr lang="hu-HU" dirty="0" smtClean="0"/>
              <a:t>and </a:t>
            </a:r>
            <a:r>
              <a:rPr lang="hu-HU" dirty="0" err="1" smtClean="0"/>
              <a:t>it</a:t>
            </a:r>
            <a:r>
              <a:rPr lang="hu-HU" dirty="0" smtClean="0"/>
              <a:t> </a:t>
            </a:r>
            <a:r>
              <a:rPr lang="hu-HU" dirty="0" err="1" smtClean="0"/>
              <a:t>makes</a:t>
            </a:r>
            <a:r>
              <a:rPr lang="hu-HU" dirty="0" smtClean="0"/>
              <a:t> </a:t>
            </a:r>
            <a:r>
              <a:rPr lang="en-GB" dirty="0" smtClean="0"/>
              <a:t>decisions </a:t>
            </a:r>
            <a:r>
              <a:rPr lang="en-GB" dirty="0"/>
              <a:t>by weighing the pros and cons of possible choices </a:t>
            </a:r>
            <a:endParaRPr lang="hu-HU" dirty="0" smtClean="0"/>
          </a:p>
          <a:p>
            <a:pPr lvl="1"/>
            <a:r>
              <a:rPr lang="en-GB" dirty="0"/>
              <a:t>Or if it indicates that it grasps complex relationships </a:t>
            </a:r>
            <a:endParaRPr lang="hu-HU" dirty="0" smtClean="0"/>
          </a:p>
          <a:p>
            <a:r>
              <a:rPr lang="en-GB" dirty="0"/>
              <a:t>It is completely irrelevant how the machine achieves this</a:t>
            </a:r>
            <a:r>
              <a:rPr lang="hu-HU" dirty="0" smtClean="0"/>
              <a:t>. </a:t>
            </a:r>
            <a:r>
              <a:rPr lang="en-GB" dirty="0"/>
              <a:t>The point is that the machine's </a:t>
            </a:r>
            <a:r>
              <a:rPr lang="en-GB" dirty="0" err="1"/>
              <a:t>behavior</a:t>
            </a:r>
            <a:r>
              <a:rPr lang="en-GB" dirty="0"/>
              <a:t> creates the illusion that it is thinking</a:t>
            </a:r>
            <a:r>
              <a:rPr lang="hu-HU" dirty="0" smtClean="0"/>
              <a:t>.</a:t>
            </a:r>
            <a:endParaRPr lang="en-GB" dirty="0"/>
          </a:p>
        </p:txBody>
      </p:sp>
    </p:spTree>
    <p:extLst>
      <p:ext uri="{BB962C8B-B14F-4D97-AF65-F5344CB8AC3E}">
        <p14:creationId xmlns:p14="http://schemas.microsoft.com/office/powerpoint/2010/main" val="377281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Parallel: Animal Intelligence</a:t>
            </a:r>
            <a:endParaRPr lang="en-GB" dirty="0"/>
          </a:p>
        </p:txBody>
      </p:sp>
      <p:sp>
        <p:nvSpPr>
          <p:cNvPr id="3" name="Tartalom helye 2"/>
          <p:cNvSpPr>
            <a:spLocks noGrp="1"/>
          </p:cNvSpPr>
          <p:nvPr>
            <p:ph idx="1"/>
          </p:nvPr>
        </p:nvSpPr>
        <p:spPr/>
        <p:txBody>
          <a:bodyPr>
            <a:normAutofit fontScale="62500" lnSpcReduction="20000"/>
          </a:bodyPr>
          <a:lstStyle/>
          <a:p>
            <a:r>
              <a:rPr lang="en-GB" dirty="0"/>
              <a:t>Of course, not only humans are capable of acting in accordance with circumstances and making deliberate decisions; animals are as well</a:t>
            </a:r>
            <a:endParaRPr lang="hu-HU" dirty="0" smtClean="0"/>
          </a:p>
          <a:p>
            <a:pPr lvl="1"/>
            <a:r>
              <a:rPr lang="en-GB" dirty="0"/>
              <a:t>When a parrot "talks," we don't necessarily think of it as intelligent, just as a </a:t>
            </a:r>
            <a:r>
              <a:rPr lang="en-GB" dirty="0" err="1"/>
              <a:t>skillful</a:t>
            </a:r>
            <a:r>
              <a:rPr lang="en-GB" dirty="0"/>
              <a:t> imitator of sounds</a:t>
            </a:r>
            <a:r>
              <a:rPr lang="hu-HU" dirty="0" smtClean="0"/>
              <a:t>.</a:t>
            </a:r>
            <a:endParaRPr lang="hu-HU" dirty="0" smtClean="0"/>
          </a:p>
          <a:p>
            <a:pPr lvl="1"/>
            <a:r>
              <a:rPr lang="en-GB" dirty="0"/>
              <a:t>However, if it uses the sentences it has learned in the appropriate situations (e.g., calling different people by their name, asking for food when it's hungry, etc.), that indicates intelligence</a:t>
            </a:r>
            <a:r>
              <a:rPr lang="hu-HU" dirty="0" smtClean="0"/>
              <a:t>.</a:t>
            </a:r>
            <a:endParaRPr lang="hu-HU" dirty="0" smtClean="0"/>
          </a:p>
          <a:p>
            <a:pPr lvl="1"/>
            <a:r>
              <a:rPr lang="en-GB" dirty="0"/>
              <a:t>If a rat doesn't wander aimlessly through a maze, but purposefully travels through the corridors and finds the exit, and then on the second occasion goes directly along the previously memorized shortest route, that is intelligent </a:t>
            </a:r>
            <a:r>
              <a:rPr lang="en-GB" dirty="0" err="1"/>
              <a:t>behavior</a:t>
            </a:r>
            <a:r>
              <a:rPr lang="en-GB" dirty="0"/>
              <a:t>—it has understood the structure of the maze</a:t>
            </a:r>
            <a:r>
              <a:rPr lang="hu-HU" dirty="0" smtClean="0"/>
              <a:t>.</a:t>
            </a:r>
            <a:endParaRPr lang="hu-HU" dirty="0" smtClean="0"/>
          </a:p>
          <a:p>
            <a:pPr lvl="1"/>
            <a:r>
              <a:rPr lang="en-GB" dirty="0"/>
              <a:t>If we tell a dog where we are going for a walk, and the dog purposefully starts walking in that direction, it has, on the one hand, understood our intention, and on the other hand, planned the walking route, which are intelligent </a:t>
            </a:r>
            <a:r>
              <a:rPr lang="en-GB" dirty="0" err="1"/>
              <a:t>behaviors</a:t>
            </a:r>
            <a:r>
              <a:rPr lang="hu-HU" dirty="0" smtClean="0"/>
              <a:t>.</a:t>
            </a:r>
            <a:endParaRPr lang="hu-HU" dirty="0" smtClean="0"/>
          </a:p>
        </p:txBody>
      </p:sp>
    </p:spTree>
    <p:extLst>
      <p:ext uri="{BB962C8B-B14F-4D97-AF65-F5344CB8AC3E}">
        <p14:creationId xmlns:p14="http://schemas.microsoft.com/office/powerpoint/2010/main" val="418081867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3729</Words>
  <Application>Microsoft Office PowerPoint</Application>
  <PresentationFormat>Diavetítés a képernyőre (4:3 oldalarány)</PresentationFormat>
  <Paragraphs>207</Paragraphs>
  <Slides>32</Slides>
  <Notes>1</Notes>
  <HiddenSlides>0</HiddenSlides>
  <MMClips>0</MMClips>
  <ScaleCrop>false</ScaleCrop>
  <HeadingPairs>
    <vt:vector size="4" baseType="variant">
      <vt:variant>
        <vt:lpstr>Téma</vt:lpstr>
      </vt:variant>
      <vt:variant>
        <vt:i4>1</vt:i4>
      </vt:variant>
      <vt:variant>
        <vt:lpstr>Diacímek</vt:lpstr>
      </vt:variant>
      <vt:variant>
        <vt:i4>32</vt:i4>
      </vt:variant>
    </vt:vector>
  </HeadingPairs>
  <TitlesOfParts>
    <vt:vector size="33" baseType="lpstr">
      <vt:lpstr>Office-téma</vt:lpstr>
      <vt:lpstr>Generative Artificial Intelligence</vt:lpstr>
      <vt:lpstr>Course Description</vt:lpstr>
      <vt:lpstr>Prerequisites</vt:lpstr>
      <vt:lpstr>Requirements</vt:lpstr>
      <vt:lpstr>Instructor’s Professional Background</vt:lpstr>
      <vt:lpstr>Students’ Background</vt:lpstr>
      <vt:lpstr>Definition of Artificial Intelligence</vt:lpstr>
      <vt:lpstr>Definition of Artificial Intelligence</vt:lpstr>
      <vt:lpstr>Parallel: Animal Intelligence</vt:lpstr>
      <vt:lpstr>Examples</vt:lpstr>
      <vt:lpstr>Examples</vt:lpstr>
      <vt:lpstr>Examples</vt:lpstr>
      <vt:lpstr>AI is Task-Specific</vt:lpstr>
      <vt:lpstr>Artificial General Intelligence (AGI)</vt:lpstr>
      <vt:lpstr>Concepts</vt:lpstr>
      <vt:lpstr>Algorithm</vt:lpstr>
      <vt:lpstr>Algorithm</vt:lpstr>
      <vt:lpstr>Algorithm</vt:lpstr>
      <vt:lpstr>Algorithm</vt:lpstr>
      <vt:lpstr>Algorithm</vt:lpstr>
      <vt:lpstr>Algorithm</vt:lpstr>
      <vt:lpstr>Algorithm</vt:lpstr>
      <vt:lpstr>Algorithm</vt:lpstr>
      <vt:lpstr>Algorithm</vt:lpstr>
      <vt:lpstr>Algorithmic Solvability</vt:lpstr>
      <vt:lpstr>Algorithmic Solvability</vt:lpstr>
      <vt:lpstr>Machine Learning</vt:lpstr>
      <vt:lpstr>Machine Learning</vt:lpstr>
      <vt:lpstr>Machine Learning</vt:lpstr>
      <vt:lpstr>Discriminative and Generative Models</vt:lpstr>
      <vt:lpstr>Course Outline</vt:lpstr>
      <vt:lpstr>Course Outline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67</cp:revision>
  <dcterms:created xsi:type="dcterms:W3CDTF">2025-09-07T20:31:34Z</dcterms:created>
  <dcterms:modified xsi:type="dcterms:W3CDTF">2025-09-08T23:27:21Z</dcterms:modified>
</cp:coreProperties>
</file>