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1" r:id="rId2"/>
    <p:sldId id="257" r:id="rId3"/>
    <p:sldId id="262" r:id="rId4"/>
    <p:sldId id="258" r:id="rId5"/>
    <p:sldId id="259" r:id="rId6"/>
    <p:sldId id="260" r:id="rId7"/>
    <p:sldId id="261" r:id="rId8"/>
    <p:sldId id="263" r:id="rId9"/>
    <p:sldId id="264" r:id="rId10"/>
    <p:sldId id="265" r:id="rId11"/>
    <p:sldId id="266" r:id="rId12"/>
    <p:sldId id="268" r:id="rId13"/>
    <p:sldId id="267" r:id="rId14"/>
    <p:sldId id="270" r:id="rId15"/>
    <p:sldId id="271" r:id="rId16"/>
    <p:sldId id="272" r:id="rId17"/>
    <p:sldId id="292" r:id="rId18"/>
    <p:sldId id="269" r:id="rId19"/>
    <p:sldId id="276" r:id="rId20"/>
    <p:sldId id="274" r:id="rId21"/>
    <p:sldId id="275" r:id="rId22"/>
    <p:sldId id="277" r:id="rId23"/>
    <p:sldId id="280" r:id="rId24"/>
    <p:sldId id="279" r:id="rId25"/>
    <p:sldId id="278" r:id="rId26"/>
    <p:sldId id="281" r:id="rId27"/>
    <p:sldId id="282" r:id="rId28"/>
    <p:sldId id="284" r:id="rId29"/>
    <p:sldId id="283" r:id="rId30"/>
    <p:sldId id="285" r:id="rId31"/>
    <p:sldId id="286" r:id="rId32"/>
    <p:sldId id="287" r:id="rId33"/>
    <p:sldId id="289" r:id="rId34"/>
    <p:sldId id="288"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74" autoAdjust="0"/>
    <p:restoredTop sz="94660"/>
  </p:normalViewPr>
  <p:slideViewPr>
    <p:cSldViewPr>
      <p:cViewPr varScale="1">
        <p:scale>
          <a:sx n="91" d="100"/>
          <a:sy n="91" d="100"/>
        </p:scale>
        <p:origin x="-837"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F8D08A-0320-428D-8F0D-AF67C5CF67FF}" type="datetimeFigureOut">
              <a:rPr lang="en-GB" smtClean="0"/>
              <a:t>02/10/2025</a:t>
            </a:fld>
            <a:endParaRPr lang="en-GB"/>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7A67D8-81A2-4C40-907D-EC4BC1D9B23E}" type="slidenum">
              <a:rPr lang="en-GB" smtClean="0"/>
              <a:t>‹#›</a:t>
            </a:fld>
            <a:endParaRPr lang="en-GB"/>
          </a:p>
        </p:txBody>
      </p:sp>
    </p:spTree>
    <p:extLst>
      <p:ext uri="{BB962C8B-B14F-4D97-AF65-F5344CB8AC3E}">
        <p14:creationId xmlns:p14="http://schemas.microsoft.com/office/powerpoint/2010/main" val="398012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AB7A67D8-81A2-4C40-907D-EC4BC1D9B23E}" type="slidenum">
              <a:rPr lang="en-GB" smtClean="0"/>
              <a:t>7</a:t>
            </a:fld>
            <a:endParaRPr lang="en-GB"/>
          </a:p>
        </p:txBody>
      </p:sp>
    </p:spTree>
    <p:extLst>
      <p:ext uri="{BB962C8B-B14F-4D97-AF65-F5344CB8AC3E}">
        <p14:creationId xmlns:p14="http://schemas.microsoft.com/office/powerpoint/2010/main" val="189276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AB7A67D8-81A2-4C40-907D-EC4BC1D9B23E}" type="slidenum">
              <a:rPr lang="en-GB" smtClean="0"/>
              <a:t>9</a:t>
            </a:fld>
            <a:endParaRPr lang="en-GB"/>
          </a:p>
        </p:txBody>
      </p:sp>
    </p:spTree>
    <p:extLst>
      <p:ext uri="{BB962C8B-B14F-4D97-AF65-F5344CB8AC3E}">
        <p14:creationId xmlns:p14="http://schemas.microsoft.com/office/powerpoint/2010/main" val="106390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AB7A67D8-81A2-4C40-907D-EC4BC1D9B23E}" type="slidenum">
              <a:rPr lang="en-GB" smtClean="0"/>
              <a:t>19</a:t>
            </a:fld>
            <a:endParaRPr lang="en-GB"/>
          </a:p>
        </p:txBody>
      </p:sp>
    </p:spTree>
    <p:extLst>
      <p:ext uri="{BB962C8B-B14F-4D97-AF65-F5344CB8AC3E}">
        <p14:creationId xmlns:p14="http://schemas.microsoft.com/office/powerpoint/2010/main" val="219726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AB7A67D8-81A2-4C40-907D-EC4BC1D9B23E}" type="slidenum">
              <a:rPr lang="en-GB" smtClean="0"/>
              <a:t>28</a:t>
            </a:fld>
            <a:endParaRPr lang="en-GB"/>
          </a:p>
        </p:txBody>
      </p:sp>
    </p:spTree>
    <p:extLst>
      <p:ext uri="{BB962C8B-B14F-4D97-AF65-F5344CB8AC3E}">
        <p14:creationId xmlns:p14="http://schemas.microsoft.com/office/powerpoint/2010/main" val="223939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37793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208283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39840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422015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82682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96DE2DC6-35D3-402D-B58D-EF0A5A3588AA}" type="datetimeFigureOut">
              <a:rPr lang="en-GB" smtClean="0"/>
              <a:t>02/10/2025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314379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96DE2DC6-35D3-402D-B58D-EF0A5A3588AA}" type="datetimeFigureOut">
              <a:rPr lang="en-GB" smtClean="0"/>
              <a:t>02/10/2025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79679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96DE2DC6-35D3-402D-B58D-EF0A5A3588AA}" type="datetimeFigureOut">
              <a:rPr lang="en-GB" smtClean="0"/>
              <a:t>02/10/2025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322378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6DE2DC6-35D3-402D-B58D-EF0A5A3588AA}" type="datetimeFigureOut">
              <a:rPr lang="en-GB" smtClean="0"/>
              <a:t>02/10/2025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307053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6DE2DC6-35D3-402D-B58D-EF0A5A3588AA}" type="datetimeFigureOut">
              <a:rPr lang="en-GB" smtClean="0"/>
              <a:t>02/10/2025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307297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6DE2DC6-35D3-402D-B58D-EF0A5A3588AA}" type="datetimeFigureOut">
              <a:rPr lang="en-GB" smtClean="0"/>
              <a:t>02/10/2025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64688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E2DC6-35D3-402D-B58D-EF0A5A3588AA}" type="datetimeFigureOut">
              <a:rPr lang="en-GB" smtClean="0"/>
              <a:t>02/10/2025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A7A4E-A8D9-4439-BD8D-AD9F1B579C3C}" type="slidenum">
              <a:rPr lang="en-GB" smtClean="0"/>
              <a:t>‹#›</a:t>
            </a:fld>
            <a:endParaRPr lang="en-GB"/>
          </a:p>
        </p:txBody>
      </p:sp>
    </p:spTree>
    <p:extLst>
      <p:ext uri="{BB962C8B-B14F-4D97-AF65-F5344CB8AC3E}">
        <p14:creationId xmlns:p14="http://schemas.microsoft.com/office/powerpoint/2010/main" val="1677734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Generative</a:t>
            </a:r>
            <a:r>
              <a:rPr lang="hu-HU" dirty="0" smtClean="0"/>
              <a:t> </a:t>
            </a:r>
            <a:r>
              <a:rPr lang="hu-HU" dirty="0" err="1" smtClean="0"/>
              <a:t>Artificial</a:t>
            </a:r>
            <a:r>
              <a:rPr lang="hu-HU" dirty="0" smtClean="0"/>
              <a:t> </a:t>
            </a:r>
            <a:r>
              <a:rPr lang="hu-HU" dirty="0" err="1" smtClean="0"/>
              <a:t>Intelligence</a:t>
            </a:r>
            <a:endParaRPr lang="en-GB" dirty="0"/>
          </a:p>
        </p:txBody>
      </p:sp>
      <p:sp>
        <p:nvSpPr>
          <p:cNvPr id="3" name="Alcím 2"/>
          <p:cNvSpPr>
            <a:spLocks noGrp="1"/>
          </p:cNvSpPr>
          <p:nvPr>
            <p:ph type="subTitle" idx="1"/>
          </p:nvPr>
        </p:nvSpPr>
        <p:spPr/>
        <p:txBody>
          <a:bodyPr>
            <a:normAutofit fontScale="92500" lnSpcReduction="20000"/>
          </a:bodyPr>
          <a:lstStyle/>
          <a:p>
            <a:r>
              <a:rPr lang="hu-HU" dirty="0" err="1" smtClean="0"/>
              <a:t>October</a:t>
            </a:r>
            <a:r>
              <a:rPr lang="hu-HU" dirty="0" smtClean="0"/>
              <a:t> 2, </a:t>
            </a:r>
            <a:r>
              <a:rPr lang="hu-HU" dirty="0"/>
              <a:t>2025</a:t>
            </a:r>
          </a:p>
          <a:p>
            <a:r>
              <a:rPr lang="hu-HU" dirty="0"/>
              <a:t>Pethő Gergely</a:t>
            </a:r>
          </a:p>
          <a:p>
            <a:r>
              <a:rPr lang="hu-HU" dirty="0" err="1"/>
              <a:t>UD</a:t>
            </a:r>
            <a:r>
              <a:rPr lang="hu-HU" dirty="0"/>
              <a:t> </a:t>
            </a:r>
            <a:r>
              <a:rPr lang="hu-HU" dirty="0" err="1"/>
              <a:t>Faculty</a:t>
            </a:r>
            <a:r>
              <a:rPr lang="hu-HU" dirty="0"/>
              <a:t> of Health Science, </a:t>
            </a:r>
            <a:r>
              <a:rPr lang="hu-HU" dirty="0" err="1"/>
              <a:t>Department</a:t>
            </a:r>
            <a:r>
              <a:rPr lang="hu-HU" dirty="0"/>
              <a:t> of </a:t>
            </a:r>
            <a:r>
              <a:rPr lang="hu-HU" dirty="0" err="1"/>
              <a:t>Bioinformatics</a:t>
            </a:r>
            <a:endParaRPr lang="en-GB" dirty="0"/>
          </a:p>
        </p:txBody>
      </p:sp>
    </p:spTree>
    <p:extLst>
      <p:ext uri="{BB962C8B-B14F-4D97-AF65-F5344CB8AC3E}">
        <p14:creationId xmlns:p14="http://schemas.microsoft.com/office/powerpoint/2010/main" val="37298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Logistic</a:t>
            </a:r>
            <a:r>
              <a:rPr lang="hu-HU" dirty="0" smtClean="0"/>
              <a:t> </a:t>
            </a:r>
            <a:r>
              <a:rPr lang="hu-HU" dirty="0" err="1" smtClean="0"/>
              <a:t>Regression</a:t>
            </a:r>
            <a:endParaRPr lang="en-GB" dirty="0"/>
          </a:p>
        </p:txBody>
      </p:sp>
      <p:sp>
        <p:nvSpPr>
          <p:cNvPr id="3" name="Tartalom helye 2"/>
          <p:cNvSpPr>
            <a:spLocks noGrp="1"/>
          </p:cNvSpPr>
          <p:nvPr>
            <p:ph idx="1"/>
          </p:nvPr>
        </p:nvSpPr>
        <p:spPr/>
        <p:txBody>
          <a:bodyPr/>
          <a:lstStyle/>
          <a:p>
            <a:pPr marL="0"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567613"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églalap 3"/>
          <p:cNvSpPr/>
          <p:nvPr/>
        </p:nvSpPr>
        <p:spPr>
          <a:xfrm>
            <a:off x="3275856" y="5157192"/>
            <a:ext cx="4511171" cy="461665"/>
          </a:xfrm>
          <a:prstGeom prst="rect">
            <a:avLst/>
          </a:prstGeom>
        </p:spPr>
        <p:txBody>
          <a:bodyPr wrap="none">
            <a:spAutoFit/>
          </a:bodyPr>
          <a:lstStyle/>
          <a:p>
            <a:r>
              <a:rPr lang="cy-GB" sz="2400" i="1" dirty="0" smtClean="0"/>
              <a:t>ŷ</a:t>
            </a:r>
            <a:r>
              <a:rPr lang="hu-HU" sz="2400" dirty="0" smtClean="0"/>
              <a:t> = </a:t>
            </a:r>
            <a:r>
              <a:rPr lang="el-GR" sz="2400" dirty="0" smtClean="0"/>
              <a:t>σ</a:t>
            </a:r>
            <a:r>
              <a:rPr lang="hu-HU" sz="2400" dirty="0" smtClean="0"/>
              <a:t>(</a:t>
            </a:r>
            <a:r>
              <a:rPr lang="hu-HU" sz="2400" i="1" dirty="0"/>
              <a:t>w</a:t>
            </a:r>
            <a:r>
              <a:rPr lang="hu-HU" sz="2400" baseline="-25000" dirty="0" smtClean="0"/>
              <a:t>1</a:t>
            </a:r>
            <a:r>
              <a:rPr lang="hu-HU" sz="2400" i="1" dirty="0" smtClean="0"/>
              <a:t>x</a:t>
            </a:r>
            <a:r>
              <a:rPr lang="hu-HU" sz="2400" baseline="-25000" dirty="0" smtClean="0"/>
              <a:t>1</a:t>
            </a:r>
            <a:r>
              <a:rPr lang="hu-HU" sz="2400" dirty="0" smtClean="0"/>
              <a:t> + </a:t>
            </a:r>
            <a:r>
              <a:rPr lang="hu-HU" sz="2400" i="1" dirty="0"/>
              <a:t>w</a:t>
            </a:r>
            <a:r>
              <a:rPr lang="hu-HU" sz="2400" baseline="-25000" dirty="0" smtClean="0"/>
              <a:t>2</a:t>
            </a:r>
            <a:r>
              <a:rPr lang="hu-HU" sz="2400" i="1" dirty="0" smtClean="0"/>
              <a:t>x</a:t>
            </a:r>
            <a:r>
              <a:rPr lang="hu-HU" sz="2400" baseline="-25000" dirty="0" smtClean="0"/>
              <a:t>2</a:t>
            </a:r>
            <a:r>
              <a:rPr lang="hu-HU" sz="2400" dirty="0" smtClean="0"/>
              <a:t> + </a:t>
            </a:r>
            <a:r>
              <a:rPr lang="hu-HU" sz="2400" i="1" dirty="0" smtClean="0"/>
              <a:t>w</a:t>
            </a:r>
            <a:r>
              <a:rPr lang="hu-HU" sz="2400" baseline="-25000" dirty="0" smtClean="0"/>
              <a:t>3</a:t>
            </a:r>
            <a:r>
              <a:rPr lang="hu-HU" sz="2400" i="1" dirty="0" smtClean="0"/>
              <a:t>x</a:t>
            </a:r>
            <a:r>
              <a:rPr lang="hu-HU" sz="2400" baseline="-25000" dirty="0"/>
              <a:t>3</a:t>
            </a:r>
            <a:r>
              <a:rPr lang="hu-HU" sz="2400" dirty="0" smtClean="0"/>
              <a:t> + </a:t>
            </a:r>
            <a:r>
              <a:rPr lang="hu-HU" sz="2400" i="1" dirty="0"/>
              <a:t>w</a:t>
            </a:r>
            <a:r>
              <a:rPr lang="hu-HU" sz="2400" baseline="-25000" dirty="0" smtClean="0"/>
              <a:t>4</a:t>
            </a:r>
            <a:r>
              <a:rPr lang="hu-HU" sz="2400" i="1" dirty="0" smtClean="0"/>
              <a:t>x</a:t>
            </a:r>
            <a:r>
              <a:rPr lang="hu-HU" sz="2400" baseline="-25000" dirty="0" smtClean="0"/>
              <a:t>4 </a:t>
            </a:r>
            <a:r>
              <a:rPr lang="hu-HU" sz="2400" dirty="0" smtClean="0"/>
              <a:t>+ </a:t>
            </a:r>
            <a:r>
              <a:rPr lang="hu-HU" sz="2400" i="1" dirty="0" smtClean="0"/>
              <a:t>b</a:t>
            </a:r>
            <a:r>
              <a:rPr lang="hu-HU" sz="2400" dirty="0" smtClean="0"/>
              <a:t>)</a:t>
            </a:r>
            <a:endParaRPr lang="en-GB" sz="2400" dirty="0"/>
          </a:p>
        </p:txBody>
      </p:sp>
    </p:spTree>
    <p:extLst>
      <p:ext uri="{BB962C8B-B14F-4D97-AF65-F5344CB8AC3E}">
        <p14:creationId xmlns:p14="http://schemas.microsoft.com/office/powerpoint/2010/main" val="1095102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99" y="1556792"/>
            <a:ext cx="7567613"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smtClean="0"/>
              <a:t>Regression</a:t>
            </a:r>
            <a:r>
              <a:rPr lang="hu-HU" dirty="0" smtClean="0"/>
              <a:t> </a:t>
            </a:r>
            <a:r>
              <a:rPr lang="hu-HU" dirty="0" err="1" smtClean="0"/>
              <a:t>to</a:t>
            </a:r>
            <a:r>
              <a:rPr lang="hu-HU" dirty="0" smtClean="0"/>
              <a:t> </a:t>
            </a:r>
            <a:r>
              <a:rPr lang="hu-HU" dirty="0" err="1" smtClean="0"/>
              <a:t>Neural</a:t>
            </a:r>
            <a:r>
              <a:rPr lang="hu-HU" dirty="0" smtClean="0"/>
              <a:t> Network</a:t>
            </a:r>
            <a:endParaRPr lang="en-GB" dirty="0"/>
          </a:p>
        </p:txBody>
      </p:sp>
      <p:sp>
        <p:nvSpPr>
          <p:cNvPr id="4" name="Téglalap 3"/>
          <p:cNvSpPr/>
          <p:nvPr/>
        </p:nvSpPr>
        <p:spPr>
          <a:xfrm>
            <a:off x="3347864" y="3068960"/>
            <a:ext cx="5362365" cy="461665"/>
          </a:xfrm>
          <a:prstGeom prst="rect">
            <a:avLst/>
          </a:prstGeom>
        </p:spPr>
        <p:txBody>
          <a:bodyPr wrap="none">
            <a:spAutoFit/>
          </a:bodyPr>
          <a:lstStyle/>
          <a:p>
            <a:r>
              <a:rPr lang="hu-HU" sz="2400" i="1" dirty="0" smtClean="0"/>
              <a:t>h</a:t>
            </a:r>
            <a:r>
              <a:rPr lang="hu-HU" sz="2400" baseline="-25000" dirty="0" smtClean="0">
                <a:solidFill>
                  <a:srgbClr val="FFC000"/>
                </a:solidFill>
              </a:rPr>
              <a:t>1</a:t>
            </a:r>
            <a:r>
              <a:rPr lang="hu-HU" sz="2400" dirty="0" smtClean="0"/>
              <a:t> = </a:t>
            </a:r>
            <a:r>
              <a:rPr lang="el-GR" sz="2400" dirty="0" smtClean="0"/>
              <a:t>σ</a:t>
            </a:r>
            <a:r>
              <a:rPr lang="hu-HU" sz="2400" dirty="0" smtClean="0"/>
              <a:t>(</a:t>
            </a:r>
            <a:r>
              <a:rPr lang="hu-HU" sz="2400" i="1" dirty="0" smtClean="0"/>
              <a:t>w</a:t>
            </a:r>
            <a:r>
              <a:rPr lang="hu-HU" sz="2400" baseline="-25000" dirty="0" smtClean="0">
                <a:solidFill>
                  <a:srgbClr val="FFC000"/>
                </a:solidFill>
              </a:rPr>
              <a:t>1</a:t>
            </a:r>
            <a:r>
              <a:rPr lang="hu-HU" sz="2400" baseline="-25000" dirty="0" smtClean="0"/>
              <a:t>,</a:t>
            </a:r>
            <a:r>
              <a:rPr lang="hu-HU" sz="2400" baseline="-25000" dirty="0" smtClean="0">
                <a:solidFill>
                  <a:srgbClr val="00B050"/>
                </a:solidFill>
              </a:rPr>
              <a:t>1</a:t>
            </a:r>
            <a:r>
              <a:rPr lang="hu-HU" sz="2400" i="1" dirty="0" smtClean="0"/>
              <a:t>x</a:t>
            </a:r>
            <a:r>
              <a:rPr lang="hu-HU" sz="2400" baseline="-25000" dirty="0" smtClean="0">
                <a:solidFill>
                  <a:srgbClr val="00B050"/>
                </a:solidFill>
              </a:rPr>
              <a:t>1</a:t>
            </a:r>
            <a:r>
              <a:rPr lang="hu-HU" sz="2400" dirty="0" smtClean="0"/>
              <a:t> + </a:t>
            </a:r>
            <a:r>
              <a:rPr lang="hu-HU" sz="2400" i="1" dirty="0" smtClean="0"/>
              <a:t>w</a:t>
            </a:r>
            <a:r>
              <a:rPr lang="hu-HU" sz="2400" baseline="-25000" dirty="0" smtClean="0">
                <a:solidFill>
                  <a:srgbClr val="FFC000"/>
                </a:solidFill>
              </a:rPr>
              <a:t>1</a:t>
            </a:r>
            <a:r>
              <a:rPr lang="hu-HU" sz="2400" baseline="-25000" dirty="0" smtClean="0"/>
              <a:t>,</a:t>
            </a:r>
            <a:r>
              <a:rPr lang="hu-HU" sz="2400" baseline="-25000" dirty="0" smtClean="0">
                <a:solidFill>
                  <a:srgbClr val="00B050"/>
                </a:solidFill>
              </a:rPr>
              <a:t>2</a:t>
            </a:r>
            <a:r>
              <a:rPr lang="hu-HU" sz="2400" i="1" dirty="0" smtClean="0"/>
              <a:t>x</a:t>
            </a:r>
            <a:r>
              <a:rPr lang="hu-HU" sz="2400" baseline="-25000" dirty="0" smtClean="0">
                <a:solidFill>
                  <a:srgbClr val="00B050"/>
                </a:solidFill>
              </a:rPr>
              <a:t>2</a:t>
            </a:r>
            <a:r>
              <a:rPr lang="hu-HU" sz="2400" dirty="0" smtClean="0"/>
              <a:t> + </a:t>
            </a:r>
            <a:r>
              <a:rPr lang="hu-HU" sz="2400" i="1" dirty="0" smtClean="0"/>
              <a:t>w</a:t>
            </a:r>
            <a:r>
              <a:rPr lang="hu-HU" sz="2400" baseline="-25000" dirty="0" smtClean="0">
                <a:solidFill>
                  <a:srgbClr val="FFC000"/>
                </a:solidFill>
              </a:rPr>
              <a:t>1</a:t>
            </a:r>
            <a:r>
              <a:rPr lang="hu-HU" sz="2400" baseline="-25000" dirty="0" smtClean="0"/>
              <a:t>,</a:t>
            </a:r>
            <a:r>
              <a:rPr lang="hu-HU" sz="2400" baseline="-25000" dirty="0" smtClean="0">
                <a:solidFill>
                  <a:srgbClr val="00B050"/>
                </a:solidFill>
              </a:rPr>
              <a:t>3</a:t>
            </a:r>
            <a:r>
              <a:rPr lang="hu-HU" sz="2400" i="1" dirty="0" smtClean="0"/>
              <a:t>x</a:t>
            </a:r>
            <a:r>
              <a:rPr lang="hu-HU" sz="2400" baseline="-25000" dirty="0" smtClean="0">
                <a:solidFill>
                  <a:srgbClr val="00B050"/>
                </a:solidFill>
              </a:rPr>
              <a:t>3</a:t>
            </a:r>
            <a:r>
              <a:rPr lang="hu-HU" sz="2400" dirty="0" smtClean="0"/>
              <a:t> + </a:t>
            </a:r>
            <a:r>
              <a:rPr lang="hu-HU" sz="2400" i="1" dirty="0"/>
              <a:t>w</a:t>
            </a:r>
            <a:r>
              <a:rPr lang="hu-HU" sz="2400" baseline="-25000" dirty="0" smtClean="0">
                <a:solidFill>
                  <a:srgbClr val="FFC000"/>
                </a:solidFill>
              </a:rPr>
              <a:t>1</a:t>
            </a:r>
            <a:r>
              <a:rPr lang="hu-HU" sz="2400" baseline="-25000" dirty="0" smtClean="0"/>
              <a:t>,</a:t>
            </a:r>
            <a:r>
              <a:rPr lang="hu-HU" sz="2400" baseline="-25000" dirty="0" smtClean="0">
                <a:solidFill>
                  <a:srgbClr val="00B050"/>
                </a:solidFill>
              </a:rPr>
              <a:t>4</a:t>
            </a:r>
            <a:r>
              <a:rPr lang="hu-HU" sz="2400" i="1" dirty="0" smtClean="0"/>
              <a:t>x</a:t>
            </a:r>
            <a:r>
              <a:rPr lang="hu-HU" sz="2400" baseline="-25000" dirty="0" smtClean="0">
                <a:solidFill>
                  <a:srgbClr val="00B050"/>
                </a:solidFill>
              </a:rPr>
              <a:t>4</a:t>
            </a:r>
            <a:r>
              <a:rPr lang="hu-HU" sz="2400" baseline="-25000" dirty="0" smtClean="0"/>
              <a:t> </a:t>
            </a:r>
            <a:r>
              <a:rPr lang="hu-HU" sz="2400" dirty="0" smtClean="0"/>
              <a:t>+ </a:t>
            </a:r>
            <a:r>
              <a:rPr lang="hu-HU" sz="2400" i="1" dirty="0" smtClean="0"/>
              <a:t>b</a:t>
            </a:r>
            <a:r>
              <a:rPr lang="hu-HU" sz="2400" baseline="-25000" dirty="0" smtClean="0">
                <a:solidFill>
                  <a:srgbClr val="FFC000"/>
                </a:solidFill>
              </a:rPr>
              <a:t>1</a:t>
            </a:r>
            <a:r>
              <a:rPr lang="hu-HU" sz="2400" dirty="0" smtClean="0"/>
              <a:t>)</a:t>
            </a:r>
            <a:endParaRPr lang="en-GB" sz="2400" dirty="0"/>
          </a:p>
        </p:txBody>
      </p:sp>
      <p:sp>
        <p:nvSpPr>
          <p:cNvPr id="5" name="Téglalap 4"/>
          <p:cNvSpPr/>
          <p:nvPr/>
        </p:nvSpPr>
        <p:spPr>
          <a:xfrm>
            <a:off x="3369447" y="4995560"/>
            <a:ext cx="2520280" cy="646331"/>
          </a:xfrm>
          <a:prstGeom prst="rect">
            <a:avLst/>
          </a:prstGeom>
        </p:spPr>
        <p:txBody>
          <a:bodyPr wrap="square">
            <a:spAutoFit/>
          </a:bodyPr>
          <a:lstStyle/>
          <a:p>
            <a:r>
              <a:rPr lang="hu-HU" dirty="0" err="1" smtClean="0"/>
              <a:t>Same</a:t>
            </a:r>
            <a:r>
              <a:rPr lang="hu-HU" dirty="0" smtClean="0"/>
              <a:t> </a:t>
            </a:r>
            <a:r>
              <a:rPr lang="hu-HU" dirty="0" err="1" smtClean="0"/>
              <a:t>illustrated</a:t>
            </a:r>
            <a:r>
              <a:rPr lang="hu-HU" dirty="0" smtClean="0"/>
              <a:t> </a:t>
            </a:r>
            <a:r>
              <a:rPr lang="hu-HU" dirty="0" err="1" smtClean="0"/>
              <a:t>with</a:t>
            </a:r>
            <a:r>
              <a:rPr lang="hu-HU" dirty="0" smtClean="0"/>
              <a:t> a </a:t>
            </a:r>
            <a:r>
              <a:rPr lang="hu-HU" dirty="0" err="1" smtClean="0"/>
              <a:t>simpler</a:t>
            </a:r>
            <a:r>
              <a:rPr lang="hu-HU" dirty="0" smtClean="0"/>
              <a:t> </a:t>
            </a:r>
            <a:r>
              <a:rPr lang="hu-HU" dirty="0" err="1" smtClean="0"/>
              <a:t>figure</a:t>
            </a:r>
            <a:r>
              <a:rPr lang="hu-HU" dirty="0" smtClean="0"/>
              <a:t>:</a:t>
            </a:r>
            <a:endParaRPr lang="hu-HU" dirty="0" smtClean="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3636" y="3933056"/>
            <a:ext cx="1968138" cy="248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5364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p:txBody>
          <a:bodyPr/>
          <a:lstStyle/>
          <a:p>
            <a:r>
              <a:rPr lang="hu-HU" dirty="0" err="1" smtClean="0"/>
              <a:t>One</a:t>
            </a:r>
            <a:r>
              <a:rPr lang="hu-HU" dirty="0" smtClean="0"/>
              <a:t> </a:t>
            </a:r>
            <a:r>
              <a:rPr lang="hu-HU" dirty="0" err="1" smtClean="0"/>
              <a:t>weighted</a:t>
            </a:r>
            <a:r>
              <a:rPr lang="hu-HU" dirty="0" smtClean="0"/>
              <a:t> sum </a:t>
            </a:r>
            <a:r>
              <a:rPr lang="hu-HU" dirty="0" err="1" smtClean="0"/>
              <a:t>in</a:t>
            </a:r>
            <a:r>
              <a:rPr lang="hu-HU" dirty="0" smtClean="0"/>
              <a:t> </a:t>
            </a:r>
            <a:r>
              <a:rPr lang="hu-HU" dirty="0" err="1" smtClean="0"/>
              <a:t>the</a:t>
            </a:r>
            <a:r>
              <a:rPr lang="hu-HU" dirty="0" smtClean="0"/>
              <a:t> </a:t>
            </a:r>
            <a:r>
              <a:rPr lang="hu-HU" dirty="0" err="1" smtClean="0"/>
              <a:t>second</a:t>
            </a:r>
            <a:r>
              <a:rPr lang="hu-HU" dirty="0" smtClean="0"/>
              <a:t> </a:t>
            </a:r>
            <a:r>
              <a:rPr lang="hu-HU" dirty="0" err="1" smtClean="0"/>
              <a:t>layer</a:t>
            </a:r>
            <a:r>
              <a:rPr lang="hu-HU" dirty="0" smtClean="0"/>
              <a:t>:</a:t>
            </a:r>
            <a:endParaRPr lang="hu-HU"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76872"/>
            <a:ext cx="3164850" cy="4003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412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a:xfrm>
            <a:off x="457200" y="1628800"/>
            <a:ext cx="8229600" cy="4525963"/>
          </a:xfrm>
        </p:spPr>
        <p:txBody>
          <a:bodyPr/>
          <a:lstStyle/>
          <a:p>
            <a:r>
              <a:rPr lang="hu-HU" dirty="0" err="1" smtClean="0"/>
              <a:t>Two</a:t>
            </a:r>
            <a:r>
              <a:rPr lang="hu-HU" dirty="0" smtClean="0"/>
              <a:t> </a:t>
            </a:r>
            <a:r>
              <a:rPr lang="hu-HU" dirty="0" err="1" smtClean="0"/>
              <a:t>weighted</a:t>
            </a:r>
            <a:r>
              <a:rPr lang="hu-HU" dirty="0" smtClean="0"/>
              <a:t> </a:t>
            </a:r>
            <a:r>
              <a:rPr lang="hu-HU" dirty="0" err="1" smtClean="0"/>
              <a:t>sums</a:t>
            </a:r>
            <a:r>
              <a:rPr lang="hu-HU" dirty="0" smtClean="0"/>
              <a:t> </a:t>
            </a:r>
            <a:r>
              <a:rPr lang="hu-HU" dirty="0" err="1"/>
              <a:t>in</a:t>
            </a:r>
            <a:r>
              <a:rPr lang="hu-HU" dirty="0"/>
              <a:t> </a:t>
            </a:r>
            <a:r>
              <a:rPr lang="hu-HU" dirty="0" err="1"/>
              <a:t>the</a:t>
            </a:r>
            <a:r>
              <a:rPr lang="hu-HU" dirty="0"/>
              <a:t> </a:t>
            </a:r>
            <a:r>
              <a:rPr lang="hu-HU" dirty="0" err="1"/>
              <a:t>second</a:t>
            </a:r>
            <a:r>
              <a:rPr lang="hu-HU" dirty="0"/>
              <a:t> </a:t>
            </a:r>
            <a:r>
              <a:rPr lang="hu-HU" dirty="0" err="1"/>
              <a:t>layer</a:t>
            </a:r>
            <a:r>
              <a:rPr lang="hu-HU" dirty="0" smtClean="0"/>
              <a:t>:</a:t>
            </a:r>
            <a:endParaRPr lang="hu-HU" dirty="0" smtClean="0"/>
          </a:p>
        </p:txBody>
      </p:sp>
      <p:sp>
        <p:nvSpPr>
          <p:cNvPr id="5" name="Téglalap 4"/>
          <p:cNvSpPr/>
          <p:nvPr/>
        </p:nvSpPr>
        <p:spPr>
          <a:xfrm>
            <a:off x="4427984" y="2492896"/>
            <a:ext cx="4386394" cy="1200329"/>
          </a:xfrm>
          <a:prstGeom prst="rect">
            <a:avLst/>
          </a:prstGeom>
        </p:spPr>
        <p:txBody>
          <a:bodyPr wrap="none">
            <a:spAutoFit/>
          </a:bodyPr>
          <a:lstStyle/>
          <a:p>
            <a:r>
              <a:rPr lang="hu-HU" b="1" dirty="0" err="1" smtClean="0"/>
              <a:t>Different</a:t>
            </a:r>
            <a:r>
              <a:rPr lang="hu-HU" b="1" dirty="0" smtClean="0"/>
              <a:t> </a:t>
            </a:r>
            <a:r>
              <a:rPr lang="hu-HU" b="1" dirty="0" err="1" smtClean="0"/>
              <a:t>weights</a:t>
            </a:r>
            <a:r>
              <a:rPr lang="hu-HU" b="1" dirty="0" smtClean="0"/>
              <a:t> </a:t>
            </a:r>
            <a:r>
              <a:rPr lang="hu-HU" b="1" i="1" dirty="0" smtClean="0"/>
              <a:t>w </a:t>
            </a:r>
            <a:r>
              <a:rPr lang="hu-HU" dirty="0" err="1" smtClean="0"/>
              <a:t>belonging</a:t>
            </a:r>
            <a:r>
              <a:rPr lang="hu-HU" dirty="0" smtClean="0"/>
              <a:t> </a:t>
            </a:r>
            <a:r>
              <a:rPr lang="hu-HU" dirty="0" err="1" smtClean="0"/>
              <a:t>to</a:t>
            </a:r>
            <a:r>
              <a:rPr lang="hu-HU" dirty="0" smtClean="0"/>
              <a:t> </a:t>
            </a:r>
            <a:r>
              <a:rPr lang="hu-HU" dirty="0" err="1" smtClean="0"/>
              <a:t>each</a:t>
            </a:r>
            <a:r>
              <a:rPr lang="hu-HU" dirty="0" smtClean="0"/>
              <a:t> </a:t>
            </a:r>
            <a:r>
              <a:rPr lang="hu-HU" dirty="0" err="1" smtClean="0"/>
              <a:t>edge</a:t>
            </a:r>
            <a:r>
              <a:rPr lang="hu-HU" dirty="0" smtClean="0"/>
              <a:t>:</a:t>
            </a:r>
            <a:endParaRPr lang="hu-HU" dirty="0" smtClean="0"/>
          </a:p>
          <a:p>
            <a:r>
              <a:rPr lang="hu-HU" i="1" dirty="0" smtClean="0"/>
              <a:t>h</a:t>
            </a:r>
            <a:r>
              <a:rPr lang="hu-HU" baseline="-25000" dirty="0" smtClean="0">
                <a:solidFill>
                  <a:srgbClr val="FFC000"/>
                </a:solidFill>
              </a:rPr>
              <a:t>1</a:t>
            </a:r>
            <a:r>
              <a:rPr lang="hu-HU" dirty="0" smtClean="0"/>
              <a:t> = </a:t>
            </a:r>
            <a:r>
              <a:rPr lang="el-GR" dirty="0" smtClean="0"/>
              <a:t>σ</a:t>
            </a:r>
            <a:r>
              <a:rPr lang="hu-HU" dirty="0" smtClean="0"/>
              <a:t>(</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a:t>w</a:t>
            </a:r>
            <a:r>
              <a:rPr lang="hu-HU" baseline="-25000" dirty="0" smtClean="0">
                <a:solidFill>
                  <a:srgbClr val="FFC000"/>
                </a:solidFill>
              </a:rPr>
              <a:t>1</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smtClean="0"/>
              <a:t>b</a:t>
            </a:r>
            <a:r>
              <a:rPr lang="hu-HU" baseline="-25000" dirty="0" smtClean="0">
                <a:solidFill>
                  <a:srgbClr val="FFC000"/>
                </a:solidFill>
              </a:rPr>
              <a:t>1</a:t>
            </a:r>
            <a:r>
              <a:rPr lang="hu-HU" dirty="0" smtClean="0"/>
              <a:t>)</a:t>
            </a:r>
          </a:p>
          <a:p>
            <a:r>
              <a:rPr lang="hu-HU" i="1" dirty="0" smtClean="0"/>
              <a:t>h</a:t>
            </a:r>
            <a:r>
              <a:rPr lang="hu-HU" baseline="-25000" dirty="0">
                <a:solidFill>
                  <a:srgbClr val="FFC000"/>
                </a:solidFill>
              </a:rPr>
              <a:t>2</a:t>
            </a:r>
            <a:r>
              <a:rPr lang="hu-HU" dirty="0" smtClean="0"/>
              <a:t> = </a:t>
            </a:r>
            <a:r>
              <a:rPr lang="el-GR" dirty="0" smtClean="0"/>
              <a:t>σ</a:t>
            </a:r>
            <a:r>
              <a:rPr lang="hu-HU" dirty="0" smtClean="0"/>
              <a:t>(</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a:t>w</a:t>
            </a:r>
            <a:r>
              <a:rPr lang="hu-HU" baseline="-25000" dirty="0" smtClean="0">
                <a:solidFill>
                  <a:srgbClr val="FFC000"/>
                </a:solidFill>
              </a:rPr>
              <a:t>2</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smtClean="0"/>
              <a:t>b</a:t>
            </a:r>
            <a:r>
              <a:rPr lang="hu-HU" baseline="-25000" dirty="0">
                <a:solidFill>
                  <a:srgbClr val="FFC000"/>
                </a:solidFill>
              </a:rPr>
              <a:t>2</a:t>
            </a:r>
            <a:r>
              <a:rPr lang="hu-HU" dirty="0" smtClean="0"/>
              <a:t>)</a:t>
            </a:r>
            <a:endParaRPr lang="en-GB" dirty="0" smtClean="0"/>
          </a:p>
          <a:p>
            <a:endParaRPr lang="en-GB"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76872"/>
            <a:ext cx="3168352" cy="40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478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p:txBody>
          <a:bodyPr/>
          <a:lstStyle/>
          <a:p>
            <a:r>
              <a:rPr lang="hu-HU" i="1" dirty="0" smtClean="0"/>
              <a:t>k </a:t>
            </a:r>
            <a:r>
              <a:rPr lang="hu-HU" dirty="0" err="1" smtClean="0"/>
              <a:t>weighted</a:t>
            </a:r>
            <a:r>
              <a:rPr lang="hu-HU" dirty="0" smtClean="0"/>
              <a:t> </a:t>
            </a:r>
            <a:r>
              <a:rPr lang="hu-HU" dirty="0" err="1"/>
              <a:t>sums</a:t>
            </a:r>
            <a:r>
              <a:rPr lang="hu-HU" dirty="0"/>
              <a:t> </a:t>
            </a:r>
            <a:r>
              <a:rPr lang="hu-HU" dirty="0" err="1"/>
              <a:t>in</a:t>
            </a:r>
            <a:r>
              <a:rPr lang="hu-HU" dirty="0"/>
              <a:t> </a:t>
            </a:r>
            <a:r>
              <a:rPr lang="hu-HU" dirty="0" err="1"/>
              <a:t>the</a:t>
            </a:r>
            <a:r>
              <a:rPr lang="hu-HU" dirty="0"/>
              <a:t> </a:t>
            </a:r>
            <a:r>
              <a:rPr lang="hu-HU" dirty="0" err="1"/>
              <a:t>second</a:t>
            </a:r>
            <a:r>
              <a:rPr lang="hu-HU" dirty="0"/>
              <a:t> </a:t>
            </a:r>
            <a:r>
              <a:rPr lang="hu-HU" dirty="0" err="1"/>
              <a:t>layer</a:t>
            </a:r>
            <a:r>
              <a:rPr lang="hu-HU" dirty="0"/>
              <a: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276872"/>
            <a:ext cx="3108568" cy="3936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églalap 4"/>
          <p:cNvSpPr/>
          <p:nvPr/>
        </p:nvSpPr>
        <p:spPr>
          <a:xfrm>
            <a:off x="4427984" y="2492896"/>
            <a:ext cx="4417428" cy="1477328"/>
          </a:xfrm>
          <a:prstGeom prst="rect">
            <a:avLst/>
          </a:prstGeom>
        </p:spPr>
        <p:txBody>
          <a:bodyPr wrap="none">
            <a:spAutoFit/>
          </a:bodyPr>
          <a:lstStyle/>
          <a:p>
            <a:r>
              <a:rPr lang="hu-HU" b="1" dirty="0" err="1"/>
              <a:t>Different</a:t>
            </a:r>
            <a:r>
              <a:rPr lang="hu-HU" b="1" dirty="0"/>
              <a:t> </a:t>
            </a:r>
            <a:r>
              <a:rPr lang="hu-HU" b="1" dirty="0" err="1"/>
              <a:t>weights</a:t>
            </a:r>
            <a:r>
              <a:rPr lang="hu-HU" b="1" dirty="0"/>
              <a:t> </a:t>
            </a:r>
            <a:r>
              <a:rPr lang="hu-HU" b="1" i="1" dirty="0"/>
              <a:t>w </a:t>
            </a:r>
            <a:r>
              <a:rPr lang="hu-HU" dirty="0" err="1"/>
              <a:t>belonging</a:t>
            </a:r>
            <a:r>
              <a:rPr lang="hu-HU" dirty="0"/>
              <a:t> </a:t>
            </a:r>
            <a:r>
              <a:rPr lang="hu-HU" dirty="0" err="1"/>
              <a:t>to</a:t>
            </a:r>
            <a:r>
              <a:rPr lang="hu-HU" dirty="0"/>
              <a:t> </a:t>
            </a:r>
            <a:r>
              <a:rPr lang="hu-HU" dirty="0" err="1"/>
              <a:t>each</a:t>
            </a:r>
            <a:r>
              <a:rPr lang="hu-HU" dirty="0"/>
              <a:t> </a:t>
            </a:r>
            <a:r>
              <a:rPr lang="hu-HU" dirty="0" err="1"/>
              <a:t>edge</a:t>
            </a:r>
            <a:r>
              <a:rPr lang="hu-HU" dirty="0"/>
              <a:t> :</a:t>
            </a:r>
            <a:endParaRPr lang="hu-HU" dirty="0" smtClean="0"/>
          </a:p>
          <a:p>
            <a:r>
              <a:rPr lang="hu-HU" i="1" dirty="0" smtClean="0"/>
              <a:t>h</a:t>
            </a:r>
            <a:r>
              <a:rPr lang="hu-HU" baseline="-25000" dirty="0" smtClean="0">
                <a:solidFill>
                  <a:srgbClr val="FFC000"/>
                </a:solidFill>
              </a:rPr>
              <a:t>1</a:t>
            </a:r>
            <a:r>
              <a:rPr lang="hu-HU" dirty="0" smtClean="0"/>
              <a:t> = </a:t>
            </a:r>
            <a:r>
              <a:rPr lang="el-GR" dirty="0" smtClean="0"/>
              <a:t>σ</a:t>
            </a:r>
            <a:r>
              <a:rPr lang="hu-HU" dirty="0" smtClean="0"/>
              <a:t>(</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a:t>w</a:t>
            </a:r>
            <a:r>
              <a:rPr lang="hu-HU" baseline="-25000" dirty="0" smtClean="0">
                <a:solidFill>
                  <a:srgbClr val="FFC000"/>
                </a:solidFill>
              </a:rPr>
              <a:t>1</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smtClean="0"/>
              <a:t>b</a:t>
            </a:r>
            <a:r>
              <a:rPr lang="hu-HU" baseline="-25000" dirty="0" smtClean="0">
                <a:solidFill>
                  <a:srgbClr val="FFC000"/>
                </a:solidFill>
              </a:rPr>
              <a:t>1</a:t>
            </a:r>
            <a:r>
              <a:rPr lang="hu-HU" dirty="0" smtClean="0"/>
              <a:t>)</a:t>
            </a:r>
          </a:p>
          <a:p>
            <a:r>
              <a:rPr lang="hu-HU" i="1" dirty="0" smtClean="0"/>
              <a:t>h</a:t>
            </a:r>
            <a:r>
              <a:rPr lang="hu-HU" baseline="-25000" dirty="0">
                <a:solidFill>
                  <a:srgbClr val="FFC000"/>
                </a:solidFill>
              </a:rPr>
              <a:t>2</a:t>
            </a:r>
            <a:r>
              <a:rPr lang="hu-HU" dirty="0" smtClean="0"/>
              <a:t> = </a:t>
            </a:r>
            <a:r>
              <a:rPr lang="el-GR" dirty="0" smtClean="0"/>
              <a:t>σ</a:t>
            </a:r>
            <a:r>
              <a:rPr lang="hu-HU" dirty="0" smtClean="0"/>
              <a:t>(</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a:t>w</a:t>
            </a:r>
            <a:r>
              <a:rPr lang="hu-HU" baseline="-25000" dirty="0" smtClean="0">
                <a:solidFill>
                  <a:srgbClr val="FFC000"/>
                </a:solidFill>
              </a:rPr>
              <a:t>2</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smtClean="0"/>
              <a:t>b</a:t>
            </a:r>
            <a:r>
              <a:rPr lang="hu-HU" baseline="-25000" dirty="0">
                <a:solidFill>
                  <a:srgbClr val="FFC000"/>
                </a:solidFill>
              </a:rPr>
              <a:t>2</a:t>
            </a:r>
            <a:r>
              <a:rPr lang="hu-HU" dirty="0" smtClean="0"/>
              <a:t>)</a:t>
            </a:r>
          </a:p>
          <a:p>
            <a:r>
              <a:rPr lang="hu-HU" dirty="0" smtClean="0"/>
              <a:t>...</a:t>
            </a:r>
            <a:endParaRPr lang="en-GB" dirty="0" smtClean="0"/>
          </a:p>
          <a:p>
            <a:r>
              <a:rPr lang="hu-HU" i="1" dirty="0" err="1" smtClean="0"/>
              <a:t>h</a:t>
            </a:r>
            <a:r>
              <a:rPr lang="hu-HU" baseline="-25000" dirty="0" err="1">
                <a:solidFill>
                  <a:srgbClr val="FFC000"/>
                </a:solidFill>
              </a:rPr>
              <a:t>k</a:t>
            </a:r>
            <a:r>
              <a:rPr lang="hu-HU" dirty="0" smtClean="0"/>
              <a:t> = </a:t>
            </a:r>
            <a:r>
              <a:rPr lang="el-GR" dirty="0" smtClean="0"/>
              <a:t>σ</a:t>
            </a:r>
            <a:r>
              <a:rPr lang="hu-HU" dirty="0" smtClean="0"/>
              <a:t>(</a:t>
            </a:r>
            <a:r>
              <a:rPr lang="hu-HU" i="1" dirty="0" err="1" smtClean="0"/>
              <a:t>w</a:t>
            </a:r>
            <a:r>
              <a:rPr lang="hu-HU" baseline="-25000" dirty="0" err="1">
                <a:solidFill>
                  <a:srgbClr val="FFC000"/>
                </a:solidFill>
              </a:rPr>
              <a:t>k</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err="1" smtClean="0"/>
              <a:t>w</a:t>
            </a:r>
            <a:r>
              <a:rPr lang="hu-HU" baseline="-25000" dirty="0" err="1">
                <a:solidFill>
                  <a:srgbClr val="FFC000"/>
                </a:solidFill>
              </a:rPr>
              <a:t>k</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err="1" smtClean="0"/>
              <a:t>w</a:t>
            </a:r>
            <a:r>
              <a:rPr lang="hu-HU" baseline="-25000" dirty="0" err="1">
                <a:solidFill>
                  <a:srgbClr val="FFC000"/>
                </a:solidFill>
              </a:rPr>
              <a:t>k</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err="1" smtClean="0"/>
              <a:t>w</a:t>
            </a:r>
            <a:r>
              <a:rPr lang="hu-HU" baseline="-25000" dirty="0" err="1">
                <a:solidFill>
                  <a:srgbClr val="FFC000"/>
                </a:solidFill>
              </a:rPr>
              <a:t>k</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err="1" smtClean="0"/>
              <a:t>b</a:t>
            </a:r>
            <a:r>
              <a:rPr lang="hu-HU" baseline="-25000" dirty="0" err="1">
                <a:solidFill>
                  <a:srgbClr val="FFC000"/>
                </a:solidFill>
              </a:rPr>
              <a:t>k</a:t>
            </a:r>
            <a:r>
              <a:rPr lang="hu-HU" dirty="0" smtClean="0"/>
              <a:t>)</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276872"/>
            <a:ext cx="3168352" cy="40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2276872"/>
            <a:ext cx="3190190" cy="400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52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a:xfrm>
            <a:off x="457200" y="1484784"/>
            <a:ext cx="8229600" cy="4525963"/>
          </a:xfrm>
        </p:spPr>
        <p:txBody>
          <a:bodyPr/>
          <a:lstStyle/>
          <a:p>
            <a:r>
              <a:rPr lang="hu-HU" sz="2000" dirty="0" smtClean="0"/>
              <a:t>A </a:t>
            </a:r>
            <a:r>
              <a:rPr lang="hu-HU" sz="2000" dirty="0" err="1" smtClean="0"/>
              <a:t>final</a:t>
            </a:r>
            <a:r>
              <a:rPr lang="hu-HU" sz="2000" dirty="0" smtClean="0"/>
              <a:t> </a:t>
            </a:r>
            <a:r>
              <a:rPr lang="hu-HU" sz="2000" dirty="0" err="1" smtClean="0"/>
              <a:t>weighted</a:t>
            </a:r>
            <a:r>
              <a:rPr lang="hu-HU" sz="2000" dirty="0" smtClean="0"/>
              <a:t> sum </a:t>
            </a:r>
            <a:r>
              <a:rPr lang="hu-HU" sz="2000" dirty="0" err="1" smtClean="0"/>
              <a:t>in</a:t>
            </a:r>
            <a:r>
              <a:rPr lang="hu-HU" sz="2000" dirty="0" smtClean="0"/>
              <a:t> </a:t>
            </a:r>
            <a:r>
              <a:rPr lang="hu-HU" sz="2000" dirty="0" err="1" smtClean="0"/>
              <a:t>the</a:t>
            </a:r>
            <a:r>
              <a:rPr lang="hu-HU" sz="2000" dirty="0" smtClean="0"/>
              <a:t> </a:t>
            </a:r>
            <a:r>
              <a:rPr lang="hu-HU" sz="2000" dirty="0" err="1" smtClean="0"/>
              <a:t>last</a:t>
            </a:r>
            <a:r>
              <a:rPr lang="hu-HU" sz="2000" dirty="0" smtClean="0"/>
              <a:t> </a:t>
            </a:r>
            <a:r>
              <a:rPr lang="hu-HU" sz="2000" dirty="0" err="1" smtClean="0"/>
              <a:t>layer</a:t>
            </a:r>
            <a:r>
              <a:rPr lang="hu-HU" sz="2000" dirty="0" smtClean="0"/>
              <a:t> is </a:t>
            </a:r>
            <a:r>
              <a:rPr lang="hu-HU" sz="2000" dirty="0" err="1" smtClean="0"/>
              <a:t>the</a:t>
            </a:r>
            <a:r>
              <a:rPr lang="hu-HU" sz="2000" dirty="0" smtClean="0"/>
              <a:t> </a:t>
            </a:r>
            <a:r>
              <a:rPr lang="hu-HU" sz="2000" b="1" dirty="0" smtClean="0"/>
              <a:t>output of </a:t>
            </a:r>
            <a:r>
              <a:rPr lang="hu-HU" sz="2000" b="1" dirty="0" err="1" smtClean="0"/>
              <a:t>the</a:t>
            </a:r>
            <a:r>
              <a:rPr lang="hu-HU" sz="2000" b="1" dirty="0" smtClean="0"/>
              <a:t> </a:t>
            </a:r>
            <a:r>
              <a:rPr lang="hu-HU" sz="2000" b="1" dirty="0" err="1" smtClean="0"/>
              <a:t>model</a:t>
            </a:r>
            <a:endParaRPr lang="hu-HU" sz="2000" b="1" dirty="0" smtClean="0"/>
          </a:p>
          <a:p>
            <a:pPr lvl="1"/>
            <a:r>
              <a:rPr lang="hu-HU" sz="1600" dirty="0" err="1" smtClean="0"/>
              <a:t>e.g</a:t>
            </a:r>
            <a:r>
              <a:rPr lang="hu-HU" sz="1600" dirty="0" smtClean="0"/>
              <a:t>. </a:t>
            </a:r>
            <a:r>
              <a:rPr lang="hu-HU" sz="1600" dirty="0" err="1" smtClean="0"/>
              <a:t>the</a:t>
            </a:r>
            <a:r>
              <a:rPr lang="hu-HU" sz="1600" dirty="0" smtClean="0"/>
              <a:t> </a:t>
            </a:r>
            <a:r>
              <a:rPr lang="hu-HU" sz="1600" b="1" dirty="0" err="1" smtClean="0"/>
              <a:t>predicted</a:t>
            </a:r>
            <a:r>
              <a:rPr lang="hu-HU" sz="1600" b="1" dirty="0" smtClean="0"/>
              <a:t> </a:t>
            </a:r>
            <a:r>
              <a:rPr lang="hu-HU" sz="1600" b="1" dirty="0" err="1" smtClean="0"/>
              <a:t>probability</a:t>
            </a:r>
            <a:r>
              <a:rPr lang="hu-HU" sz="1600" b="1" dirty="0" smtClean="0"/>
              <a:t> </a:t>
            </a:r>
            <a:r>
              <a:rPr lang="hu-HU" sz="1600" dirty="0" smtClean="0"/>
              <a:t>of </a:t>
            </a:r>
            <a:r>
              <a:rPr lang="hu-HU" sz="1600" dirty="0" err="1" smtClean="0"/>
              <a:t>the</a:t>
            </a:r>
            <a:r>
              <a:rPr lang="hu-HU" sz="1600" dirty="0" smtClean="0"/>
              <a:t> </a:t>
            </a:r>
            <a:r>
              <a:rPr lang="hu-HU" sz="1600" dirty="0" err="1" smtClean="0"/>
              <a:t>positive</a:t>
            </a:r>
            <a:r>
              <a:rPr lang="hu-HU" sz="1600" dirty="0" smtClean="0"/>
              <a:t> </a:t>
            </a:r>
            <a:r>
              <a:rPr lang="hu-HU" sz="1600" dirty="0" err="1" smtClean="0"/>
              <a:t>class</a:t>
            </a:r>
            <a:r>
              <a:rPr lang="hu-HU" sz="1600" dirty="0" smtClean="0"/>
              <a:t> </a:t>
            </a:r>
            <a:r>
              <a:rPr lang="hu-HU" sz="1600" dirty="0" err="1" smtClean="0"/>
              <a:t>in</a:t>
            </a:r>
            <a:r>
              <a:rPr lang="hu-HU" sz="1600" dirty="0" smtClean="0"/>
              <a:t> a </a:t>
            </a:r>
            <a:r>
              <a:rPr lang="hu-HU" sz="1600" dirty="0" err="1" smtClean="0"/>
              <a:t>binary</a:t>
            </a:r>
            <a:r>
              <a:rPr lang="hu-HU" sz="1600" dirty="0" smtClean="0"/>
              <a:t> </a:t>
            </a:r>
            <a:r>
              <a:rPr lang="hu-HU" sz="1600" dirty="0" err="1" smtClean="0"/>
              <a:t>classification</a:t>
            </a:r>
            <a:r>
              <a:rPr lang="hu-HU" sz="1600" dirty="0" smtClean="0"/>
              <a:t> </a:t>
            </a:r>
            <a:r>
              <a:rPr lang="hu-HU" sz="1600" dirty="0" err="1" smtClean="0"/>
              <a:t>task</a:t>
            </a:r>
            <a:endParaRPr lang="hu-HU" sz="1600" b="1"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276872"/>
            <a:ext cx="3108568" cy="3936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276872"/>
            <a:ext cx="3190190" cy="400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2276872"/>
            <a:ext cx="4754538" cy="402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7633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76872"/>
            <a:ext cx="4754538" cy="402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a:xfrm>
            <a:off x="457200" y="1484784"/>
            <a:ext cx="8229600" cy="4525963"/>
          </a:xfrm>
        </p:spPr>
        <p:txBody>
          <a:bodyPr/>
          <a:lstStyle/>
          <a:p>
            <a:r>
              <a:rPr lang="hu-HU" sz="2000" dirty="0"/>
              <a:t>A </a:t>
            </a:r>
            <a:r>
              <a:rPr lang="hu-HU" sz="2000" dirty="0" err="1"/>
              <a:t>final</a:t>
            </a:r>
            <a:r>
              <a:rPr lang="hu-HU" sz="2000" dirty="0"/>
              <a:t> </a:t>
            </a:r>
            <a:r>
              <a:rPr lang="hu-HU" sz="2000" dirty="0" err="1"/>
              <a:t>weighted</a:t>
            </a:r>
            <a:r>
              <a:rPr lang="hu-HU" sz="2000" dirty="0"/>
              <a:t> sum </a:t>
            </a:r>
            <a:r>
              <a:rPr lang="hu-HU" sz="2000" dirty="0" err="1"/>
              <a:t>in</a:t>
            </a:r>
            <a:r>
              <a:rPr lang="hu-HU" sz="2000" dirty="0"/>
              <a:t> </a:t>
            </a:r>
            <a:r>
              <a:rPr lang="hu-HU" sz="2000" dirty="0" err="1"/>
              <a:t>the</a:t>
            </a:r>
            <a:r>
              <a:rPr lang="hu-HU" sz="2000" dirty="0"/>
              <a:t> </a:t>
            </a:r>
            <a:r>
              <a:rPr lang="hu-HU" sz="2000" dirty="0" err="1"/>
              <a:t>last</a:t>
            </a:r>
            <a:r>
              <a:rPr lang="hu-HU" sz="2000" dirty="0"/>
              <a:t> </a:t>
            </a:r>
            <a:r>
              <a:rPr lang="hu-HU" sz="2000" dirty="0" err="1"/>
              <a:t>layer</a:t>
            </a:r>
            <a:r>
              <a:rPr lang="hu-HU" sz="2000" dirty="0"/>
              <a:t> is </a:t>
            </a:r>
            <a:r>
              <a:rPr lang="hu-HU" sz="2000" dirty="0" err="1"/>
              <a:t>the</a:t>
            </a:r>
            <a:r>
              <a:rPr lang="hu-HU" sz="2000" dirty="0"/>
              <a:t> </a:t>
            </a:r>
            <a:r>
              <a:rPr lang="hu-HU" sz="2000" b="1" dirty="0"/>
              <a:t>output of </a:t>
            </a:r>
            <a:r>
              <a:rPr lang="hu-HU" sz="2000" b="1" dirty="0" err="1"/>
              <a:t>the</a:t>
            </a:r>
            <a:r>
              <a:rPr lang="hu-HU" sz="2000" b="1" dirty="0"/>
              <a:t> </a:t>
            </a:r>
            <a:r>
              <a:rPr lang="hu-HU" sz="2000" b="1" dirty="0" err="1"/>
              <a:t>model</a:t>
            </a:r>
            <a:endParaRPr lang="hu-HU" sz="2000" b="1" dirty="0"/>
          </a:p>
          <a:p>
            <a:pPr lvl="1"/>
            <a:r>
              <a:rPr lang="hu-HU" sz="1600" dirty="0" err="1"/>
              <a:t>e.g</a:t>
            </a:r>
            <a:r>
              <a:rPr lang="hu-HU" sz="1600" dirty="0"/>
              <a:t>. </a:t>
            </a:r>
            <a:r>
              <a:rPr lang="hu-HU" sz="1600" dirty="0" err="1"/>
              <a:t>the</a:t>
            </a:r>
            <a:r>
              <a:rPr lang="hu-HU" sz="1600" dirty="0"/>
              <a:t> </a:t>
            </a:r>
            <a:r>
              <a:rPr lang="hu-HU" sz="1600" b="1" dirty="0" err="1"/>
              <a:t>predicted</a:t>
            </a:r>
            <a:r>
              <a:rPr lang="hu-HU" sz="1600" b="1" dirty="0"/>
              <a:t> </a:t>
            </a:r>
            <a:r>
              <a:rPr lang="hu-HU" sz="1600" b="1" dirty="0" err="1"/>
              <a:t>probability</a:t>
            </a:r>
            <a:r>
              <a:rPr lang="hu-HU" sz="1600" b="1" dirty="0"/>
              <a:t> </a:t>
            </a:r>
            <a:r>
              <a:rPr lang="hu-HU" sz="1600" dirty="0"/>
              <a:t>of </a:t>
            </a:r>
            <a:r>
              <a:rPr lang="hu-HU" sz="1600" dirty="0" err="1"/>
              <a:t>the</a:t>
            </a:r>
            <a:r>
              <a:rPr lang="hu-HU" sz="1600" dirty="0"/>
              <a:t> </a:t>
            </a:r>
            <a:r>
              <a:rPr lang="hu-HU" sz="1600" dirty="0" err="1"/>
              <a:t>positive</a:t>
            </a:r>
            <a:r>
              <a:rPr lang="hu-HU" sz="1600" dirty="0"/>
              <a:t> </a:t>
            </a:r>
            <a:r>
              <a:rPr lang="hu-HU" sz="1600" dirty="0" err="1"/>
              <a:t>class</a:t>
            </a:r>
            <a:r>
              <a:rPr lang="hu-HU" sz="1600" dirty="0"/>
              <a:t> </a:t>
            </a:r>
            <a:r>
              <a:rPr lang="hu-HU" sz="1600" dirty="0" err="1"/>
              <a:t>in</a:t>
            </a:r>
            <a:r>
              <a:rPr lang="hu-HU" sz="1600" dirty="0"/>
              <a:t> a </a:t>
            </a:r>
            <a:r>
              <a:rPr lang="hu-HU" sz="1600" dirty="0" err="1"/>
              <a:t>binary</a:t>
            </a:r>
            <a:r>
              <a:rPr lang="hu-HU" sz="1600" dirty="0"/>
              <a:t> </a:t>
            </a:r>
            <a:r>
              <a:rPr lang="hu-HU" sz="1600" dirty="0" err="1"/>
              <a:t>classification</a:t>
            </a:r>
            <a:r>
              <a:rPr lang="hu-HU" sz="1600" dirty="0"/>
              <a:t> </a:t>
            </a:r>
            <a:r>
              <a:rPr lang="hu-HU" sz="1600" dirty="0" err="1"/>
              <a:t>task</a:t>
            </a:r>
            <a:endParaRPr lang="hu-HU" sz="1600" b="1" dirty="0"/>
          </a:p>
        </p:txBody>
      </p:sp>
      <p:sp>
        <p:nvSpPr>
          <p:cNvPr id="4" name="Szövegdoboz 3"/>
          <p:cNvSpPr txBox="1"/>
          <p:nvPr/>
        </p:nvSpPr>
        <p:spPr>
          <a:xfrm>
            <a:off x="3178524" y="2264755"/>
            <a:ext cx="3534365" cy="369332"/>
          </a:xfrm>
          <a:prstGeom prst="rect">
            <a:avLst/>
          </a:prstGeom>
          <a:noFill/>
        </p:spPr>
        <p:txBody>
          <a:bodyPr wrap="none" rtlCol="0">
            <a:spAutoFit/>
          </a:bodyPr>
          <a:lstStyle/>
          <a:p>
            <a:r>
              <a:rPr lang="hu-HU" dirty="0" err="1" smtClean="0"/>
              <a:t>each</a:t>
            </a:r>
            <a:r>
              <a:rPr lang="hu-HU" dirty="0" smtClean="0"/>
              <a:t> of </a:t>
            </a:r>
            <a:r>
              <a:rPr lang="hu-HU" dirty="0" err="1" smtClean="0"/>
              <a:t>these</a:t>
            </a:r>
            <a:r>
              <a:rPr lang="hu-HU" dirty="0" smtClean="0"/>
              <a:t> is a </a:t>
            </a:r>
            <a:r>
              <a:rPr lang="hu-HU" dirty="0" err="1" smtClean="0"/>
              <a:t>logistic</a:t>
            </a:r>
            <a:r>
              <a:rPr lang="hu-HU" dirty="0" smtClean="0"/>
              <a:t> </a:t>
            </a:r>
            <a:r>
              <a:rPr lang="hu-HU" dirty="0" err="1" smtClean="0"/>
              <a:t>regression</a:t>
            </a:r>
            <a:endParaRPr lang="en-GB" dirty="0"/>
          </a:p>
        </p:txBody>
      </p:sp>
      <p:cxnSp>
        <p:nvCxnSpPr>
          <p:cNvPr id="6" name="Egyenes összekötő nyíllal 5"/>
          <p:cNvCxnSpPr/>
          <p:nvPr/>
        </p:nvCxnSpPr>
        <p:spPr>
          <a:xfrm flipH="1">
            <a:off x="2749704" y="2564904"/>
            <a:ext cx="443096" cy="2160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Egyenes összekötő nyíllal 11"/>
          <p:cNvCxnSpPr/>
          <p:nvPr/>
        </p:nvCxnSpPr>
        <p:spPr>
          <a:xfrm flipH="1">
            <a:off x="4067944" y="2646203"/>
            <a:ext cx="156240" cy="71078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4" name="Téglalap 13"/>
          <p:cNvSpPr/>
          <p:nvPr/>
        </p:nvSpPr>
        <p:spPr>
          <a:xfrm>
            <a:off x="4932040" y="3073605"/>
            <a:ext cx="3478837" cy="369332"/>
          </a:xfrm>
          <a:prstGeom prst="rect">
            <a:avLst/>
          </a:prstGeom>
        </p:spPr>
        <p:txBody>
          <a:bodyPr wrap="none">
            <a:spAutoFit/>
          </a:bodyPr>
          <a:lstStyle/>
          <a:p>
            <a:r>
              <a:rPr lang="hu-HU" i="1" dirty="0"/>
              <a:t>y</a:t>
            </a:r>
            <a:r>
              <a:rPr lang="hu-HU" dirty="0" smtClean="0"/>
              <a:t> = </a:t>
            </a:r>
            <a:r>
              <a:rPr lang="el-GR" dirty="0" smtClean="0"/>
              <a:t>σ</a:t>
            </a:r>
            <a:r>
              <a:rPr lang="hu-HU" dirty="0" smtClean="0"/>
              <a:t>(</a:t>
            </a:r>
            <a:r>
              <a:rPr lang="hu-HU" i="1" dirty="0" smtClean="0"/>
              <a:t>w</a:t>
            </a:r>
            <a:r>
              <a:rPr lang="hu-HU" baseline="-25000" dirty="0" smtClean="0">
                <a:solidFill>
                  <a:srgbClr val="0070C0"/>
                </a:solidFill>
              </a:rPr>
              <a:t>h1</a:t>
            </a:r>
            <a:r>
              <a:rPr lang="hu-HU" i="1" dirty="0" smtClean="0"/>
              <a:t>h</a:t>
            </a:r>
            <a:r>
              <a:rPr lang="hu-HU" baseline="-25000" dirty="0" smtClean="0">
                <a:solidFill>
                  <a:srgbClr val="0070C0"/>
                </a:solidFill>
              </a:rPr>
              <a:t>1</a:t>
            </a:r>
            <a:r>
              <a:rPr lang="hu-HU" dirty="0" smtClean="0"/>
              <a:t> + </a:t>
            </a:r>
            <a:r>
              <a:rPr lang="hu-HU" i="1" dirty="0" smtClean="0"/>
              <a:t>w</a:t>
            </a:r>
            <a:r>
              <a:rPr lang="hu-HU" baseline="-25000" dirty="0" smtClean="0">
                <a:solidFill>
                  <a:srgbClr val="0070C0"/>
                </a:solidFill>
              </a:rPr>
              <a:t>h2</a:t>
            </a:r>
            <a:r>
              <a:rPr lang="hu-HU" i="1" dirty="0" smtClean="0"/>
              <a:t>h</a:t>
            </a:r>
            <a:r>
              <a:rPr lang="hu-HU" baseline="-25000" dirty="0" smtClean="0">
                <a:solidFill>
                  <a:srgbClr val="0070C0"/>
                </a:solidFill>
              </a:rPr>
              <a:t>2</a:t>
            </a:r>
            <a:r>
              <a:rPr lang="hu-HU" dirty="0" smtClean="0"/>
              <a:t> + </a:t>
            </a:r>
            <a:r>
              <a:rPr lang="hu-HU" i="1" dirty="0" smtClean="0"/>
              <a:t>...</a:t>
            </a:r>
            <a:r>
              <a:rPr lang="hu-HU" dirty="0" smtClean="0"/>
              <a:t> + </a:t>
            </a:r>
            <a:r>
              <a:rPr lang="hu-HU" i="1" dirty="0" err="1" smtClean="0"/>
              <a:t>w</a:t>
            </a:r>
            <a:r>
              <a:rPr lang="hu-HU" baseline="-25000" dirty="0" err="1" smtClean="0">
                <a:solidFill>
                  <a:srgbClr val="0070C0"/>
                </a:solidFill>
              </a:rPr>
              <a:t>hk</a:t>
            </a:r>
            <a:r>
              <a:rPr lang="hu-HU" i="1" dirty="0" err="1" smtClean="0"/>
              <a:t>h</a:t>
            </a:r>
            <a:r>
              <a:rPr lang="hu-HU" baseline="-25000" dirty="0" err="1">
                <a:solidFill>
                  <a:srgbClr val="0070C0"/>
                </a:solidFill>
              </a:rPr>
              <a:t>k</a:t>
            </a:r>
            <a:r>
              <a:rPr lang="hu-HU" baseline="-25000" dirty="0" smtClean="0"/>
              <a:t> </a:t>
            </a:r>
            <a:r>
              <a:rPr lang="hu-HU" dirty="0" smtClean="0"/>
              <a:t>+ </a:t>
            </a:r>
            <a:r>
              <a:rPr lang="hu-HU" i="1" dirty="0" smtClean="0"/>
              <a:t>b</a:t>
            </a:r>
            <a:r>
              <a:rPr lang="hu-HU" dirty="0" smtClean="0"/>
              <a:t>)</a:t>
            </a:r>
          </a:p>
        </p:txBody>
      </p:sp>
      <p:sp>
        <p:nvSpPr>
          <p:cNvPr id="8" name="Szabadkézi sokszög 7"/>
          <p:cNvSpPr/>
          <p:nvPr/>
        </p:nvSpPr>
        <p:spPr>
          <a:xfrm>
            <a:off x="1330001" y="2618286"/>
            <a:ext cx="2581048" cy="3890961"/>
          </a:xfrm>
          <a:custGeom>
            <a:avLst/>
            <a:gdLst>
              <a:gd name="connsiteX0" fmla="*/ 223881 w 2581048"/>
              <a:gd name="connsiteY0" fmla="*/ 214561 h 3890961"/>
              <a:gd name="connsiteX1" fmla="*/ 170093 w 2581048"/>
              <a:gd name="connsiteY1" fmla="*/ 3740679 h 3890961"/>
              <a:gd name="connsiteX2" fmla="*/ 1311599 w 2581048"/>
              <a:gd name="connsiteY2" fmla="*/ 3101196 h 3890961"/>
              <a:gd name="connsiteX3" fmla="*/ 1694093 w 2581048"/>
              <a:gd name="connsiteY3" fmla="*/ 1816255 h 3890961"/>
              <a:gd name="connsiteX4" fmla="*/ 2536775 w 2581048"/>
              <a:gd name="connsiteY4" fmla="*/ 1105055 h 3890961"/>
              <a:gd name="connsiteX5" fmla="*/ 2225999 w 2581048"/>
              <a:gd name="connsiteY5" fmla="*/ 465573 h 3890961"/>
              <a:gd name="connsiteX6" fmla="*/ 223881 w 2581048"/>
              <a:gd name="connsiteY6" fmla="*/ 214561 h 389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1048" h="3890961">
                <a:moveTo>
                  <a:pt x="223881" y="214561"/>
                </a:moveTo>
                <a:cubicBezTo>
                  <a:pt x="-118770" y="760412"/>
                  <a:pt x="-11193" y="3259573"/>
                  <a:pt x="170093" y="3740679"/>
                </a:cubicBezTo>
                <a:cubicBezTo>
                  <a:pt x="351379" y="4221785"/>
                  <a:pt x="1057599" y="3421933"/>
                  <a:pt x="1311599" y="3101196"/>
                </a:cubicBezTo>
                <a:cubicBezTo>
                  <a:pt x="1565599" y="2780459"/>
                  <a:pt x="1489897" y="2148945"/>
                  <a:pt x="1694093" y="1816255"/>
                </a:cubicBezTo>
                <a:cubicBezTo>
                  <a:pt x="1898289" y="1483565"/>
                  <a:pt x="2448124" y="1330169"/>
                  <a:pt x="2536775" y="1105055"/>
                </a:cubicBezTo>
                <a:cubicBezTo>
                  <a:pt x="2625426" y="879941"/>
                  <a:pt x="2608493" y="611997"/>
                  <a:pt x="2225999" y="465573"/>
                </a:cubicBezTo>
                <a:cubicBezTo>
                  <a:pt x="1843505" y="319150"/>
                  <a:pt x="566532" y="-331290"/>
                  <a:pt x="223881" y="214561"/>
                </a:cubicBezTo>
                <a:close/>
              </a:path>
            </a:pathLst>
          </a:cu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Szabadkézi sokszög 9"/>
          <p:cNvSpPr/>
          <p:nvPr/>
        </p:nvSpPr>
        <p:spPr>
          <a:xfrm>
            <a:off x="2932457" y="3127205"/>
            <a:ext cx="2597394" cy="3004889"/>
          </a:xfrm>
          <a:custGeom>
            <a:avLst/>
            <a:gdLst>
              <a:gd name="connsiteX0" fmla="*/ 43825 w 2597394"/>
              <a:gd name="connsiteY0" fmla="*/ 2436889 h 3004889"/>
              <a:gd name="connsiteX1" fmla="*/ 378508 w 2597394"/>
              <a:gd name="connsiteY1" fmla="*/ 2998677 h 3004889"/>
              <a:gd name="connsiteX2" fmla="*/ 2368672 w 2597394"/>
              <a:gd name="connsiteY2" fmla="*/ 2012560 h 3004889"/>
              <a:gd name="connsiteX3" fmla="*/ 2368672 w 2597394"/>
              <a:gd name="connsiteY3" fmla="*/ 2012560 h 3004889"/>
              <a:gd name="connsiteX4" fmla="*/ 2458319 w 2597394"/>
              <a:gd name="connsiteY4" fmla="*/ 1139995 h 3004889"/>
              <a:gd name="connsiteX5" fmla="*/ 253002 w 2597394"/>
              <a:gd name="connsiteY5" fmla="*/ 34348 h 3004889"/>
              <a:gd name="connsiteX6" fmla="*/ 25896 w 2597394"/>
              <a:gd name="connsiteY6" fmla="*/ 2532513 h 3004889"/>
              <a:gd name="connsiteX7" fmla="*/ 43825 w 2597394"/>
              <a:gd name="connsiteY7" fmla="*/ 2436889 h 300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394" h="3004889">
                <a:moveTo>
                  <a:pt x="43825" y="2436889"/>
                </a:moveTo>
                <a:cubicBezTo>
                  <a:pt x="102594" y="2514583"/>
                  <a:pt x="-8966" y="3069398"/>
                  <a:pt x="378508" y="2998677"/>
                </a:cubicBezTo>
                <a:cubicBezTo>
                  <a:pt x="765982" y="2927956"/>
                  <a:pt x="2368672" y="2012560"/>
                  <a:pt x="2368672" y="2012560"/>
                </a:cubicBezTo>
                <a:lnTo>
                  <a:pt x="2368672" y="2012560"/>
                </a:lnTo>
                <a:cubicBezTo>
                  <a:pt x="2383613" y="1867133"/>
                  <a:pt x="2810931" y="1469697"/>
                  <a:pt x="2458319" y="1139995"/>
                </a:cubicBezTo>
                <a:cubicBezTo>
                  <a:pt x="2105707" y="810293"/>
                  <a:pt x="658406" y="-197738"/>
                  <a:pt x="253002" y="34348"/>
                </a:cubicBezTo>
                <a:cubicBezTo>
                  <a:pt x="-152402" y="266434"/>
                  <a:pt x="59763" y="2129101"/>
                  <a:pt x="25896" y="2532513"/>
                </a:cubicBezTo>
                <a:cubicBezTo>
                  <a:pt x="-7971" y="2935925"/>
                  <a:pt x="-14944" y="2359195"/>
                  <a:pt x="43825" y="2436889"/>
                </a:cubicBezTo>
                <a:close/>
              </a:path>
            </a:pathLst>
          </a:cu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9146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76872"/>
            <a:ext cx="4754538" cy="402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a:xfrm>
            <a:off x="457200" y="1484784"/>
            <a:ext cx="8229600" cy="4525963"/>
          </a:xfrm>
        </p:spPr>
        <p:txBody>
          <a:bodyPr/>
          <a:lstStyle/>
          <a:p>
            <a:r>
              <a:rPr lang="hu-HU" sz="2000" dirty="0"/>
              <a:t>A </a:t>
            </a:r>
            <a:r>
              <a:rPr lang="hu-HU" sz="2000" dirty="0" err="1"/>
              <a:t>final</a:t>
            </a:r>
            <a:r>
              <a:rPr lang="hu-HU" sz="2000" dirty="0"/>
              <a:t> </a:t>
            </a:r>
            <a:r>
              <a:rPr lang="hu-HU" sz="2000" dirty="0" err="1"/>
              <a:t>weighted</a:t>
            </a:r>
            <a:r>
              <a:rPr lang="hu-HU" sz="2000" dirty="0"/>
              <a:t> sum </a:t>
            </a:r>
            <a:r>
              <a:rPr lang="hu-HU" sz="2000" dirty="0" err="1"/>
              <a:t>in</a:t>
            </a:r>
            <a:r>
              <a:rPr lang="hu-HU" sz="2000" dirty="0"/>
              <a:t> </a:t>
            </a:r>
            <a:r>
              <a:rPr lang="hu-HU" sz="2000" dirty="0" err="1"/>
              <a:t>the</a:t>
            </a:r>
            <a:r>
              <a:rPr lang="hu-HU" sz="2000" dirty="0"/>
              <a:t> </a:t>
            </a:r>
            <a:r>
              <a:rPr lang="hu-HU" sz="2000" dirty="0" err="1"/>
              <a:t>last</a:t>
            </a:r>
            <a:r>
              <a:rPr lang="hu-HU" sz="2000" dirty="0"/>
              <a:t> </a:t>
            </a:r>
            <a:r>
              <a:rPr lang="hu-HU" sz="2000" dirty="0" err="1"/>
              <a:t>layer</a:t>
            </a:r>
            <a:r>
              <a:rPr lang="hu-HU" sz="2000" dirty="0"/>
              <a:t> is </a:t>
            </a:r>
            <a:r>
              <a:rPr lang="hu-HU" sz="2000" dirty="0" err="1"/>
              <a:t>the</a:t>
            </a:r>
            <a:r>
              <a:rPr lang="hu-HU" sz="2000" dirty="0"/>
              <a:t> </a:t>
            </a:r>
            <a:r>
              <a:rPr lang="hu-HU" sz="2000" b="1" dirty="0"/>
              <a:t>output of </a:t>
            </a:r>
            <a:r>
              <a:rPr lang="hu-HU" sz="2000" b="1" dirty="0" err="1"/>
              <a:t>the</a:t>
            </a:r>
            <a:r>
              <a:rPr lang="hu-HU" sz="2000" b="1" dirty="0"/>
              <a:t> </a:t>
            </a:r>
            <a:r>
              <a:rPr lang="hu-HU" sz="2000" b="1" dirty="0" err="1"/>
              <a:t>model</a:t>
            </a:r>
            <a:endParaRPr lang="hu-HU" sz="2000" b="1" dirty="0"/>
          </a:p>
          <a:p>
            <a:pPr lvl="1"/>
            <a:r>
              <a:rPr lang="hu-HU" sz="1600" dirty="0" err="1"/>
              <a:t>e.g</a:t>
            </a:r>
            <a:r>
              <a:rPr lang="hu-HU" sz="1600" dirty="0"/>
              <a:t>. </a:t>
            </a:r>
            <a:r>
              <a:rPr lang="hu-HU" sz="1600" dirty="0" err="1"/>
              <a:t>the</a:t>
            </a:r>
            <a:r>
              <a:rPr lang="hu-HU" sz="1600" dirty="0"/>
              <a:t> </a:t>
            </a:r>
            <a:r>
              <a:rPr lang="hu-HU" sz="1600" b="1" dirty="0" err="1"/>
              <a:t>predicted</a:t>
            </a:r>
            <a:r>
              <a:rPr lang="hu-HU" sz="1600" b="1" dirty="0"/>
              <a:t> </a:t>
            </a:r>
            <a:r>
              <a:rPr lang="hu-HU" sz="1600" b="1" dirty="0" err="1"/>
              <a:t>probability</a:t>
            </a:r>
            <a:r>
              <a:rPr lang="hu-HU" sz="1600" b="1" dirty="0"/>
              <a:t> </a:t>
            </a:r>
            <a:r>
              <a:rPr lang="hu-HU" sz="1600" dirty="0"/>
              <a:t>of </a:t>
            </a:r>
            <a:r>
              <a:rPr lang="hu-HU" sz="1600" dirty="0" err="1"/>
              <a:t>the</a:t>
            </a:r>
            <a:r>
              <a:rPr lang="hu-HU" sz="1600" dirty="0"/>
              <a:t> </a:t>
            </a:r>
            <a:r>
              <a:rPr lang="hu-HU" sz="1600" dirty="0" err="1"/>
              <a:t>positive</a:t>
            </a:r>
            <a:r>
              <a:rPr lang="hu-HU" sz="1600" dirty="0"/>
              <a:t> </a:t>
            </a:r>
            <a:r>
              <a:rPr lang="hu-HU" sz="1600" dirty="0" err="1"/>
              <a:t>class</a:t>
            </a:r>
            <a:r>
              <a:rPr lang="hu-HU" sz="1600" dirty="0"/>
              <a:t> </a:t>
            </a:r>
            <a:r>
              <a:rPr lang="hu-HU" sz="1600" dirty="0" err="1"/>
              <a:t>in</a:t>
            </a:r>
            <a:r>
              <a:rPr lang="hu-HU" sz="1600" dirty="0"/>
              <a:t> a </a:t>
            </a:r>
            <a:r>
              <a:rPr lang="hu-HU" sz="1600" dirty="0" err="1"/>
              <a:t>binary</a:t>
            </a:r>
            <a:r>
              <a:rPr lang="hu-HU" sz="1600" dirty="0"/>
              <a:t> </a:t>
            </a:r>
            <a:r>
              <a:rPr lang="hu-HU" sz="1600" dirty="0" err="1"/>
              <a:t>classification</a:t>
            </a:r>
            <a:r>
              <a:rPr lang="hu-HU" sz="1600" dirty="0"/>
              <a:t> </a:t>
            </a:r>
            <a:r>
              <a:rPr lang="hu-HU" sz="1600" dirty="0" err="1"/>
              <a:t>task</a:t>
            </a:r>
            <a:endParaRPr lang="hu-HU" sz="1600" b="1" dirty="0"/>
          </a:p>
        </p:txBody>
      </p:sp>
      <p:sp>
        <p:nvSpPr>
          <p:cNvPr id="4" name="Szövegdoboz 3"/>
          <p:cNvSpPr txBox="1"/>
          <p:nvPr/>
        </p:nvSpPr>
        <p:spPr>
          <a:xfrm>
            <a:off x="3178524" y="2264755"/>
            <a:ext cx="3534365" cy="369332"/>
          </a:xfrm>
          <a:prstGeom prst="rect">
            <a:avLst/>
          </a:prstGeom>
          <a:noFill/>
        </p:spPr>
        <p:txBody>
          <a:bodyPr wrap="none" rtlCol="0">
            <a:spAutoFit/>
          </a:bodyPr>
          <a:lstStyle/>
          <a:p>
            <a:r>
              <a:rPr lang="hu-HU" dirty="0" err="1" smtClean="0"/>
              <a:t>each</a:t>
            </a:r>
            <a:r>
              <a:rPr lang="hu-HU" dirty="0" smtClean="0"/>
              <a:t> of </a:t>
            </a:r>
            <a:r>
              <a:rPr lang="hu-HU" dirty="0" err="1" smtClean="0"/>
              <a:t>these</a:t>
            </a:r>
            <a:r>
              <a:rPr lang="hu-HU" dirty="0" smtClean="0"/>
              <a:t> is a </a:t>
            </a:r>
            <a:r>
              <a:rPr lang="hu-HU" dirty="0" err="1" smtClean="0"/>
              <a:t>logistic</a:t>
            </a:r>
            <a:r>
              <a:rPr lang="hu-HU" dirty="0" smtClean="0"/>
              <a:t> </a:t>
            </a:r>
            <a:r>
              <a:rPr lang="hu-HU" dirty="0" err="1" smtClean="0"/>
              <a:t>regression</a:t>
            </a:r>
            <a:endParaRPr lang="en-GB" dirty="0"/>
          </a:p>
        </p:txBody>
      </p:sp>
      <p:cxnSp>
        <p:nvCxnSpPr>
          <p:cNvPr id="6" name="Egyenes összekötő nyíllal 5"/>
          <p:cNvCxnSpPr/>
          <p:nvPr/>
        </p:nvCxnSpPr>
        <p:spPr>
          <a:xfrm flipH="1">
            <a:off x="2749704" y="2564904"/>
            <a:ext cx="443096" cy="2160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Egyenes összekötő nyíllal 11"/>
          <p:cNvCxnSpPr/>
          <p:nvPr/>
        </p:nvCxnSpPr>
        <p:spPr>
          <a:xfrm flipH="1">
            <a:off x="4067944" y="2646203"/>
            <a:ext cx="156240" cy="71078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 name="Szabadkézi sokszög 7"/>
          <p:cNvSpPr/>
          <p:nvPr/>
        </p:nvSpPr>
        <p:spPr>
          <a:xfrm>
            <a:off x="1330001" y="2618286"/>
            <a:ext cx="2581048" cy="3890961"/>
          </a:xfrm>
          <a:custGeom>
            <a:avLst/>
            <a:gdLst>
              <a:gd name="connsiteX0" fmla="*/ 223881 w 2581048"/>
              <a:gd name="connsiteY0" fmla="*/ 214561 h 3890961"/>
              <a:gd name="connsiteX1" fmla="*/ 170093 w 2581048"/>
              <a:gd name="connsiteY1" fmla="*/ 3740679 h 3890961"/>
              <a:gd name="connsiteX2" fmla="*/ 1311599 w 2581048"/>
              <a:gd name="connsiteY2" fmla="*/ 3101196 h 3890961"/>
              <a:gd name="connsiteX3" fmla="*/ 1694093 w 2581048"/>
              <a:gd name="connsiteY3" fmla="*/ 1816255 h 3890961"/>
              <a:gd name="connsiteX4" fmla="*/ 2536775 w 2581048"/>
              <a:gd name="connsiteY4" fmla="*/ 1105055 h 3890961"/>
              <a:gd name="connsiteX5" fmla="*/ 2225999 w 2581048"/>
              <a:gd name="connsiteY5" fmla="*/ 465573 h 3890961"/>
              <a:gd name="connsiteX6" fmla="*/ 223881 w 2581048"/>
              <a:gd name="connsiteY6" fmla="*/ 214561 h 389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1048" h="3890961">
                <a:moveTo>
                  <a:pt x="223881" y="214561"/>
                </a:moveTo>
                <a:cubicBezTo>
                  <a:pt x="-118770" y="760412"/>
                  <a:pt x="-11193" y="3259573"/>
                  <a:pt x="170093" y="3740679"/>
                </a:cubicBezTo>
                <a:cubicBezTo>
                  <a:pt x="351379" y="4221785"/>
                  <a:pt x="1057599" y="3421933"/>
                  <a:pt x="1311599" y="3101196"/>
                </a:cubicBezTo>
                <a:cubicBezTo>
                  <a:pt x="1565599" y="2780459"/>
                  <a:pt x="1489897" y="2148945"/>
                  <a:pt x="1694093" y="1816255"/>
                </a:cubicBezTo>
                <a:cubicBezTo>
                  <a:pt x="1898289" y="1483565"/>
                  <a:pt x="2448124" y="1330169"/>
                  <a:pt x="2536775" y="1105055"/>
                </a:cubicBezTo>
                <a:cubicBezTo>
                  <a:pt x="2625426" y="879941"/>
                  <a:pt x="2608493" y="611997"/>
                  <a:pt x="2225999" y="465573"/>
                </a:cubicBezTo>
                <a:cubicBezTo>
                  <a:pt x="1843505" y="319150"/>
                  <a:pt x="566532" y="-331290"/>
                  <a:pt x="223881" y="214561"/>
                </a:cubicBezTo>
                <a:close/>
              </a:path>
            </a:pathLst>
          </a:cu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Szabadkézi sokszög 9"/>
          <p:cNvSpPr/>
          <p:nvPr/>
        </p:nvSpPr>
        <p:spPr>
          <a:xfrm>
            <a:off x="2932457" y="3127205"/>
            <a:ext cx="2597394" cy="3004889"/>
          </a:xfrm>
          <a:custGeom>
            <a:avLst/>
            <a:gdLst>
              <a:gd name="connsiteX0" fmla="*/ 43825 w 2597394"/>
              <a:gd name="connsiteY0" fmla="*/ 2436889 h 3004889"/>
              <a:gd name="connsiteX1" fmla="*/ 378508 w 2597394"/>
              <a:gd name="connsiteY1" fmla="*/ 2998677 h 3004889"/>
              <a:gd name="connsiteX2" fmla="*/ 2368672 w 2597394"/>
              <a:gd name="connsiteY2" fmla="*/ 2012560 h 3004889"/>
              <a:gd name="connsiteX3" fmla="*/ 2368672 w 2597394"/>
              <a:gd name="connsiteY3" fmla="*/ 2012560 h 3004889"/>
              <a:gd name="connsiteX4" fmla="*/ 2458319 w 2597394"/>
              <a:gd name="connsiteY4" fmla="*/ 1139995 h 3004889"/>
              <a:gd name="connsiteX5" fmla="*/ 253002 w 2597394"/>
              <a:gd name="connsiteY5" fmla="*/ 34348 h 3004889"/>
              <a:gd name="connsiteX6" fmla="*/ 25896 w 2597394"/>
              <a:gd name="connsiteY6" fmla="*/ 2532513 h 3004889"/>
              <a:gd name="connsiteX7" fmla="*/ 43825 w 2597394"/>
              <a:gd name="connsiteY7" fmla="*/ 2436889 h 300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394" h="3004889">
                <a:moveTo>
                  <a:pt x="43825" y="2436889"/>
                </a:moveTo>
                <a:cubicBezTo>
                  <a:pt x="102594" y="2514583"/>
                  <a:pt x="-8966" y="3069398"/>
                  <a:pt x="378508" y="2998677"/>
                </a:cubicBezTo>
                <a:cubicBezTo>
                  <a:pt x="765982" y="2927956"/>
                  <a:pt x="2368672" y="2012560"/>
                  <a:pt x="2368672" y="2012560"/>
                </a:cubicBezTo>
                <a:lnTo>
                  <a:pt x="2368672" y="2012560"/>
                </a:lnTo>
                <a:cubicBezTo>
                  <a:pt x="2383613" y="1867133"/>
                  <a:pt x="2810931" y="1469697"/>
                  <a:pt x="2458319" y="1139995"/>
                </a:cubicBezTo>
                <a:cubicBezTo>
                  <a:pt x="2105707" y="810293"/>
                  <a:pt x="658406" y="-197738"/>
                  <a:pt x="253002" y="34348"/>
                </a:cubicBezTo>
                <a:cubicBezTo>
                  <a:pt x="-152402" y="266434"/>
                  <a:pt x="59763" y="2129101"/>
                  <a:pt x="25896" y="2532513"/>
                </a:cubicBezTo>
                <a:cubicBezTo>
                  <a:pt x="-7971" y="2935925"/>
                  <a:pt x="-14944" y="2359195"/>
                  <a:pt x="43825" y="2436889"/>
                </a:cubicBezTo>
                <a:close/>
              </a:path>
            </a:pathLst>
          </a:cu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Téglalap 10"/>
          <p:cNvSpPr/>
          <p:nvPr/>
        </p:nvSpPr>
        <p:spPr>
          <a:xfrm>
            <a:off x="5076056" y="2708920"/>
            <a:ext cx="3914854" cy="1169551"/>
          </a:xfrm>
          <a:prstGeom prst="rect">
            <a:avLst/>
          </a:prstGeom>
        </p:spPr>
        <p:txBody>
          <a:bodyPr wrap="none">
            <a:spAutoFit/>
          </a:bodyPr>
          <a:lstStyle/>
          <a:p>
            <a:r>
              <a:rPr lang="hu-HU" sz="1400" i="1" dirty="0"/>
              <a:t>y</a:t>
            </a:r>
            <a:r>
              <a:rPr lang="hu-HU" sz="1400" dirty="0" smtClean="0"/>
              <a:t> = </a:t>
            </a:r>
            <a:r>
              <a:rPr lang="el-GR" sz="1400" dirty="0" smtClean="0"/>
              <a:t>σ</a:t>
            </a:r>
            <a:r>
              <a:rPr lang="hu-HU" sz="1400" dirty="0" smtClean="0"/>
              <a:t>(</a:t>
            </a:r>
            <a:r>
              <a:rPr lang="hu-HU" sz="1400" i="1" dirty="0" smtClean="0"/>
              <a:t>w</a:t>
            </a:r>
            <a:r>
              <a:rPr lang="hu-HU" sz="1400" baseline="-25000" dirty="0" smtClean="0">
                <a:solidFill>
                  <a:srgbClr val="0070C0"/>
                </a:solidFill>
              </a:rPr>
              <a:t>h1</a:t>
            </a:r>
            <a:r>
              <a:rPr lang="hu-HU" sz="1400" i="1" dirty="0" smtClean="0"/>
              <a:t>h</a:t>
            </a:r>
            <a:r>
              <a:rPr lang="hu-HU" sz="1400" baseline="-25000" dirty="0" smtClean="0">
                <a:solidFill>
                  <a:srgbClr val="0070C0"/>
                </a:solidFill>
              </a:rPr>
              <a:t>1</a:t>
            </a:r>
            <a:r>
              <a:rPr lang="hu-HU" sz="1400" dirty="0" smtClean="0"/>
              <a:t> + </a:t>
            </a:r>
            <a:r>
              <a:rPr lang="hu-HU" sz="1400" i="1" dirty="0" smtClean="0"/>
              <a:t>w</a:t>
            </a:r>
            <a:r>
              <a:rPr lang="hu-HU" sz="1400" baseline="-25000" dirty="0" smtClean="0">
                <a:solidFill>
                  <a:srgbClr val="0070C0"/>
                </a:solidFill>
              </a:rPr>
              <a:t>h2</a:t>
            </a:r>
            <a:r>
              <a:rPr lang="hu-HU" sz="1400" i="1" dirty="0" smtClean="0"/>
              <a:t>h</a:t>
            </a:r>
            <a:r>
              <a:rPr lang="hu-HU" sz="1400" baseline="-25000" dirty="0" smtClean="0">
                <a:solidFill>
                  <a:srgbClr val="0070C0"/>
                </a:solidFill>
              </a:rPr>
              <a:t>2</a:t>
            </a:r>
            <a:r>
              <a:rPr lang="hu-HU" sz="1400" dirty="0" smtClean="0"/>
              <a:t> + </a:t>
            </a:r>
            <a:r>
              <a:rPr lang="hu-HU" sz="1400" i="1" dirty="0" smtClean="0"/>
              <a:t>...</a:t>
            </a:r>
            <a:r>
              <a:rPr lang="hu-HU" sz="1400" dirty="0" smtClean="0"/>
              <a:t> + </a:t>
            </a:r>
            <a:r>
              <a:rPr lang="hu-HU" sz="1400" i="1" dirty="0" err="1" smtClean="0"/>
              <a:t>w</a:t>
            </a:r>
            <a:r>
              <a:rPr lang="hu-HU" sz="1400" baseline="-25000" dirty="0" err="1" smtClean="0">
                <a:solidFill>
                  <a:srgbClr val="0070C0"/>
                </a:solidFill>
              </a:rPr>
              <a:t>hk</a:t>
            </a:r>
            <a:r>
              <a:rPr lang="hu-HU" sz="1400" i="1" dirty="0" err="1" smtClean="0"/>
              <a:t>h</a:t>
            </a:r>
            <a:r>
              <a:rPr lang="hu-HU" sz="1400" baseline="-25000" dirty="0" err="1">
                <a:solidFill>
                  <a:srgbClr val="0070C0"/>
                </a:solidFill>
              </a:rPr>
              <a:t>k</a:t>
            </a:r>
            <a:r>
              <a:rPr lang="hu-HU" sz="1400" baseline="-25000" dirty="0" smtClean="0"/>
              <a:t> </a:t>
            </a:r>
            <a:r>
              <a:rPr lang="hu-HU" sz="1400" dirty="0" smtClean="0"/>
              <a:t>+ </a:t>
            </a:r>
            <a:r>
              <a:rPr lang="hu-HU" sz="1400" i="1" dirty="0" smtClean="0"/>
              <a:t>b</a:t>
            </a:r>
            <a:r>
              <a:rPr lang="hu-HU" sz="1400" dirty="0" smtClean="0"/>
              <a:t>)</a:t>
            </a:r>
          </a:p>
          <a:p>
            <a:r>
              <a:rPr lang="hu-HU" sz="1400" dirty="0" smtClean="0"/>
              <a:t>= </a:t>
            </a:r>
            <a:r>
              <a:rPr lang="el-GR" sz="1400" dirty="0" smtClean="0"/>
              <a:t>σ</a:t>
            </a:r>
            <a:r>
              <a:rPr lang="hu-HU" sz="1400" dirty="0" smtClean="0"/>
              <a:t>(</a:t>
            </a:r>
            <a:r>
              <a:rPr lang="hu-HU" sz="1400" i="1" dirty="0" smtClean="0"/>
              <a:t>w</a:t>
            </a:r>
            <a:r>
              <a:rPr lang="hu-HU" sz="1400" baseline="-25000" dirty="0" smtClean="0">
                <a:solidFill>
                  <a:srgbClr val="0070C0"/>
                </a:solidFill>
              </a:rPr>
              <a:t>h1</a:t>
            </a:r>
            <a:r>
              <a:rPr lang="el-GR" sz="1400" dirty="0" smtClean="0"/>
              <a:t>σ</a:t>
            </a:r>
            <a:r>
              <a:rPr lang="hu-HU" sz="1400" dirty="0" smtClean="0"/>
              <a:t>(</a:t>
            </a:r>
            <a:r>
              <a:rPr lang="hu-HU" sz="1400" i="1" dirty="0" smtClean="0"/>
              <a:t>w</a:t>
            </a:r>
            <a:r>
              <a:rPr lang="hu-HU" sz="1400" baseline="-25000" dirty="0" smtClean="0">
                <a:solidFill>
                  <a:srgbClr val="FFC000"/>
                </a:solidFill>
              </a:rPr>
              <a:t>1</a:t>
            </a:r>
            <a:r>
              <a:rPr lang="hu-HU" sz="1400" baseline="-25000" dirty="0" smtClean="0"/>
              <a:t>,</a:t>
            </a:r>
            <a:r>
              <a:rPr lang="hu-HU" sz="1400" baseline="-25000" dirty="0" smtClean="0">
                <a:solidFill>
                  <a:srgbClr val="00B050"/>
                </a:solidFill>
              </a:rPr>
              <a:t>1</a:t>
            </a:r>
            <a:r>
              <a:rPr lang="hu-HU" sz="1400" i="1" dirty="0" smtClean="0"/>
              <a:t>x</a:t>
            </a:r>
            <a:r>
              <a:rPr lang="hu-HU" sz="1400" baseline="-25000" dirty="0" smtClean="0">
                <a:solidFill>
                  <a:srgbClr val="00B050"/>
                </a:solidFill>
              </a:rPr>
              <a:t>1</a:t>
            </a:r>
            <a:r>
              <a:rPr lang="hu-HU" sz="1400" dirty="0" smtClean="0"/>
              <a:t> + </a:t>
            </a:r>
            <a:r>
              <a:rPr lang="hu-HU" sz="1400" i="1" dirty="0" smtClean="0"/>
              <a:t>w</a:t>
            </a:r>
            <a:r>
              <a:rPr lang="hu-HU" sz="1400" baseline="-25000" dirty="0" smtClean="0">
                <a:solidFill>
                  <a:srgbClr val="FFC000"/>
                </a:solidFill>
              </a:rPr>
              <a:t>1</a:t>
            </a:r>
            <a:r>
              <a:rPr lang="hu-HU" sz="1400" baseline="-25000" dirty="0" smtClean="0"/>
              <a:t>,</a:t>
            </a:r>
            <a:r>
              <a:rPr lang="hu-HU" sz="1400" baseline="-25000" dirty="0" smtClean="0">
                <a:solidFill>
                  <a:srgbClr val="00B050"/>
                </a:solidFill>
              </a:rPr>
              <a:t>2</a:t>
            </a:r>
            <a:r>
              <a:rPr lang="hu-HU" sz="1400" i="1" dirty="0" smtClean="0"/>
              <a:t>x</a:t>
            </a:r>
            <a:r>
              <a:rPr lang="hu-HU" sz="1400" baseline="-25000" dirty="0" smtClean="0">
                <a:solidFill>
                  <a:srgbClr val="00B050"/>
                </a:solidFill>
              </a:rPr>
              <a:t>2</a:t>
            </a:r>
            <a:r>
              <a:rPr lang="hu-HU" sz="1400" dirty="0" smtClean="0"/>
              <a:t> + </a:t>
            </a:r>
            <a:r>
              <a:rPr lang="hu-HU" sz="1400" i="1" dirty="0" smtClean="0"/>
              <a:t>w</a:t>
            </a:r>
            <a:r>
              <a:rPr lang="hu-HU" sz="1400" baseline="-25000" dirty="0" smtClean="0">
                <a:solidFill>
                  <a:srgbClr val="FFC000"/>
                </a:solidFill>
              </a:rPr>
              <a:t>1</a:t>
            </a:r>
            <a:r>
              <a:rPr lang="hu-HU" sz="1400" baseline="-25000" dirty="0" smtClean="0"/>
              <a:t>,</a:t>
            </a:r>
            <a:r>
              <a:rPr lang="hu-HU" sz="1400" baseline="-25000" dirty="0" smtClean="0">
                <a:solidFill>
                  <a:srgbClr val="00B050"/>
                </a:solidFill>
              </a:rPr>
              <a:t>3</a:t>
            </a:r>
            <a:r>
              <a:rPr lang="hu-HU" sz="1400" i="1" dirty="0" smtClean="0"/>
              <a:t>x</a:t>
            </a:r>
            <a:r>
              <a:rPr lang="hu-HU" sz="1400" baseline="-25000" dirty="0" smtClean="0">
                <a:solidFill>
                  <a:srgbClr val="00B050"/>
                </a:solidFill>
              </a:rPr>
              <a:t>3</a:t>
            </a:r>
            <a:r>
              <a:rPr lang="hu-HU" sz="1400" dirty="0" smtClean="0"/>
              <a:t> + </a:t>
            </a:r>
            <a:r>
              <a:rPr lang="hu-HU" sz="1400" i="1" dirty="0" smtClean="0"/>
              <a:t>w</a:t>
            </a:r>
            <a:r>
              <a:rPr lang="hu-HU" sz="1400" baseline="-25000" dirty="0" smtClean="0">
                <a:solidFill>
                  <a:srgbClr val="FFC000"/>
                </a:solidFill>
              </a:rPr>
              <a:t>1</a:t>
            </a:r>
            <a:r>
              <a:rPr lang="hu-HU" sz="1400" baseline="-25000" dirty="0" smtClean="0"/>
              <a:t>,</a:t>
            </a:r>
            <a:r>
              <a:rPr lang="hu-HU" sz="1400" baseline="-25000" dirty="0" smtClean="0">
                <a:solidFill>
                  <a:srgbClr val="00B050"/>
                </a:solidFill>
              </a:rPr>
              <a:t>4</a:t>
            </a:r>
            <a:r>
              <a:rPr lang="hu-HU" sz="1400" i="1" dirty="0" smtClean="0"/>
              <a:t>x</a:t>
            </a:r>
            <a:r>
              <a:rPr lang="hu-HU" sz="1400" baseline="-25000" dirty="0" smtClean="0">
                <a:solidFill>
                  <a:srgbClr val="00B050"/>
                </a:solidFill>
              </a:rPr>
              <a:t>4</a:t>
            </a:r>
            <a:r>
              <a:rPr lang="hu-HU" sz="1400" baseline="-25000" dirty="0" smtClean="0"/>
              <a:t> </a:t>
            </a:r>
            <a:r>
              <a:rPr lang="hu-HU" sz="1400" dirty="0" smtClean="0"/>
              <a:t>+ </a:t>
            </a:r>
            <a:r>
              <a:rPr lang="hu-HU" sz="1400" i="1" dirty="0" smtClean="0"/>
              <a:t>b</a:t>
            </a:r>
            <a:r>
              <a:rPr lang="hu-HU" sz="1400" baseline="-25000" dirty="0" smtClean="0">
                <a:solidFill>
                  <a:srgbClr val="FFC000"/>
                </a:solidFill>
              </a:rPr>
              <a:t>1</a:t>
            </a:r>
            <a:r>
              <a:rPr lang="hu-HU" sz="1400" dirty="0" smtClean="0"/>
              <a:t>)</a:t>
            </a:r>
          </a:p>
          <a:p>
            <a:r>
              <a:rPr lang="hu-HU" sz="1400" dirty="0" smtClean="0"/>
              <a:t>       + </a:t>
            </a:r>
            <a:r>
              <a:rPr lang="hu-HU" sz="1400" i="1" dirty="0" smtClean="0"/>
              <a:t>w</a:t>
            </a:r>
            <a:r>
              <a:rPr lang="hu-HU" sz="1400" baseline="-25000" dirty="0" smtClean="0">
                <a:solidFill>
                  <a:srgbClr val="0070C0"/>
                </a:solidFill>
              </a:rPr>
              <a:t>h2</a:t>
            </a:r>
            <a:r>
              <a:rPr lang="el-GR" sz="1400" dirty="0" smtClean="0"/>
              <a:t>σ</a:t>
            </a:r>
            <a:r>
              <a:rPr lang="hu-HU" sz="1400" dirty="0" smtClean="0"/>
              <a:t>(</a:t>
            </a:r>
            <a:r>
              <a:rPr lang="hu-HU" sz="1400" i="1" dirty="0" smtClean="0"/>
              <a:t>w</a:t>
            </a:r>
            <a:r>
              <a:rPr lang="hu-HU" sz="1400" baseline="-25000" dirty="0" smtClean="0">
                <a:solidFill>
                  <a:srgbClr val="FFC000"/>
                </a:solidFill>
              </a:rPr>
              <a:t>2</a:t>
            </a:r>
            <a:r>
              <a:rPr lang="hu-HU" sz="1400" baseline="-25000" dirty="0" smtClean="0"/>
              <a:t>,</a:t>
            </a:r>
            <a:r>
              <a:rPr lang="hu-HU" sz="1400" baseline="-25000" dirty="0" smtClean="0">
                <a:solidFill>
                  <a:srgbClr val="00B050"/>
                </a:solidFill>
              </a:rPr>
              <a:t>1</a:t>
            </a:r>
            <a:r>
              <a:rPr lang="hu-HU" sz="1400" i="1" dirty="0" smtClean="0"/>
              <a:t>x</a:t>
            </a:r>
            <a:r>
              <a:rPr lang="hu-HU" sz="1400" baseline="-25000" dirty="0" smtClean="0">
                <a:solidFill>
                  <a:srgbClr val="00B050"/>
                </a:solidFill>
              </a:rPr>
              <a:t>1</a:t>
            </a:r>
            <a:r>
              <a:rPr lang="hu-HU" sz="1400" dirty="0" smtClean="0"/>
              <a:t> + </a:t>
            </a:r>
            <a:r>
              <a:rPr lang="hu-HU" sz="1400" i="1" dirty="0" smtClean="0"/>
              <a:t>w</a:t>
            </a:r>
            <a:r>
              <a:rPr lang="hu-HU" sz="1400" baseline="-25000" dirty="0" smtClean="0">
                <a:solidFill>
                  <a:srgbClr val="FFC000"/>
                </a:solidFill>
              </a:rPr>
              <a:t>2</a:t>
            </a:r>
            <a:r>
              <a:rPr lang="hu-HU" sz="1400" baseline="-25000" dirty="0" smtClean="0"/>
              <a:t>,</a:t>
            </a:r>
            <a:r>
              <a:rPr lang="hu-HU" sz="1400" baseline="-25000" dirty="0" smtClean="0">
                <a:solidFill>
                  <a:srgbClr val="00B050"/>
                </a:solidFill>
              </a:rPr>
              <a:t>2</a:t>
            </a:r>
            <a:r>
              <a:rPr lang="hu-HU" sz="1400" i="1" dirty="0" smtClean="0"/>
              <a:t>x</a:t>
            </a:r>
            <a:r>
              <a:rPr lang="hu-HU" sz="1400" baseline="-25000" dirty="0" smtClean="0">
                <a:solidFill>
                  <a:srgbClr val="00B050"/>
                </a:solidFill>
              </a:rPr>
              <a:t>2</a:t>
            </a:r>
            <a:r>
              <a:rPr lang="hu-HU" sz="1400" dirty="0" smtClean="0"/>
              <a:t> + </a:t>
            </a:r>
            <a:r>
              <a:rPr lang="hu-HU" sz="1400" i="1" dirty="0" smtClean="0"/>
              <a:t>w</a:t>
            </a:r>
            <a:r>
              <a:rPr lang="hu-HU" sz="1400" baseline="-25000" dirty="0" smtClean="0">
                <a:solidFill>
                  <a:srgbClr val="FFC000"/>
                </a:solidFill>
              </a:rPr>
              <a:t>2</a:t>
            </a:r>
            <a:r>
              <a:rPr lang="hu-HU" sz="1400" baseline="-25000" dirty="0" smtClean="0"/>
              <a:t>,</a:t>
            </a:r>
            <a:r>
              <a:rPr lang="hu-HU" sz="1400" baseline="-25000" dirty="0" smtClean="0">
                <a:solidFill>
                  <a:srgbClr val="00B050"/>
                </a:solidFill>
              </a:rPr>
              <a:t>3</a:t>
            </a:r>
            <a:r>
              <a:rPr lang="hu-HU" sz="1400" i="1" dirty="0" smtClean="0"/>
              <a:t>x</a:t>
            </a:r>
            <a:r>
              <a:rPr lang="hu-HU" sz="1400" baseline="-25000" dirty="0" smtClean="0">
                <a:solidFill>
                  <a:srgbClr val="00B050"/>
                </a:solidFill>
              </a:rPr>
              <a:t>3</a:t>
            </a:r>
            <a:r>
              <a:rPr lang="hu-HU" sz="1400" dirty="0" smtClean="0"/>
              <a:t> + </a:t>
            </a:r>
            <a:r>
              <a:rPr lang="hu-HU" sz="1400" i="1" dirty="0" smtClean="0"/>
              <a:t>w</a:t>
            </a:r>
            <a:r>
              <a:rPr lang="hu-HU" sz="1400" baseline="-25000" dirty="0" smtClean="0">
                <a:solidFill>
                  <a:srgbClr val="FFC000"/>
                </a:solidFill>
              </a:rPr>
              <a:t>2</a:t>
            </a:r>
            <a:r>
              <a:rPr lang="hu-HU" sz="1400" baseline="-25000" dirty="0" smtClean="0"/>
              <a:t>,</a:t>
            </a:r>
            <a:r>
              <a:rPr lang="hu-HU" sz="1400" baseline="-25000" dirty="0" smtClean="0">
                <a:solidFill>
                  <a:srgbClr val="00B050"/>
                </a:solidFill>
              </a:rPr>
              <a:t>4</a:t>
            </a:r>
            <a:r>
              <a:rPr lang="hu-HU" sz="1400" i="1" dirty="0" smtClean="0"/>
              <a:t>x</a:t>
            </a:r>
            <a:r>
              <a:rPr lang="hu-HU" sz="1400" baseline="-25000" dirty="0" smtClean="0">
                <a:solidFill>
                  <a:srgbClr val="00B050"/>
                </a:solidFill>
              </a:rPr>
              <a:t>4</a:t>
            </a:r>
            <a:r>
              <a:rPr lang="hu-HU" sz="1400" baseline="-25000" dirty="0" smtClean="0"/>
              <a:t> </a:t>
            </a:r>
            <a:r>
              <a:rPr lang="hu-HU" sz="1400" dirty="0" smtClean="0"/>
              <a:t>+ </a:t>
            </a:r>
            <a:r>
              <a:rPr lang="hu-HU" sz="1400" i="1" dirty="0" smtClean="0"/>
              <a:t>b</a:t>
            </a:r>
            <a:r>
              <a:rPr lang="hu-HU" sz="1400" baseline="-25000" dirty="0" smtClean="0">
                <a:solidFill>
                  <a:srgbClr val="FFC000"/>
                </a:solidFill>
              </a:rPr>
              <a:t>2</a:t>
            </a:r>
            <a:r>
              <a:rPr lang="hu-HU" sz="1400" dirty="0" smtClean="0"/>
              <a:t>)</a:t>
            </a:r>
          </a:p>
          <a:p>
            <a:r>
              <a:rPr lang="hu-HU" sz="1400" dirty="0" smtClean="0"/>
              <a:t>       + ...</a:t>
            </a:r>
          </a:p>
          <a:p>
            <a:r>
              <a:rPr lang="hu-HU" sz="1400" dirty="0" smtClean="0"/>
              <a:t>       + </a:t>
            </a:r>
            <a:r>
              <a:rPr lang="hu-HU" sz="1400" i="1" dirty="0" err="1" smtClean="0"/>
              <a:t>w</a:t>
            </a:r>
            <a:r>
              <a:rPr lang="hu-HU" sz="1400" baseline="-25000" dirty="0" err="1" smtClean="0">
                <a:solidFill>
                  <a:srgbClr val="0070C0"/>
                </a:solidFill>
              </a:rPr>
              <a:t>hk</a:t>
            </a:r>
            <a:r>
              <a:rPr lang="hu-HU" sz="1400" baseline="-25000" dirty="0" smtClean="0">
                <a:solidFill>
                  <a:srgbClr val="0070C0"/>
                </a:solidFill>
              </a:rPr>
              <a:t> </a:t>
            </a:r>
            <a:r>
              <a:rPr lang="el-GR" sz="1400" dirty="0" smtClean="0"/>
              <a:t>σ</a:t>
            </a:r>
            <a:r>
              <a:rPr lang="hu-HU" sz="1400" dirty="0" smtClean="0"/>
              <a:t>(</a:t>
            </a:r>
            <a:r>
              <a:rPr lang="hu-HU" sz="1400" i="1" dirty="0" err="1" smtClean="0"/>
              <a:t>w</a:t>
            </a:r>
            <a:r>
              <a:rPr lang="hu-HU" sz="1400" baseline="-25000" dirty="0" err="1" smtClean="0">
                <a:solidFill>
                  <a:srgbClr val="FFC000"/>
                </a:solidFill>
              </a:rPr>
              <a:t>k</a:t>
            </a:r>
            <a:r>
              <a:rPr lang="hu-HU" sz="1400" baseline="-25000" dirty="0" smtClean="0"/>
              <a:t>,</a:t>
            </a:r>
            <a:r>
              <a:rPr lang="hu-HU" sz="1400" baseline="-25000" dirty="0" smtClean="0">
                <a:solidFill>
                  <a:srgbClr val="00B050"/>
                </a:solidFill>
              </a:rPr>
              <a:t>1</a:t>
            </a:r>
            <a:r>
              <a:rPr lang="hu-HU" sz="1400" i="1" dirty="0" smtClean="0"/>
              <a:t>x</a:t>
            </a:r>
            <a:r>
              <a:rPr lang="hu-HU" sz="1400" baseline="-25000" dirty="0" smtClean="0">
                <a:solidFill>
                  <a:srgbClr val="00B050"/>
                </a:solidFill>
              </a:rPr>
              <a:t>1</a:t>
            </a:r>
            <a:r>
              <a:rPr lang="hu-HU" sz="1400" dirty="0" smtClean="0"/>
              <a:t> + </a:t>
            </a:r>
            <a:r>
              <a:rPr lang="hu-HU" sz="1400" i="1" dirty="0" err="1" smtClean="0"/>
              <a:t>w</a:t>
            </a:r>
            <a:r>
              <a:rPr lang="hu-HU" sz="1400" baseline="-25000" dirty="0" err="1" smtClean="0">
                <a:solidFill>
                  <a:srgbClr val="FFC000"/>
                </a:solidFill>
              </a:rPr>
              <a:t>k</a:t>
            </a:r>
            <a:r>
              <a:rPr lang="hu-HU" sz="1400" baseline="-25000" dirty="0" smtClean="0"/>
              <a:t>,</a:t>
            </a:r>
            <a:r>
              <a:rPr lang="hu-HU" sz="1400" baseline="-25000" dirty="0" smtClean="0">
                <a:solidFill>
                  <a:srgbClr val="00B050"/>
                </a:solidFill>
              </a:rPr>
              <a:t>2</a:t>
            </a:r>
            <a:r>
              <a:rPr lang="hu-HU" sz="1400" i="1" dirty="0" smtClean="0"/>
              <a:t>x</a:t>
            </a:r>
            <a:r>
              <a:rPr lang="hu-HU" sz="1400" baseline="-25000" dirty="0" smtClean="0">
                <a:solidFill>
                  <a:srgbClr val="00B050"/>
                </a:solidFill>
              </a:rPr>
              <a:t>2</a:t>
            </a:r>
            <a:r>
              <a:rPr lang="hu-HU" sz="1400" dirty="0" smtClean="0"/>
              <a:t> + </a:t>
            </a:r>
            <a:r>
              <a:rPr lang="hu-HU" sz="1400" i="1" dirty="0" err="1" smtClean="0"/>
              <a:t>w</a:t>
            </a:r>
            <a:r>
              <a:rPr lang="hu-HU" sz="1400" baseline="-25000" dirty="0" err="1" smtClean="0">
                <a:solidFill>
                  <a:srgbClr val="FFC000"/>
                </a:solidFill>
              </a:rPr>
              <a:t>k</a:t>
            </a:r>
            <a:r>
              <a:rPr lang="hu-HU" sz="1400" baseline="-25000" dirty="0" smtClean="0"/>
              <a:t>,</a:t>
            </a:r>
            <a:r>
              <a:rPr lang="hu-HU" sz="1400" baseline="-25000" dirty="0" smtClean="0">
                <a:solidFill>
                  <a:srgbClr val="00B050"/>
                </a:solidFill>
              </a:rPr>
              <a:t>3</a:t>
            </a:r>
            <a:r>
              <a:rPr lang="hu-HU" sz="1400" i="1" dirty="0" smtClean="0"/>
              <a:t>x</a:t>
            </a:r>
            <a:r>
              <a:rPr lang="hu-HU" sz="1400" baseline="-25000" dirty="0" smtClean="0">
                <a:solidFill>
                  <a:srgbClr val="00B050"/>
                </a:solidFill>
              </a:rPr>
              <a:t>3</a:t>
            </a:r>
            <a:r>
              <a:rPr lang="hu-HU" sz="1400" dirty="0" smtClean="0"/>
              <a:t> + </a:t>
            </a:r>
            <a:r>
              <a:rPr lang="hu-HU" sz="1400" i="1" dirty="0" err="1" smtClean="0"/>
              <a:t>w</a:t>
            </a:r>
            <a:r>
              <a:rPr lang="hu-HU" sz="1400" baseline="-25000" dirty="0" err="1" smtClean="0">
                <a:solidFill>
                  <a:srgbClr val="FFC000"/>
                </a:solidFill>
              </a:rPr>
              <a:t>k</a:t>
            </a:r>
            <a:r>
              <a:rPr lang="hu-HU" sz="1400" baseline="-25000" dirty="0" smtClean="0"/>
              <a:t>,</a:t>
            </a:r>
            <a:r>
              <a:rPr lang="hu-HU" sz="1400" baseline="-25000" dirty="0" smtClean="0">
                <a:solidFill>
                  <a:srgbClr val="00B050"/>
                </a:solidFill>
              </a:rPr>
              <a:t>4</a:t>
            </a:r>
            <a:r>
              <a:rPr lang="hu-HU" sz="1400" i="1" dirty="0" smtClean="0"/>
              <a:t>x</a:t>
            </a:r>
            <a:r>
              <a:rPr lang="hu-HU" sz="1400" baseline="-25000" dirty="0" smtClean="0">
                <a:solidFill>
                  <a:srgbClr val="00B050"/>
                </a:solidFill>
              </a:rPr>
              <a:t>4</a:t>
            </a:r>
            <a:r>
              <a:rPr lang="hu-HU" sz="1400" baseline="-25000" dirty="0" smtClean="0"/>
              <a:t> </a:t>
            </a:r>
            <a:r>
              <a:rPr lang="hu-HU" sz="1400" dirty="0" smtClean="0"/>
              <a:t>+ </a:t>
            </a:r>
            <a:r>
              <a:rPr lang="hu-HU" sz="1400" i="1" dirty="0" err="1" smtClean="0"/>
              <a:t>b</a:t>
            </a:r>
            <a:r>
              <a:rPr lang="hu-HU" sz="1400" baseline="-25000" dirty="0" err="1" smtClean="0">
                <a:solidFill>
                  <a:srgbClr val="FFC000"/>
                </a:solidFill>
              </a:rPr>
              <a:t>k</a:t>
            </a:r>
            <a:r>
              <a:rPr lang="hu-HU" sz="1400" dirty="0" smtClean="0"/>
              <a:t>) +</a:t>
            </a:r>
            <a:r>
              <a:rPr lang="hu-HU" sz="1400" dirty="0"/>
              <a:t> </a:t>
            </a:r>
            <a:r>
              <a:rPr lang="hu-HU" sz="1400" dirty="0" smtClean="0"/>
              <a:t>b)</a:t>
            </a:r>
          </a:p>
        </p:txBody>
      </p:sp>
    </p:spTree>
    <p:extLst>
      <p:ext uri="{BB962C8B-B14F-4D97-AF65-F5344CB8AC3E}">
        <p14:creationId xmlns:p14="http://schemas.microsoft.com/office/powerpoint/2010/main" val="4167403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smtClean="0"/>
              <a:t>Neural</a:t>
            </a:r>
            <a:r>
              <a:rPr lang="hu-HU" dirty="0" smtClean="0"/>
              <a:t> Network</a:t>
            </a:r>
            <a:endParaRPr lang="en-GB" dirty="0"/>
          </a:p>
        </p:txBody>
      </p:sp>
      <p:sp>
        <p:nvSpPr>
          <p:cNvPr id="3" name="Tartalom helye 2"/>
          <p:cNvSpPr>
            <a:spLocks noGrp="1"/>
          </p:cNvSpPr>
          <p:nvPr>
            <p:ph idx="1"/>
          </p:nvPr>
        </p:nvSpPr>
        <p:spPr/>
        <p:txBody>
          <a:bodyPr>
            <a:normAutofit fontScale="47500" lnSpcReduction="20000"/>
          </a:bodyPr>
          <a:lstStyle/>
          <a:p>
            <a:r>
              <a:rPr lang="hu-HU" dirty="0" smtClean="0"/>
              <a:t>A </a:t>
            </a:r>
            <a:r>
              <a:rPr lang="hu-HU" b="1" dirty="0"/>
              <a:t>n</a:t>
            </a:r>
            <a:r>
              <a:rPr lang="en-GB" b="1" dirty="0" err="1" smtClean="0"/>
              <a:t>eural</a:t>
            </a:r>
            <a:r>
              <a:rPr lang="en-GB" b="1" dirty="0" smtClean="0"/>
              <a:t> </a:t>
            </a:r>
            <a:r>
              <a:rPr lang="hu-HU" b="1" dirty="0" smtClean="0"/>
              <a:t>n</a:t>
            </a:r>
            <a:r>
              <a:rPr lang="en-GB" b="1" dirty="0" err="1" smtClean="0"/>
              <a:t>etwork</a:t>
            </a:r>
            <a:r>
              <a:rPr lang="en-GB" dirty="0" smtClean="0"/>
              <a:t> </a:t>
            </a:r>
            <a:r>
              <a:rPr lang="en-GB" dirty="0"/>
              <a:t>is defined as a mathematical function composed of </a:t>
            </a:r>
            <a:r>
              <a:rPr lang="en-GB" b="1" dirty="0"/>
              <a:t>dot products of vectors</a:t>
            </a:r>
            <a:r>
              <a:rPr lang="en-GB" dirty="0"/>
              <a:t> and </a:t>
            </a:r>
            <a:r>
              <a:rPr lang="en-GB" b="1" dirty="0"/>
              <a:t>non-linear functions</a:t>
            </a:r>
            <a:r>
              <a:rPr lang="en-GB" dirty="0"/>
              <a:t> applied to the products, and it contains at least one </a:t>
            </a:r>
            <a:r>
              <a:rPr lang="en-GB" b="1" dirty="0"/>
              <a:t>"hidden" layer</a:t>
            </a:r>
            <a:r>
              <a:rPr lang="en-GB" dirty="0"/>
              <a:t> in addition to the input and output layers</a:t>
            </a:r>
            <a:r>
              <a:rPr lang="hu-HU" dirty="0" smtClean="0"/>
              <a:t>.</a:t>
            </a:r>
            <a:endParaRPr lang="hu-HU" dirty="0" smtClean="0"/>
          </a:p>
          <a:p>
            <a:r>
              <a:rPr lang="en-GB" dirty="0"/>
              <a:t>It can be well visualized as a </a:t>
            </a:r>
            <a:r>
              <a:rPr lang="en-GB" b="1" dirty="0" smtClean="0"/>
              <a:t>computational </a:t>
            </a:r>
            <a:r>
              <a:rPr lang="en-GB" b="1" dirty="0"/>
              <a:t>graph</a:t>
            </a:r>
            <a:r>
              <a:rPr lang="en-GB" dirty="0"/>
              <a:t> , where the </a:t>
            </a:r>
            <a:r>
              <a:rPr lang="en-GB" b="1" dirty="0"/>
              <a:t>nodes </a:t>
            </a:r>
            <a:r>
              <a:rPr lang="en-GB" dirty="0"/>
              <a:t>represent the </a:t>
            </a:r>
            <a:r>
              <a:rPr lang="en-GB" b="1" dirty="0"/>
              <a:t>elementary operations </a:t>
            </a:r>
            <a:r>
              <a:rPr lang="en-GB" dirty="0"/>
              <a:t>to be performed and their results, and the </a:t>
            </a:r>
            <a:r>
              <a:rPr lang="en-GB" b="1" dirty="0"/>
              <a:t>edges </a:t>
            </a:r>
            <a:r>
              <a:rPr lang="en-GB" dirty="0"/>
              <a:t>represent the </a:t>
            </a:r>
            <a:r>
              <a:rPr lang="en-GB" b="1" dirty="0"/>
              <a:t>flow of data </a:t>
            </a:r>
            <a:r>
              <a:rPr lang="en-GB" dirty="0"/>
              <a:t>between the </a:t>
            </a:r>
            <a:r>
              <a:rPr lang="en-GB" dirty="0" smtClean="0"/>
              <a:t>nodes</a:t>
            </a:r>
            <a:r>
              <a:rPr lang="hu-HU" dirty="0" smtClean="0"/>
              <a:t>.</a:t>
            </a:r>
            <a:endParaRPr lang="en-GB" dirty="0"/>
          </a:p>
          <a:p>
            <a:r>
              <a:rPr lang="en-GB" dirty="0"/>
              <a:t>The terms </a:t>
            </a:r>
            <a:r>
              <a:rPr lang="en-GB" dirty="0" smtClean="0"/>
              <a:t>"layers</a:t>
            </a:r>
            <a:r>
              <a:rPr lang="en-GB" dirty="0"/>
              <a:t>," "input," "hidden," and "output" layers are interpreted within the framework of this graph </a:t>
            </a:r>
            <a:r>
              <a:rPr lang="en-GB" dirty="0" smtClean="0"/>
              <a:t>metaphor</a:t>
            </a:r>
            <a:r>
              <a:rPr lang="hu-HU" dirty="0" smtClean="0"/>
              <a:t>.</a:t>
            </a:r>
            <a:endParaRPr lang="hu-HU" dirty="0" smtClean="0"/>
          </a:p>
          <a:p>
            <a:pPr lvl="1"/>
            <a:r>
              <a:rPr lang="en-GB" dirty="0"/>
              <a:t>A </a:t>
            </a:r>
            <a:r>
              <a:rPr lang="en-GB" dirty="0" smtClean="0"/>
              <a:t>"</a:t>
            </a:r>
            <a:r>
              <a:rPr lang="en-GB" dirty="0"/>
              <a:t>hidden" layer is simply an intermediate computation result obtained by multiplying vectors and then applying a non-linear </a:t>
            </a:r>
            <a:r>
              <a:rPr lang="en-GB" dirty="0" smtClean="0"/>
              <a:t>function</a:t>
            </a:r>
            <a:endParaRPr lang="hu-HU" dirty="0" smtClean="0"/>
          </a:p>
          <a:p>
            <a:r>
              <a:rPr lang="en-GB" dirty="0"/>
              <a:t>The </a:t>
            </a:r>
            <a:r>
              <a:rPr lang="en-GB" b="1" dirty="0"/>
              <a:t>nodes of a neural network </a:t>
            </a:r>
            <a:r>
              <a:rPr lang="en-GB" dirty="0"/>
              <a:t>represented as a computational graph are called </a:t>
            </a:r>
            <a:r>
              <a:rPr lang="en-GB" b="1" dirty="0" smtClean="0"/>
              <a:t>neurons</a:t>
            </a:r>
            <a:r>
              <a:rPr lang="en-GB" dirty="0"/>
              <a:t>. Each neuron receives its </a:t>
            </a:r>
            <a:r>
              <a:rPr lang="en-GB" b="1" dirty="0"/>
              <a:t>inputs</a:t>
            </a:r>
            <a:r>
              <a:rPr lang="en-GB" dirty="0"/>
              <a:t> from the </a:t>
            </a:r>
            <a:r>
              <a:rPr lang="en-GB" b="1" dirty="0"/>
              <a:t>neurons of a previous </a:t>
            </a:r>
            <a:r>
              <a:rPr lang="en-GB" b="1" dirty="0" smtClean="0"/>
              <a:t>layer</a:t>
            </a:r>
            <a:r>
              <a:rPr lang="hu-HU" b="1" dirty="0" smtClean="0"/>
              <a:t>, </a:t>
            </a:r>
            <a:r>
              <a:rPr lang="en-GB" dirty="0" smtClean="0"/>
              <a:t>calculates </a:t>
            </a:r>
            <a:r>
              <a:rPr lang="en-GB" dirty="0"/>
              <a:t>their weighted </a:t>
            </a:r>
            <a:r>
              <a:rPr lang="en-GB" dirty="0" smtClean="0"/>
              <a:t>sum</a:t>
            </a:r>
            <a:r>
              <a:rPr lang="hu-HU" dirty="0" smtClean="0"/>
              <a:t> and </a:t>
            </a:r>
            <a:r>
              <a:rPr lang="hu-HU" dirty="0" err="1" smtClean="0"/>
              <a:t>applies</a:t>
            </a:r>
            <a:r>
              <a:rPr lang="hu-HU" dirty="0" smtClean="0"/>
              <a:t> a </a:t>
            </a:r>
            <a:r>
              <a:rPr lang="hu-HU" dirty="0" err="1" smtClean="0"/>
              <a:t>non-linear</a:t>
            </a:r>
            <a:r>
              <a:rPr lang="hu-HU" dirty="0" smtClean="0"/>
              <a:t> </a:t>
            </a:r>
            <a:r>
              <a:rPr lang="hu-HU" dirty="0" err="1" smtClean="0"/>
              <a:t>function</a:t>
            </a:r>
            <a:r>
              <a:rPr lang="hu-HU" dirty="0" smtClean="0"/>
              <a:t> </a:t>
            </a:r>
            <a:r>
              <a:rPr lang="hu-HU" dirty="0" err="1" smtClean="0"/>
              <a:t>to</a:t>
            </a:r>
            <a:r>
              <a:rPr lang="hu-HU" dirty="0" smtClean="0"/>
              <a:t> </a:t>
            </a:r>
            <a:r>
              <a:rPr lang="hu-HU" dirty="0" err="1" smtClean="0"/>
              <a:t>it</a:t>
            </a:r>
            <a:r>
              <a:rPr lang="hu-HU" dirty="0" smtClean="0"/>
              <a:t>.</a:t>
            </a:r>
            <a:endParaRPr lang="hu-HU" dirty="0" smtClean="0"/>
          </a:p>
          <a:p>
            <a:pPr lvl="1"/>
            <a:r>
              <a:rPr lang="en-GB" b="1" dirty="0" smtClean="0"/>
              <a:t>Fully </a:t>
            </a:r>
            <a:r>
              <a:rPr lang="en-GB" b="1" dirty="0"/>
              <a:t>connected neural network</a:t>
            </a:r>
            <a:r>
              <a:rPr lang="en-GB" dirty="0"/>
              <a:t>: Every neuron in the k-</a:t>
            </a:r>
            <a:r>
              <a:rPr lang="en-GB" dirty="0" err="1"/>
              <a:t>th</a:t>
            </a:r>
            <a:r>
              <a:rPr lang="en-GB" dirty="0"/>
              <a:t> layer weights and sums the output of </a:t>
            </a:r>
            <a:r>
              <a:rPr lang="en-GB" b="1" dirty="0"/>
              <a:t>all </a:t>
            </a:r>
            <a:r>
              <a:rPr lang="en-GB" dirty="0"/>
              <a:t>neurons in the (k–1)-</a:t>
            </a:r>
            <a:r>
              <a:rPr lang="en-GB" dirty="0" err="1"/>
              <a:t>th</a:t>
            </a:r>
            <a:r>
              <a:rPr lang="en-GB" dirty="0"/>
              <a:t> (the layer "below") </a:t>
            </a:r>
            <a:r>
              <a:rPr lang="en-GB" dirty="0" smtClean="0"/>
              <a:t>layer</a:t>
            </a:r>
            <a:r>
              <a:rPr lang="hu-HU" dirty="0" smtClean="0"/>
              <a:t>.</a:t>
            </a:r>
            <a:endParaRPr lang="hu-HU" dirty="0"/>
          </a:p>
          <a:p>
            <a:pPr lvl="1"/>
            <a:r>
              <a:rPr lang="hu-HU" dirty="0" err="1" smtClean="0"/>
              <a:t>There</a:t>
            </a:r>
            <a:r>
              <a:rPr lang="hu-HU" dirty="0" smtClean="0"/>
              <a:t> </a:t>
            </a:r>
            <a:r>
              <a:rPr lang="hu-HU" dirty="0" err="1" smtClean="0"/>
              <a:t>are</a:t>
            </a:r>
            <a:r>
              <a:rPr lang="hu-HU" dirty="0" smtClean="0"/>
              <a:t> </a:t>
            </a:r>
            <a:r>
              <a:rPr lang="hu-HU" dirty="0" err="1" smtClean="0"/>
              <a:t>neural</a:t>
            </a:r>
            <a:r>
              <a:rPr lang="hu-HU" dirty="0" smtClean="0"/>
              <a:t> </a:t>
            </a:r>
            <a:r>
              <a:rPr lang="hu-HU" dirty="0" err="1" smtClean="0"/>
              <a:t>networks</a:t>
            </a:r>
            <a:r>
              <a:rPr lang="hu-HU" dirty="0" smtClean="0"/>
              <a:t> </a:t>
            </a:r>
            <a:r>
              <a:rPr lang="hu-HU" dirty="0" err="1" smtClean="0"/>
              <a:t>in</a:t>
            </a:r>
            <a:r>
              <a:rPr lang="hu-HU" dirty="0" smtClean="0"/>
              <a:t> </a:t>
            </a:r>
            <a:r>
              <a:rPr lang="hu-HU" dirty="0" err="1" smtClean="0"/>
              <a:t>which</a:t>
            </a:r>
            <a:r>
              <a:rPr lang="hu-HU" dirty="0" smtClean="0"/>
              <a:t> </a:t>
            </a:r>
            <a:r>
              <a:rPr lang="en-GB" dirty="0"/>
              <a:t>neurons in a "higher" layer are </a:t>
            </a:r>
            <a:r>
              <a:rPr lang="en-GB" dirty="0" smtClean="0"/>
              <a:t>connected </a:t>
            </a:r>
            <a:r>
              <a:rPr lang="en-GB" dirty="0"/>
              <a:t>to </a:t>
            </a:r>
            <a:r>
              <a:rPr lang="hu-HU" b="1" dirty="0" err="1" smtClean="0"/>
              <a:t>only</a:t>
            </a:r>
            <a:r>
              <a:rPr lang="hu-HU" b="1" dirty="0" smtClean="0"/>
              <a:t> </a:t>
            </a:r>
            <a:r>
              <a:rPr lang="en-GB" b="1" dirty="0" smtClean="0"/>
              <a:t>a part </a:t>
            </a:r>
            <a:r>
              <a:rPr lang="en-GB" dirty="0"/>
              <a:t>of the neurons in the "lower" </a:t>
            </a:r>
            <a:r>
              <a:rPr lang="en-GB" dirty="0" smtClean="0"/>
              <a:t>layer</a:t>
            </a:r>
            <a:r>
              <a:rPr lang="hu-HU" dirty="0" smtClean="0"/>
              <a:t>; </a:t>
            </a:r>
            <a:r>
              <a:rPr lang="en-GB" dirty="0" smtClean="0"/>
              <a:t> </a:t>
            </a:r>
            <a:r>
              <a:rPr lang="hu-HU" b="1" dirty="0"/>
              <a:t>c</a:t>
            </a:r>
            <a:r>
              <a:rPr lang="en-GB" b="1" dirty="0" err="1" smtClean="0"/>
              <a:t>onvolutional</a:t>
            </a:r>
            <a:r>
              <a:rPr lang="en-GB" b="1" dirty="0" smtClean="0"/>
              <a:t> </a:t>
            </a:r>
            <a:r>
              <a:rPr lang="en-GB" b="1" dirty="0"/>
              <a:t>neural networks</a:t>
            </a:r>
            <a:r>
              <a:rPr lang="en-GB" dirty="0"/>
              <a:t> (used in image recognition</a:t>
            </a:r>
            <a:r>
              <a:rPr lang="en-GB" dirty="0" smtClean="0"/>
              <a:t>)</a:t>
            </a:r>
            <a:r>
              <a:rPr lang="hu-HU" dirty="0" smtClean="0"/>
              <a:t> </a:t>
            </a:r>
            <a:r>
              <a:rPr lang="en-GB" dirty="0" smtClean="0"/>
              <a:t>are </a:t>
            </a:r>
            <a:r>
              <a:rPr lang="en-GB" dirty="0"/>
              <a:t>a </a:t>
            </a:r>
            <a:r>
              <a:rPr lang="en-GB" dirty="0" smtClean="0"/>
              <a:t>characteristic</a:t>
            </a:r>
            <a:r>
              <a:rPr lang="hu-HU" dirty="0" smtClean="0"/>
              <a:t> </a:t>
            </a:r>
            <a:r>
              <a:rPr lang="hu-HU" dirty="0" err="1" smtClean="0"/>
              <a:t>example</a:t>
            </a:r>
            <a:r>
              <a:rPr lang="hu-HU" dirty="0" smtClean="0"/>
              <a:t> of </a:t>
            </a:r>
            <a:r>
              <a:rPr lang="hu-HU" dirty="0" err="1" smtClean="0"/>
              <a:t>this</a:t>
            </a:r>
            <a:r>
              <a:rPr lang="en-GB" dirty="0" smtClean="0"/>
              <a:t>.</a:t>
            </a:r>
            <a:endParaRPr lang="en-GB" dirty="0"/>
          </a:p>
          <a:p>
            <a:pPr lvl="1"/>
            <a:r>
              <a:rPr lang="hu-HU" dirty="0" err="1" smtClean="0"/>
              <a:t>There</a:t>
            </a:r>
            <a:r>
              <a:rPr lang="hu-HU" dirty="0" smtClean="0"/>
              <a:t> </a:t>
            </a:r>
            <a:r>
              <a:rPr lang="hu-HU" dirty="0" err="1" smtClean="0"/>
              <a:t>might</a:t>
            </a:r>
            <a:r>
              <a:rPr lang="hu-HU" dirty="0" smtClean="0"/>
              <a:t> be (</a:t>
            </a:r>
            <a:r>
              <a:rPr lang="hu-HU" dirty="0" err="1" smtClean="0"/>
              <a:t>so-called</a:t>
            </a:r>
            <a:r>
              <a:rPr lang="hu-HU" dirty="0" smtClean="0"/>
              <a:t> </a:t>
            </a:r>
            <a:r>
              <a:rPr lang="hu-HU" dirty="0" err="1" smtClean="0"/>
              <a:t>residual</a:t>
            </a:r>
            <a:r>
              <a:rPr lang="hu-HU" dirty="0" smtClean="0"/>
              <a:t>) </a:t>
            </a:r>
            <a:r>
              <a:rPr lang="en-GB" dirty="0" smtClean="0"/>
              <a:t>connections </a:t>
            </a:r>
            <a:r>
              <a:rPr lang="en-GB" dirty="0"/>
              <a:t>that "skip" layers, used in models like </a:t>
            </a:r>
            <a:r>
              <a:rPr lang="hu-HU" dirty="0" smtClean="0"/>
              <a:t>t</a:t>
            </a:r>
            <a:r>
              <a:rPr lang="en-GB" dirty="0" err="1" smtClean="0"/>
              <a:t>ransformers</a:t>
            </a:r>
            <a:r>
              <a:rPr lang="en-GB" dirty="0" smtClean="0"/>
              <a:t>.</a:t>
            </a:r>
            <a:endParaRPr lang="hu-HU" dirty="0" smtClean="0"/>
          </a:p>
          <a:p>
            <a:r>
              <a:rPr lang="en-GB" dirty="0"/>
              <a:t>The </a:t>
            </a:r>
            <a:r>
              <a:rPr lang="en-GB" b="1" dirty="0"/>
              <a:t>value calculated as the neuron's output </a:t>
            </a:r>
            <a:r>
              <a:rPr lang="en-GB" dirty="0"/>
              <a:t>is called the neuron's </a:t>
            </a:r>
            <a:r>
              <a:rPr lang="en-GB" b="1" dirty="0" smtClean="0"/>
              <a:t>activation</a:t>
            </a:r>
            <a:r>
              <a:rPr lang="hu-HU" dirty="0" smtClean="0"/>
              <a:t>.</a:t>
            </a:r>
            <a:endParaRPr lang="hu-HU" dirty="0" smtClean="0"/>
          </a:p>
          <a:p>
            <a:r>
              <a:rPr lang="en-GB" dirty="0"/>
              <a:t>The non-linear function that the neuron applies to the weighted sum of its inputs (like the logistic, or sigmoid function seen earlier) is called the </a:t>
            </a:r>
            <a:r>
              <a:rPr lang="en-GB" b="1" dirty="0"/>
              <a:t>activation </a:t>
            </a:r>
            <a:r>
              <a:rPr lang="en-GB" b="1" dirty="0" smtClean="0"/>
              <a:t>function</a:t>
            </a:r>
            <a:r>
              <a:rPr lang="hu-HU" b="1" dirty="0" smtClean="0"/>
              <a:t>.</a:t>
            </a:r>
            <a:endParaRPr lang="hu-HU" dirty="0" smtClean="0"/>
          </a:p>
        </p:txBody>
      </p:sp>
    </p:spTree>
    <p:extLst>
      <p:ext uri="{BB962C8B-B14F-4D97-AF65-F5344CB8AC3E}">
        <p14:creationId xmlns:p14="http://schemas.microsoft.com/office/powerpoint/2010/main" val="798440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Neural</a:t>
            </a:r>
            <a:r>
              <a:rPr lang="hu-HU" dirty="0"/>
              <a:t> Network</a:t>
            </a:r>
            <a:endParaRPr lang="en-GB" dirty="0"/>
          </a:p>
        </p:txBody>
      </p:sp>
      <p:sp>
        <p:nvSpPr>
          <p:cNvPr id="3" name="Tartalom helye 2"/>
          <p:cNvSpPr>
            <a:spLocks noGrp="1"/>
          </p:cNvSpPr>
          <p:nvPr>
            <p:ph idx="1"/>
          </p:nvPr>
        </p:nvSpPr>
        <p:spPr/>
        <p:txBody>
          <a:bodyPr>
            <a:normAutofit fontScale="55000" lnSpcReduction="20000"/>
          </a:bodyPr>
          <a:lstStyle/>
          <a:p>
            <a:r>
              <a:rPr lang="en-GB" dirty="0"/>
              <a:t>A key achievement of the 1980s was the discovery of the </a:t>
            </a:r>
            <a:r>
              <a:rPr lang="en-GB" b="1" dirty="0" smtClean="0"/>
              <a:t>training </a:t>
            </a:r>
            <a:r>
              <a:rPr lang="en-GB" b="1" dirty="0"/>
              <a:t>algorithm</a:t>
            </a:r>
            <a:r>
              <a:rPr lang="en-GB" dirty="0"/>
              <a:t> for neural networks. The basic idea of neural networks, or multi-layer </a:t>
            </a:r>
            <a:r>
              <a:rPr lang="en-GB" dirty="0" err="1"/>
              <a:t>perceptrons</a:t>
            </a:r>
            <a:r>
              <a:rPr lang="en-GB" dirty="0"/>
              <a:t>, was known before, but it was not known how to train them with a training set of </a:t>
            </a:r>
            <a:r>
              <a:rPr lang="en-GB" dirty="0" smtClean="0"/>
              <a:t>observations</a:t>
            </a:r>
            <a:r>
              <a:rPr lang="hu-HU" dirty="0" smtClean="0"/>
              <a:t>.</a:t>
            </a:r>
            <a:endParaRPr lang="en-GB" dirty="0"/>
          </a:p>
          <a:p>
            <a:r>
              <a:rPr lang="en-GB" dirty="0"/>
              <a:t>The solution to the problem is essentially the same as the </a:t>
            </a:r>
            <a:r>
              <a:rPr lang="en-GB" b="1" dirty="0" smtClean="0"/>
              <a:t>(</a:t>
            </a:r>
            <a:r>
              <a:rPr lang="en-GB" b="1" dirty="0"/>
              <a:t>stochastic) gradient </a:t>
            </a:r>
            <a:r>
              <a:rPr lang="hu-HU" b="1" dirty="0" err="1" smtClean="0"/>
              <a:t>descent</a:t>
            </a:r>
            <a:r>
              <a:rPr lang="hu-HU" b="1" dirty="0" smtClean="0"/>
              <a:t> </a:t>
            </a:r>
            <a:r>
              <a:rPr lang="en-GB" dirty="0" smtClean="0"/>
              <a:t>used </a:t>
            </a:r>
            <a:r>
              <a:rPr lang="en-GB" dirty="0"/>
              <a:t>to train logistic </a:t>
            </a:r>
            <a:r>
              <a:rPr lang="en-GB" dirty="0" smtClean="0"/>
              <a:t>regression</a:t>
            </a:r>
            <a:r>
              <a:rPr lang="hu-HU" dirty="0" smtClean="0"/>
              <a:t>.</a:t>
            </a:r>
            <a:endParaRPr lang="hu-HU" dirty="0" smtClean="0"/>
          </a:p>
          <a:p>
            <a:pPr lvl="1"/>
            <a:r>
              <a:rPr lang="en-GB" dirty="0"/>
              <a:t>In every training step, the function's value is calculated for an observation, and the weights are increased or decreased so that the function's value gets closer to the correct, known value</a:t>
            </a:r>
            <a:r>
              <a:rPr lang="hu-HU" dirty="0" smtClean="0"/>
              <a:t>.</a:t>
            </a:r>
            <a:endParaRPr lang="hu-HU" dirty="0" smtClean="0"/>
          </a:p>
          <a:p>
            <a:pPr lvl="1"/>
            <a:r>
              <a:rPr lang="en-GB" dirty="0"/>
              <a:t>Strictly speaking, </a:t>
            </a:r>
            <a:r>
              <a:rPr lang="hu-HU" dirty="0" err="1" smtClean="0"/>
              <a:t>we</a:t>
            </a:r>
            <a:r>
              <a:rPr lang="hu-HU" dirty="0" smtClean="0"/>
              <a:t> update a </a:t>
            </a:r>
            <a:r>
              <a:rPr lang="hu-HU" dirty="0" err="1" smtClean="0"/>
              <a:t>weight</a:t>
            </a:r>
            <a:r>
              <a:rPr lang="hu-HU" dirty="0" smtClean="0"/>
              <a:t> </a:t>
            </a:r>
            <a:r>
              <a:rPr lang="hu-HU" dirty="0" err="1" smtClean="0"/>
              <a:t>during</a:t>
            </a:r>
            <a:r>
              <a:rPr lang="hu-HU" dirty="0" smtClean="0"/>
              <a:t> </a:t>
            </a:r>
            <a:r>
              <a:rPr lang="hu-HU" dirty="0" err="1" smtClean="0"/>
              <a:t>training</a:t>
            </a:r>
            <a:r>
              <a:rPr lang="hu-HU" dirty="0" smtClean="0"/>
              <a:t> </a:t>
            </a:r>
            <a:r>
              <a:rPr lang="hu-HU" dirty="0" err="1" smtClean="0"/>
              <a:t>by</a:t>
            </a:r>
            <a:r>
              <a:rPr lang="hu-HU" dirty="0" smtClean="0"/>
              <a:t> </a:t>
            </a:r>
            <a:r>
              <a:rPr lang="hu-HU" dirty="0" err="1" smtClean="0"/>
              <a:t>calculating</a:t>
            </a:r>
            <a:r>
              <a:rPr lang="hu-HU" dirty="0" smtClean="0"/>
              <a:t> </a:t>
            </a:r>
            <a:r>
              <a:rPr lang="hu-HU" dirty="0" err="1" smtClean="0"/>
              <a:t>the</a:t>
            </a:r>
            <a:r>
              <a:rPr lang="en-GB" dirty="0" smtClean="0"/>
              <a:t> </a:t>
            </a:r>
            <a:r>
              <a:rPr lang="en-GB" b="1" dirty="0" smtClean="0"/>
              <a:t>partial </a:t>
            </a:r>
            <a:r>
              <a:rPr lang="en-GB" b="1" dirty="0"/>
              <a:t>derivative</a:t>
            </a:r>
            <a:r>
              <a:rPr lang="en-GB" dirty="0"/>
              <a:t> </a:t>
            </a:r>
            <a:r>
              <a:rPr lang="en-GB" b="1" dirty="0"/>
              <a:t>of the error function with respect to the given </a:t>
            </a:r>
            <a:r>
              <a:rPr lang="en-GB" b="1" dirty="0" smtClean="0"/>
              <a:t>weight</a:t>
            </a:r>
            <a:r>
              <a:rPr lang="en-GB" dirty="0" smtClean="0"/>
              <a:t>, </a:t>
            </a:r>
            <a:r>
              <a:rPr lang="en-GB" dirty="0"/>
              <a:t>and </a:t>
            </a:r>
            <a:r>
              <a:rPr lang="hu-HU" dirty="0" err="1" smtClean="0"/>
              <a:t>adding</a:t>
            </a:r>
            <a:r>
              <a:rPr lang="hu-HU" dirty="0" smtClean="0"/>
              <a:t> </a:t>
            </a:r>
            <a:r>
              <a:rPr lang="en-GB" dirty="0" smtClean="0"/>
              <a:t>a </a:t>
            </a:r>
            <a:r>
              <a:rPr lang="en-GB" dirty="0"/>
              <a:t>small multiple of </a:t>
            </a:r>
            <a:r>
              <a:rPr lang="hu-HU" dirty="0" err="1" smtClean="0"/>
              <a:t>the</a:t>
            </a:r>
            <a:r>
              <a:rPr lang="hu-HU" dirty="0" smtClean="0"/>
              <a:t> </a:t>
            </a:r>
            <a:r>
              <a:rPr lang="hu-HU" dirty="0" err="1" smtClean="0"/>
              <a:t>derivative</a:t>
            </a:r>
            <a:r>
              <a:rPr lang="hu-HU" dirty="0" smtClean="0"/>
              <a:t> </a:t>
            </a:r>
            <a:r>
              <a:rPr lang="en-GB" dirty="0" smtClean="0"/>
              <a:t>to </a:t>
            </a:r>
            <a:r>
              <a:rPr lang="en-GB" dirty="0"/>
              <a:t>the </a:t>
            </a:r>
            <a:r>
              <a:rPr lang="en-GB" dirty="0" smtClean="0"/>
              <a:t>weight</a:t>
            </a:r>
            <a:r>
              <a:rPr lang="hu-HU" dirty="0" smtClean="0"/>
              <a:t>.</a:t>
            </a:r>
          </a:p>
          <a:p>
            <a:pPr lvl="1"/>
            <a:r>
              <a:rPr lang="en-GB" dirty="0"/>
              <a:t>The neural network is trained the same way, but the weights closest to the output are </a:t>
            </a:r>
            <a:r>
              <a:rPr lang="hu-HU" dirty="0" err="1" smtClean="0"/>
              <a:t>updated</a:t>
            </a:r>
            <a:r>
              <a:rPr lang="hu-HU" dirty="0" smtClean="0"/>
              <a:t> </a:t>
            </a:r>
            <a:r>
              <a:rPr lang="en-GB" dirty="0" smtClean="0"/>
              <a:t>first (</a:t>
            </a:r>
            <a:r>
              <a:rPr lang="en-GB" b="1" dirty="0" smtClean="0"/>
              <a:t>hidden </a:t>
            </a:r>
            <a:r>
              <a:rPr lang="en-GB" b="1" dirty="0"/>
              <a:t>-&gt; output</a:t>
            </a:r>
            <a:r>
              <a:rPr lang="en-GB" dirty="0"/>
              <a:t>), and then the process moves backward toward the input (</a:t>
            </a:r>
            <a:r>
              <a:rPr lang="en-GB" b="1" dirty="0"/>
              <a:t>input -&gt; </a:t>
            </a:r>
            <a:r>
              <a:rPr lang="en-GB" b="1" dirty="0" err="1" smtClean="0"/>
              <a:t>hidde</a:t>
            </a:r>
            <a:r>
              <a:rPr lang="hu-HU" b="1" dirty="0" smtClean="0"/>
              <a:t>n</a:t>
            </a:r>
            <a:r>
              <a:rPr lang="en-GB" dirty="0" smtClean="0"/>
              <a:t>)</a:t>
            </a:r>
            <a:r>
              <a:rPr lang="hu-HU" dirty="0" smtClean="0"/>
              <a:t>,</a:t>
            </a:r>
            <a:r>
              <a:rPr lang="en-GB" dirty="0" smtClean="0"/>
              <a:t> </a:t>
            </a:r>
            <a:r>
              <a:rPr lang="en-GB" dirty="0"/>
              <a:t>layer by </a:t>
            </a:r>
            <a:r>
              <a:rPr lang="en-GB" dirty="0" smtClean="0"/>
              <a:t>layer</a:t>
            </a:r>
            <a:r>
              <a:rPr lang="hu-HU" dirty="0" smtClean="0"/>
              <a:t>.</a:t>
            </a:r>
            <a:endParaRPr lang="en-GB" dirty="0"/>
          </a:p>
          <a:p>
            <a:pPr lvl="1"/>
            <a:r>
              <a:rPr lang="en-GB" dirty="0" smtClean="0"/>
              <a:t>Strictly </a:t>
            </a:r>
            <a:r>
              <a:rPr lang="en-GB" dirty="0"/>
              <a:t>speaking, the </a:t>
            </a:r>
            <a:r>
              <a:rPr lang="en-GB" b="1" dirty="0" smtClean="0"/>
              <a:t>chain </a:t>
            </a:r>
            <a:r>
              <a:rPr lang="en-GB" b="1" dirty="0"/>
              <a:t>rule</a:t>
            </a:r>
            <a:r>
              <a:rPr lang="en-GB" dirty="0"/>
              <a:t> of differential calculus is </a:t>
            </a:r>
            <a:r>
              <a:rPr lang="hu-HU" dirty="0" err="1" smtClean="0"/>
              <a:t>applied</a:t>
            </a:r>
            <a:r>
              <a:rPr lang="hu-HU" dirty="0" smtClean="0"/>
              <a:t> </a:t>
            </a:r>
            <a:r>
              <a:rPr lang="hu-HU" dirty="0" err="1" smtClean="0"/>
              <a:t>in</a:t>
            </a:r>
            <a:r>
              <a:rPr lang="hu-HU" dirty="0" smtClean="0"/>
              <a:t> </a:t>
            </a:r>
            <a:r>
              <a:rPr lang="hu-HU" dirty="0" err="1" smtClean="0"/>
              <a:t>this</a:t>
            </a:r>
            <a:r>
              <a:rPr lang="hu-HU" dirty="0" smtClean="0"/>
              <a:t> </a:t>
            </a:r>
            <a:r>
              <a:rPr lang="hu-HU" dirty="0" err="1" smtClean="0"/>
              <a:t>process</a:t>
            </a:r>
            <a:r>
              <a:rPr lang="hu-HU" dirty="0" smtClean="0"/>
              <a:t> </a:t>
            </a:r>
            <a:r>
              <a:rPr lang="en-GB" dirty="0" smtClean="0"/>
              <a:t>(the </a:t>
            </a:r>
            <a:r>
              <a:rPr lang="en-GB" dirty="0"/>
              <a:t>rule for deriving composite functions).</a:t>
            </a:r>
          </a:p>
          <a:p>
            <a:r>
              <a:rPr lang="en-GB" dirty="0"/>
              <a:t>This training procedure is called the </a:t>
            </a:r>
            <a:r>
              <a:rPr lang="en-GB" dirty="0" smtClean="0"/>
              <a:t>(</a:t>
            </a:r>
            <a:r>
              <a:rPr lang="en-GB" dirty="0"/>
              <a:t>error) </a:t>
            </a:r>
            <a:r>
              <a:rPr lang="en-GB" b="1" dirty="0"/>
              <a:t>backpropagation </a:t>
            </a:r>
            <a:r>
              <a:rPr lang="en-GB" b="1" dirty="0" smtClean="0"/>
              <a:t>algorithm</a:t>
            </a:r>
            <a:r>
              <a:rPr lang="hu-HU" dirty="0"/>
              <a:t>.</a:t>
            </a:r>
            <a:endParaRPr lang="en-GB" dirty="0"/>
          </a:p>
        </p:txBody>
      </p:sp>
    </p:spTree>
    <p:extLst>
      <p:ext uri="{BB962C8B-B14F-4D97-AF65-F5344CB8AC3E}">
        <p14:creationId xmlns:p14="http://schemas.microsoft.com/office/powerpoint/2010/main" val="2796382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Machine </a:t>
            </a:r>
            <a:r>
              <a:rPr lang="en-GB" dirty="0" smtClean="0"/>
              <a:t>Learning</a:t>
            </a:r>
            <a:r>
              <a:rPr lang="hu-HU" dirty="0" smtClean="0"/>
              <a:t/>
            </a:r>
            <a:br>
              <a:rPr lang="hu-HU" dirty="0" smtClean="0"/>
            </a:br>
            <a:r>
              <a:rPr lang="en-GB" dirty="0" smtClean="0"/>
              <a:t>in </a:t>
            </a:r>
            <a:r>
              <a:rPr lang="en-GB" dirty="0"/>
              <a:t>the 1990s and 2000s</a:t>
            </a:r>
            <a:endParaRPr lang="en-GB" dirty="0"/>
          </a:p>
        </p:txBody>
      </p:sp>
      <p:sp>
        <p:nvSpPr>
          <p:cNvPr id="3" name="Tartalom helye 2"/>
          <p:cNvSpPr>
            <a:spLocks noGrp="1"/>
          </p:cNvSpPr>
          <p:nvPr>
            <p:ph idx="1"/>
          </p:nvPr>
        </p:nvSpPr>
        <p:spPr/>
        <p:txBody>
          <a:bodyPr>
            <a:normAutofit fontScale="55000" lnSpcReduction="20000"/>
          </a:bodyPr>
          <a:lstStyle/>
          <a:p>
            <a:r>
              <a:rPr lang="en-GB" dirty="0"/>
              <a:t>After symbolic, rule-based, algorithmic artificial intelligence failed to meet expectations, research shifted increasingly toward </a:t>
            </a:r>
            <a:r>
              <a:rPr lang="en-GB" b="1" dirty="0"/>
              <a:t>statistical machine learning</a:t>
            </a:r>
            <a:r>
              <a:rPr lang="en-GB" dirty="0"/>
              <a:t> around the turn of the </a:t>
            </a:r>
            <a:r>
              <a:rPr lang="en-GB" dirty="0" smtClean="0"/>
              <a:t>century</a:t>
            </a:r>
            <a:r>
              <a:rPr lang="hu-HU" dirty="0" smtClean="0"/>
              <a:t>.</a:t>
            </a:r>
            <a:endParaRPr lang="hu-HU" dirty="0" smtClean="0"/>
          </a:p>
          <a:p>
            <a:r>
              <a:rPr lang="en-GB" b="1" dirty="0"/>
              <a:t>Machine Learning (ML):</a:t>
            </a:r>
            <a:r>
              <a:rPr lang="en-GB" dirty="0"/>
              <a:t> </a:t>
            </a:r>
          </a:p>
          <a:p>
            <a:pPr lvl="1"/>
            <a:r>
              <a:rPr lang="en-GB" dirty="0"/>
              <a:t>It solves a </a:t>
            </a:r>
            <a:r>
              <a:rPr lang="en-GB" b="1" dirty="0"/>
              <a:t>starting problem</a:t>
            </a:r>
            <a:r>
              <a:rPr lang="en-GB" dirty="0"/>
              <a:t>, just like an algorithm.</a:t>
            </a:r>
          </a:p>
          <a:p>
            <a:pPr lvl="1"/>
            <a:r>
              <a:rPr lang="en-GB" dirty="0"/>
              <a:t>However, in machine learning, </a:t>
            </a:r>
            <a:r>
              <a:rPr lang="hu-HU" dirty="0" err="1" smtClean="0"/>
              <a:t>it</a:t>
            </a:r>
            <a:r>
              <a:rPr lang="hu-HU" dirty="0" smtClean="0"/>
              <a:t> is </a:t>
            </a:r>
            <a:r>
              <a:rPr lang="hu-HU" b="1" dirty="0" err="1" smtClean="0"/>
              <a:t>not</a:t>
            </a:r>
            <a:r>
              <a:rPr lang="hu-HU" b="1" dirty="0" smtClean="0"/>
              <a:t> </a:t>
            </a:r>
            <a:r>
              <a:rPr lang="en-GB" b="1" dirty="0" smtClean="0"/>
              <a:t>programmers </a:t>
            </a:r>
            <a:r>
              <a:rPr lang="hu-HU" dirty="0" err="1" smtClean="0"/>
              <a:t>who</a:t>
            </a:r>
            <a:r>
              <a:rPr lang="hu-HU" dirty="0" smtClean="0"/>
              <a:t> </a:t>
            </a:r>
            <a:r>
              <a:rPr lang="en-GB" dirty="0" smtClean="0"/>
              <a:t>implement </a:t>
            </a:r>
            <a:r>
              <a:rPr lang="en-GB" dirty="0"/>
              <a:t>the solution procedure broken down into elementary steps in a given programming language.</a:t>
            </a:r>
          </a:p>
          <a:p>
            <a:pPr lvl="1"/>
            <a:r>
              <a:rPr lang="en-GB" dirty="0"/>
              <a:t>Instead, a data set containing </a:t>
            </a:r>
            <a:r>
              <a:rPr lang="en-GB" b="1" dirty="0"/>
              <a:t>concrete observations </a:t>
            </a:r>
            <a:r>
              <a:rPr lang="en-GB" dirty="0"/>
              <a:t>is given as input to a general, so-called </a:t>
            </a:r>
            <a:r>
              <a:rPr lang="en-GB" b="1" dirty="0" smtClean="0"/>
              <a:t>machine </a:t>
            </a:r>
            <a:r>
              <a:rPr lang="en-GB" b="1" dirty="0"/>
              <a:t>learning algorithm</a:t>
            </a:r>
            <a:r>
              <a:rPr lang="en-GB" dirty="0"/>
              <a:t>.</a:t>
            </a:r>
          </a:p>
          <a:p>
            <a:pPr lvl="1"/>
            <a:r>
              <a:rPr lang="en-GB" dirty="0"/>
              <a:t>This algorithm calculates a </a:t>
            </a:r>
            <a:r>
              <a:rPr lang="en-GB" b="1" dirty="0" smtClean="0"/>
              <a:t>mathematical </a:t>
            </a:r>
            <a:r>
              <a:rPr lang="en-GB" b="1" dirty="0"/>
              <a:t>model</a:t>
            </a:r>
            <a:r>
              <a:rPr lang="en-GB" dirty="0"/>
              <a:t> using the statistical characteristics of the observations, which offers a </a:t>
            </a:r>
            <a:r>
              <a:rPr lang="en-GB" b="1" dirty="0"/>
              <a:t>general, approximate solution </a:t>
            </a:r>
            <a:r>
              <a:rPr lang="en-GB" dirty="0"/>
              <a:t>to the problem.</a:t>
            </a:r>
          </a:p>
          <a:p>
            <a:pPr lvl="1"/>
            <a:r>
              <a:rPr lang="en-GB" dirty="0"/>
              <a:t>The </a:t>
            </a:r>
            <a:r>
              <a:rPr lang="en-GB" dirty="0" smtClean="0"/>
              <a:t>"</a:t>
            </a:r>
            <a:r>
              <a:rPr lang="en-GB" b="1" dirty="0" smtClean="0"/>
              <a:t>mathematical </a:t>
            </a:r>
            <a:r>
              <a:rPr lang="en-GB" b="1" dirty="0"/>
              <a:t>model</a:t>
            </a:r>
            <a:r>
              <a:rPr lang="en-GB" dirty="0"/>
              <a:t>" is a mathematical function or formula that calculates a single output </a:t>
            </a:r>
            <a:r>
              <a:rPr lang="en-GB" b="1" dirty="0"/>
              <a:t>value </a:t>
            </a:r>
            <a:r>
              <a:rPr lang="en-GB" dirty="0"/>
              <a:t>from given input numerical data (the function's arguments).</a:t>
            </a:r>
          </a:p>
          <a:p>
            <a:pPr lvl="1"/>
            <a:r>
              <a:rPr lang="en-GB" dirty="0"/>
              <a:t>This output value can be a single </a:t>
            </a:r>
            <a:r>
              <a:rPr lang="hu-HU" dirty="0" smtClean="0"/>
              <a:t>(</a:t>
            </a:r>
            <a:r>
              <a:rPr lang="hu-HU" dirty="0" err="1" smtClean="0"/>
              <a:t>scalar</a:t>
            </a:r>
            <a:r>
              <a:rPr lang="hu-HU" dirty="0" smtClean="0"/>
              <a:t>) </a:t>
            </a:r>
            <a:r>
              <a:rPr lang="en-GB" b="1" dirty="0" smtClean="0"/>
              <a:t>number</a:t>
            </a:r>
            <a:r>
              <a:rPr lang="en-GB" dirty="0"/>
              <a:t>, a number </a:t>
            </a:r>
            <a:r>
              <a:rPr lang="en-GB" b="1" dirty="0"/>
              <a:t>vector </a:t>
            </a:r>
            <a:r>
              <a:rPr lang="en-GB" dirty="0"/>
              <a:t>consisting of several </a:t>
            </a:r>
            <a:r>
              <a:rPr lang="hu-HU" dirty="0" err="1" smtClean="0"/>
              <a:t>scalar</a:t>
            </a:r>
            <a:r>
              <a:rPr lang="hu-HU" dirty="0" smtClean="0"/>
              <a:t> </a:t>
            </a:r>
            <a:r>
              <a:rPr lang="en-GB" dirty="0" smtClean="0"/>
              <a:t>numbers</a:t>
            </a:r>
            <a:r>
              <a:rPr lang="en-GB" dirty="0"/>
              <a:t>, a number </a:t>
            </a:r>
            <a:r>
              <a:rPr lang="en-GB" b="1" dirty="0"/>
              <a:t>matrix </a:t>
            </a:r>
            <a:r>
              <a:rPr lang="en-GB" dirty="0"/>
              <a:t>consisting of several vectors, or a number </a:t>
            </a:r>
            <a:r>
              <a:rPr lang="en-GB" b="1" dirty="0"/>
              <a:t>tensor </a:t>
            </a:r>
            <a:r>
              <a:rPr lang="en-GB" dirty="0"/>
              <a:t>consisting of several matrices, but in any case, it is a shorter or longer </a:t>
            </a:r>
            <a:r>
              <a:rPr lang="en-GB" b="1" dirty="0"/>
              <a:t>sequence of numbers</a:t>
            </a:r>
            <a:r>
              <a:rPr lang="en-GB" dirty="0"/>
              <a:t>.</a:t>
            </a:r>
          </a:p>
          <a:p>
            <a:pPr lvl="1"/>
            <a:r>
              <a:rPr lang="en-GB" dirty="0"/>
              <a:t>To be solvable by machine learning, the initial problem must be formulated in the form of </a:t>
            </a:r>
            <a:r>
              <a:rPr lang="en-GB" dirty="0" smtClean="0"/>
              <a:t>numbers.</a:t>
            </a:r>
            <a:endParaRPr lang="hu-HU" dirty="0" smtClean="0"/>
          </a:p>
          <a:p>
            <a:pPr lvl="2"/>
            <a:r>
              <a:rPr lang="en-GB" dirty="0" smtClean="0"/>
              <a:t>Both </a:t>
            </a:r>
            <a:r>
              <a:rPr lang="en-GB" dirty="0"/>
              <a:t>the input </a:t>
            </a:r>
            <a:r>
              <a:rPr lang="en-GB" dirty="0" smtClean="0"/>
              <a:t>data</a:t>
            </a:r>
            <a:endParaRPr lang="hu-HU" dirty="0" smtClean="0"/>
          </a:p>
          <a:p>
            <a:pPr lvl="2"/>
            <a:r>
              <a:rPr lang="en-GB" dirty="0" smtClean="0"/>
              <a:t>and </a:t>
            </a:r>
            <a:r>
              <a:rPr lang="en-GB" dirty="0"/>
              <a:t>the calculated output value must be numbers</a:t>
            </a:r>
            <a:r>
              <a:rPr lang="en-GB" dirty="0" smtClean="0"/>
              <a:t>.</a:t>
            </a:r>
            <a:endParaRPr lang="hu-HU" dirty="0" smtClean="0"/>
          </a:p>
        </p:txBody>
      </p:sp>
    </p:spTree>
    <p:extLst>
      <p:ext uri="{BB962C8B-B14F-4D97-AF65-F5344CB8AC3E}">
        <p14:creationId xmlns:p14="http://schemas.microsoft.com/office/powerpoint/2010/main" val="121674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Universal</a:t>
            </a:r>
            <a:r>
              <a:rPr lang="hu-HU" dirty="0" smtClean="0"/>
              <a:t> </a:t>
            </a:r>
            <a:r>
              <a:rPr lang="hu-HU" dirty="0" err="1" smtClean="0"/>
              <a:t>Approximation</a:t>
            </a:r>
            <a:endParaRPr lang="en-GB" dirty="0"/>
          </a:p>
        </p:txBody>
      </p:sp>
      <p:sp>
        <p:nvSpPr>
          <p:cNvPr id="3" name="Tartalom helye 2"/>
          <p:cNvSpPr>
            <a:spLocks noGrp="1"/>
          </p:cNvSpPr>
          <p:nvPr>
            <p:ph idx="1"/>
          </p:nvPr>
        </p:nvSpPr>
        <p:spPr/>
        <p:txBody>
          <a:bodyPr>
            <a:normAutofit fontScale="85000" lnSpcReduction="10000"/>
          </a:bodyPr>
          <a:lstStyle/>
          <a:p>
            <a:r>
              <a:rPr lang="en-GB" dirty="0"/>
              <a:t>Since 1989, mathematicians have proven several so-called </a:t>
            </a:r>
            <a:r>
              <a:rPr lang="en-GB" b="1" dirty="0" smtClean="0"/>
              <a:t>universal </a:t>
            </a:r>
            <a:r>
              <a:rPr lang="en-GB" b="1" dirty="0"/>
              <a:t>approximation theorems</a:t>
            </a:r>
            <a:r>
              <a:rPr lang="en-GB" dirty="0"/>
              <a:t>, which state that neural networks of various structures can </a:t>
            </a:r>
            <a:r>
              <a:rPr lang="en-GB" b="1" dirty="0"/>
              <a:t>approximate any mathematical function </a:t>
            </a:r>
            <a:r>
              <a:rPr lang="en-GB" dirty="0"/>
              <a:t>defined on a given domain and having a given range of values with </a:t>
            </a:r>
            <a:r>
              <a:rPr lang="en-GB" b="1" dirty="0"/>
              <a:t>arbitrary accuracy</a:t>
            </a:r>
            <a:endParaRPr lang="en-GB" dirty="0"/>
          </a:p>
          <a:p>
            <a:pPr lvl="1"/>
            <a:r>
              <a:rPr lang="en-GB" dirty="0"/>
              <a:t>This is true even for neural networks containing just a </a:t>
            </a:r>
            <a:r>
              <a:rPr lang="en-GB" b="1" dirty="0" smtClean="0"/>
              <a:t>single </a:t>
            </a:r>
            <a:r>
              <a:rPr lang="en-GB" b="1" dirty="0"/>
              <a:t>hidden </a:t>
            </a:r>
            <a:r>
              <a:rPr lang="en-GB" b="1" dirty="0" smtClean="0"/>
              <a:t>layer</a:t>
            </a:r>
            <a:r>
              <a:rPr lang="hu-HU" dirty="0" smtClean="0"/>
              <a:t>.</a:t>
            </a:r>
            <a:endParaRPr lang="hu-HU" dirty="0" smtClean="0"/>
          </a:p>
          <a:p>
            <a:pPr lvl="1"/>
            <a:r>
              <a:rPr lang="hu-HU" dirty="0" smtClean="0"/>
              <a:t>A </a:t>
            </a:r>
            <a:r>
              <a:rPr lang="en-GB" b="1" dirty="0" smtClean="0"/>
              <a:t>non-linear </a:t>
            </a:r>
            <a:r>
              <a:rPr lang="en-GB" b="1" dirty="0"/>
              <a:t>function</a:t>
            </a:r>
            <a:r>
              <a:rPr lang="en-GB" dirty="0"/>
              <a:t>, such as the </a:t>
            </a:r>
            <a:r>
              <a:rPr lang="en-GB" b="1" dirty="0"/>
              <a:t>sigmoid function</a:t>
            </a:r>
            <a:r>
              <a:rPr lang="en-GB" dirty="0"/>
              <a:t>, must be used as the neurons' </a:t>
            </a:r>
            <a:r>
              <a:rPr lang="en-GB" b="1" dirty="0"/>
              <a:t>activation function</a:t>
            </a:r>
            <a:r>
              <a:rPr lang="en-GB" dirty="0"/>
              <a:t>. If a linear activation function </a:t>
            </a:r>
            <a:r>
              <a:rPr lang="hu-HU" dirty="0" err="1" smtClean="0"/>
              <a:t>were</a:t>
            </a:r>
            <a:r>
              <a:rPr lang="hu-HU" dirty="0" smtClean="0"/>
              <a:t> </a:t>
            </a:r>
            <a:r>
              <a:rPr lang="en-GB" dirty="0" smtClean="0"/>
              <a:t>used</a:t>
            </a:r>
            <a:r>
              <a:rPr lang="en-GB" dirty="0"/>
              <a:t>, any complicated neural network </a:t>
            </a:r>
            <a:r>
              <a:rPr lang="hu-HU" dirty="0" err="1" smtClean="0"/>
              <a:t>would</a:t>
            </a:r>
            <a:r>
              <a:rPr lang="hu-HU" dirty="0" smtClean="0"/>
              <a:t> be </a:t>
            </a:r>
            <a:r>
              <a:rPr lang="en-GB" dirty="0" smtClean="0"/>
              <a:t>equivalent </a:t>
            </a:r>
            <a:r>
              <a:rPr lang="en-GB" dirty="0"/>
              <a:t>to a simple </a:t>
            </a:r>
            <a:r>
              <a:rPr lang="en-GB" b="1" dirty="0"/>
              <a:t>linear </a:t>
            </a:r>
            <a:r>
              <a:rPr lang="en-GB" dirty="0" smtClean="0"/>
              <a:t>function</a:t>
            </a:r>
            <a:r>
              <a:rPr lang="hu-HU" dirty="0" smtClean="0"/>
              <a:t>.</a:t>
            </a:r>
            <a:endParaRPr lang="hu-HU" dirty="0" smtClean="0"/>
          </a:p>
        </p:txBody>
      </p:sp>
    </p:spTree>
    <p:extLst>
      <p:ext uri="{BB962C8B-B14F-4D97-AF65-F5344CB8AC3E}">
        <p14:creationId xmlns:p14="http://schemas.microsoft.com/office/powerpoint/2010/main" val="956062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Neural Networks and Other Models</a:t>
            </a:r>
            <a:endParaRPr lang="en-GB" dirty="0"/>
          </a:p>
        </p:txBody>
      </p:sp>
      <p:sp>
        <p:nvSpPr>
          <p:cNvPr id="3" name="Tartalom helye 2"/>
          <p:cNvSpPr>
            <a:spLocks noGrp="1"/>
          </p:cNvSpPr>
          <p:nvPr>
            <p:ph idx="1"/>
          </p:nvPr>
        </p:nvSpPr>
        <p:spPr/>
        <p:txBody>
          <a:bodyPr>
            <a:normAutofit fontScale="62500" lnSpcReduction="20000"/>
          </a:bodyPr>
          <a:lstStyle/>
          <a:p>
            <a:r>
              <a:rPr lang="en-GB" dirty="0"/>
              <a:t>Due to these advances, significant research was conducted on the practical application of neural networks in the 90s</a:t>
            </a:r>
            <a:r>
              <a:rPr lang="hu-HU" dirty="0" smtClean="0"/>
              <a:t>.</a:t>
            </a:r>
            <a:endParaRPr lang="hu-HU" dirty="0" smtClean="0"/>
          </a:p>
          <a:p>
            <a:r>
              <a:rPr lang="en-GB" dirty="0"/>
              <a:t>Many other fundamental machine learning algorithms and models were also invented in the 80s and 90s , including</a:t>
            </a:r>
            <a:endParaRPr lang="hu-HU" dirty="0" smtClean="0"/>
          </a:p>
          <a:p>
            <a:pPr lvl="1"/>
            <a:r>
              <a:rPr lang="en-GB" dirty="0"/>
              <a:t>decision trees (ID3 algorithm, 1986), Naïve Bayes (late 80s), boosting (1990), association rule learning (</a:t>
            </a:r>
            <a:r>
              <a:rPr lang="en-GB" dirty="0" err="1"/>
              <a:t>Apriori</a:t>
            </a:r>
            <a:r>
              <a:rPr lang="en-GB" dirty="0"/>
              <a:t> algorithm, 1994), Support Vector Machine (</a:t>
            </a:r>
            <a:r>
              <a:rPr lang="en-GB" dirty="0" err="1"/>
              <a:t>SVM</a:t>
            </a:r>
            <a:r>
              <a:rPr lang="en-GB" dirty="0"/>
              <a:t>) (1995), random forests (1995), and gradient boost (1999)</a:t>
            </a:r>
            <a:endParaRPr lang="hu-HU" dirty="0" smtClean="0"/>
          </a:p>
          <a:p>
            <a:r>
              <a:rPr lang="en-GB" dirty="0"/>
              <a:t>The neural network is just one of these and is not necessarily the most successful for every </a:t>
            </a:r>
            <a:r>
              <a:rPr lang="en-GB" dirty="0" smtClean="0"/>
              <a:t>application</a:t>
            </a:r>
            <a:r>
              <a:rPr lang="hu-HU" dirty="0" smtClean="0"/>
              <a:t>.</a:t>
            </a:r>
            <a:endParaRPr lang="hu-HU" dirty="0" smtClean="0"/>
          </a:p>
          <a:p>
            <a:pPr lvl="1"/>
            <a:r>
              <a:rPr lang="en-GB" dirty="0"/>
              <a:t>For smaller datasets and a small number of statistical variables (features), other methods often perform much better than neural networks</a:t>
            </a:r>
            <a:r>
              <a:rPr lang="hu-HU" dirty="0" smtClean="0"/>
              <a:t>.</a:t>
            </a:r>
            <a:endParaRPr lang="hu-HU" dirty="0" smtClean="0"/>
          </a:p>
          <a:p>
            <a:pPr lvl="1"/>
            <a:r>
              <a:rPr lang="en-GB" dirty="0"/>
              <a:t>Experience generally shows that the choice of model is not the deciding factor, but rather the </a:t>
            </a:r>
            <a:r>
              <a:rPr lang="en-GB" b="1" dirty="0" smtClean="0"/>
              <a:t>quantity </a:t>
            </a:r>
            <a:r>
              <a:rPr lang="en-GB" b="1" dirty="0"/>
              <a:t>of training </a:t>
            </a:r>
            <a:r>
              <a:rPr lang="en-GB" b="1" dirty="0" smtClean="0"/>
              <a:t>data</a:t>
            </a:r>
            <a:r>
              <a:rPr lang="en-GB" dirty="0" smtClean="0"/>
              <a:t>; </a:t>
            </a:r>
            <a:r>
              <a:rPr lang="en-GB" dirty="0"/>
              <a:t>collecting a lot of training data can yield much more benefit than the choice of </a:t>
            </a:r>
            <a:r>
              <a:rPr lang="en-GB" dirty="0" smtClean="0"/>
              <a:t>model</a:t>
            </a:r>
            <a:r>
              <a:rPr lang="hu-HU" dirty="0" smtClean="0"/>
              <a:t>.</a:t>
            </a:r>
            <a:endParaRPr lang="en-GB" dirty="0"/>
          </a:p>
          <a:p>
            <a:r>
              <a:rPr lang="en-GB" dirty="0"/>
              <a:t>Until the 2010s, the neural network was not even considered a particularly important model </a:t>
            </a:r>
            <a:r>
              <a:rPr lang="en-GB" dirty="0" smtClean="0"/>
              <a:t>type</a:t>
            </a:r>
            <a:r>
              <a:rPr lang="hu-HU" dirty="0" smtClean="0"/>
              <a:t>.</a:t>
            </a:r>
            <a:endParaRPr lang="hu-HU" dirty="0" smtClean="0"/>
          </a:p>
        </p:txBody>
      </p:sp>
    </p:spTree>
    <p:extLst>
      <p:ext uri="{BB962C8B-B14F-4D97-AF65-F5344CB8AC3E}">
        <p14:creationId xmlns:p14="http://schemas.microsoft.com/office/powerpoint/2010/main" val="2014623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Deep </a:t>
            </a:r>
            <a:r>
              <a:rPr lang="hu-HU" dirty="0" err="1" smtClean="0"/>
              <a:t>Learning</a:t>
            </a:r>
            <a:endParaRPr lang="en-GB" dirty="0"/>
          </a:p>
        </p:txBody>
      </p:sp>
      <p:sp>
        <p:nvSpPr>
          <p:cNvPr id="3" name="Tartalom helye 2"/>
          <p:cNvSpPr>
            <a:spLocks noGrp="1"/>
          </p:cNvSpPr>
          <p:nvPr>
            <p:ph idx="1"/>
          </p:nvPr>
        </p:nvSpPr>
        <p:spPr/>
        <p:txBody>
          <a:bodyPr>
            <a:normAutofit fontScale="70000" lnSpcReduction="20000"/>
          </a:bodyPr>
          <a:lstStyle/>
          <a:p>
            <a:r>
              <a:rPr lang="en-GB" dirty="0"/>
              <a:t>In the 2010s, however, it turned out that </a:t>
            </a:r>
            <a:r>
              <a:rPr lang="en-GB" b="1" dirty="0"/>
              <a:t>neural networks </a:t>
            </a:r>
            <a:r>
              <a:rPr lang="hu-HU" b="1" dirty="0" err="1" smtClean="0"/>
              <a:t>can</a:t>
            </a:r>
            <a:r>
              <a:rPr lang="hu-HU" b="1" dirty="0" smtClean="0"/>
              <a:t> be </a:t>
            </a:r>
            <a:r>
              <a:rPr lang="hu-HU" b="1" dirty="0" err="1" smtClean="0"/>
              <a:t>scaled</a:t>
            </a:r>
            <a:r>
              <a:rPr lang="hu-HU" b="1" dirty="0" smtClean="0"/>
              <a:t> </a:t>
            </a:r>
            <a:r>
              <a:rPr lang="en-GB" b="1" dirty="0" smtClean="0"/>
              <a:t>much </a:t>
            </a:r>
            <a:r>
              <a:rPr lang="en-GB" b="1" dirty="0"/>
              <a:t>more successfully </a:t>
            </a:r>
            <a:r>
              <a:rPr lang="en-GB" dirty="0" smtClean="0"/>
              <a:t>than </a:t>
            </a:r>
            <a:r>
              <a:rPr lang="en-GB" dirty="0"/>
              <a:t>other models for training on </a:t>
            </a:r>
            <a:r>
              <a:rPr lang="en-GB" b="1" dirty="0"/>
              <a:t>high-dimensional</a:t>
            </a:r>
            <a:r>
              <a:rPr lang="en-GB" dirty="0"/>
              <a:t> (thousands, tens of thousands, hundreds of thousands of dimensions) inputs and </a:t>
            </a:r>
            <a:r>
              <a:rPr lang="en-GB" b="1" dirty="0"/>
              <a:t>very large training data </a:t>
            </a:r>
            <a:r>
              <a:rPr lang="en-GB" b="1" dirty="0" smtClean="0"/>
              <a:t>sets</a:t>
            </a:r>
            <a:r>
              <a:rPr lang="hu-HU" b="1" dirty="0" smtClean="0"/>
              <a:t>.</a:t>
            </a:r>
          </a:p>
          <a:p>
            <a:r>
              <a:rPr lang="hu-HU" dirty="0" err="1" smtClean="0"/>
              <a:t>In</a:t>
            </a:r>
            <a:r>
              <a:rPr lang="hu-HU" dirty="0" smtClean="0"/>
              <a:t> </a:t>
            </a:r>
            <a:r>
              <a:rPr lang="hu-HU" dirty="0" err="1" smtClean="0"/>
              <a:t>addition</a:t>
            </a:r>
            <a:r>
              <a:rPr lang="hu-HU" dirty="0" smtClean="0"/>
              <a:t>, t</a:t>
            </a:r>
            <a:r>
              <a:rPr lang="en-GB" dirty="0" smtClean="0"/>
              <a:t>here </a:t>
            </a:r>
            <a:r>
              <a:rPr lang="en-GB" dirty="0"/>
              <a:t>is no need for </a:t>
            </a:r>
            <a:r>
              <a:rPr lang="en-GB" b="1" dirty="0" smtClean="0"/>
              <a:t>feature </a:t>
            </a:r>
            <a:r>
              <a:rPr lang="en-GB" b="1" dirty="0"/>
              <a:t>engineering</a:t>
            </a:r>
            <a:r>
              <a:rPr lang="en-GB" dirty="0"/>
              <a:t> (e.g., selecting relevant features, pre-calculating useful derived features), as the neural network performs this automatically during </a:t>
            </a:r>
            <a:r>
              <a:rPr lang="en-GB" dirty="0" smtClean="0"/>
              <a:t>training</a:t>
            </a:r>
            <a:r>
              <a:rPr lang="hu-HU" dirty="0" smtClean="0"/>
              <a:t>.</a:t>
            </a:r>
          </a:p>
          <a:p>
            <a:r>
              <a:rPr lang="en-GB" dirty="0"/>
              <a:t>The most typical </a:t>
            </a:r>
            <a:r>
              <a:rPr lang="en-GB" dirty="0" err="1" smtClean="0"/>
              <a:t>exampl</a:t>
            </a:r>
            <a:r>
              <a:rPr lang="hu-HU" dirty="0" smtClean="0"/>
              <a:t>e: image </a:t>
            </a:r>
            <a:r>
              <a:rPr lang="hu-HU" dirty="0" err="1" smtClean="0"/>
              <a:t>processing</a:t>
            </a:r>
            <a:endParaRPr lang="hu-HU" dirty="0" smtClean="0"/>
          </a:p>
          <a:p>
            <a:pPr lvl="1"/>
            <a:r>
              <a:rPr lang="en-GB" dirty="0"/>
              <a:t>A single pixel is at least one feature (if the image is black and white), or more typically 3 or 4 features (</a:t>
            </a:r>
            <a:r>
              <a:rPr lang="en-GB" dirty="0" err="1"/>
              <a:t>RGB</a:t>
            </a:r>
            <a:r>
              <a:rPr lang="en-GB" dirty="0"/>
              <a:t>, </a:t>
            </a:r>
            <a:r>
              <a:rPr lang="en-GB" dirty="0" err="1"/>
              <a:t>CMYK</a:t>
            </a:r>
            <a:r>
              <a:rPr lang="en-GB" dirty="0"/>
              <a:t> encoded </a:t>
            </a:r>
            <a:r>
              <a:rPr lang="en-GB" dirty="0" err="1"/>
              <a:t>color</a:t>
            </a:r>
            <a:r>
              <a:rPr lang="en-GB" dirty="0"/>
              <a:t> image).</a:t>
            </a:r>
            <a:endParaRPr lang="hu-HU" dirty="0" smtClean="0"/>
          </a:p>
          <a:p>
            <a:pPr lvl="1"/>
            <a:r>
              <a:rPr lang="en-GB" dirty="0"/>
              <a:t>An image is at least a few hundred by a few hundred </a:t>
            </a:r>
            <a:r>
              <a:rPr lang="en-GB" dirty="0" smtClean="0"/>
              <a:t>pixels</a:t>
            </a:r>
            <a:r>
              <a:rPr lang="hu-HU" dirty="0" smtClean="0"/>
              <a:t>.</a:t>
            </a:r>
            <a:endParaRPr lang="hu-HU" dirty="0" smtClean="0"/>
          </a:p>
          <a:p>
            <a:pPr lvl="2"/>
            <a:r>
              <a:rPr lang="en-GB" dirty="0"/>
              <a:t>Therefore, a single image is described by features on the order of tens or hundreds of thousands</a:t>
            </a:r>
            <a:r>
              <a:rPr lang="hu-HU" dirty="0" smtClean="0"/>
              <a:t>.</a:t>
            </a:r>
            <a:endParaRPr lang="hu-HU" dirty="0" smtClean="0"/>
          </a:p>
          <a:p>
            <a:pPr lvl="1"/>
            <a:r>
              <a:rPr lang="en-GB" dirty="0"/>
              <a:t>In non-neural image processing, images were pre-processed before classification, e.g., the image was reduced to lines and </a:t>
            </a:r>
            <a:r>
              <a:rPr lang="en-GB" dirty="0" smtClean="0"/>
              <a:t>edges</a:t>
            </a:r>
            <a:r>
              <a:rPr lang="hu-HU" dirty="0" smtClean="0"/>
              <a:t>.</a:t>
            </a:r>
            <a:endParaRPr lang="hu-HU" dirty="0" smtClean="0"/>
          </a:p>
        </p:txBody>
      </p:sp>
    </p:spTree>
    <p:extLst>
      <p:ext uri="{BB962C8B-B14F-4D97-AF65-F5344CB8AC3E}">
        <p14:creationId xmlns:p14="http://schemas.microsoft.com/office/powerpoint/2010/main" val="1603491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Deep </a:t>
            </a:r>
            <a:r>
              <a:rPr lang="hu-HU" dirty="0" err="1" smtClean="0"/>
              <a:t>Learning</a:t>
            </a:r>
            <a:endParaRPr lang="en-GB" dirty="0"/>
          </a:p>
        </p:txBody>
      </p:sp>
      <p:sp>
        <p:nvSpPr>
          <p:cNvPr id="3" name="Tartalom helye 2"/>
          <p:cNvSpPr>
            <a:spLocks noGrp="1"/>
          </p:cNvSpPr>
          <p:nvPr>
            <p:ph idx="1"/>
          </p:nvPr>
        </p:nvSpPr>
        <p:spPr/>
        <p:txBody>
          <a:bodyPr>
            <a:normAutofit/>
          </a:bodyPr>
          <a:lstStyle/>
          <a:p>
            <a:r>
              <a:rPr lang="hu-HU" sz="2000" dirty="0" smtClean="0"/>
              <a:t>A </a:t>
            </a:r>
            <a:r>
              <a:rPr lang="hu-HU" sz="2000" dirty="0" err="1" smtClean="0"/>
              <a:t>neural</a:t>
            </a:r>
            <a:r>
              <a:rPr lang="hu-HU" sz="2000" dirty="0" smtClean="0"/>
              <a:t> </a:t>
            </a:r>
            <a:r>
              <a:rPr lang="hu-HU" sz="2000" dirty="0" err="1" smtClean="0"/>
              <a:t>network</a:t>
            </a:r>
            <a:r>
              <a:rPr lang="hu-HU" sz="2000" dirty="0" smtClean="0"/>
              <a:t> must </a:t>
            </a:r>
            <a:r>
              <a:rPr lang="hu-HU" sz="2000" dirty="0" err="1" smtClean="0"/>
              <a:t>have</a:t>
            </a:r>
            <a:r>
              <a:rPr lang="hu-HU" sz="2000" dirty="0" smtClean="0"/>
              <a:t> </a:t>
            </a:r>
            <a:r>
              <a:rPr lang="hu-HU" sz="2000" dirty="0" err="1" smtClean="0"/>
              <a:t>at</a:t>
            </a:r>
            <a:r>
              <a:rPr lang="hu-HU" sz="2000" dirty="0" smtClean="0"/>
              <a:t> </a:t>
            </a:r>
            <a:r>
              <a:rPr lang="hu-HU" sz="2000" dirty="0" err="1" smtClean="0"/>
              <a:t>least</a:t>
            </a:r>
            <a:r>
              <a:rPr lang="hu-HU" sz="2000" dirty="0" smtClean="0"/>
              <a:t> </a:t>
            </a:r>
            <a:r>
              <a:rPr lang="hu-HU" sz="2000" dirty="0" err="1" smtClean="0"/>
              <a:t>one</a:t>
            </a:r>
            <a:r>
              <a:rPr lang="hu-HU" sz="2000" dirty="0" smtClean="0"/>
              <a:t> </a:t>
            </a:r>
            <a:r>
              <a:rPr lang="hu-HU" sz="2000" dirty="0" err="1" smtClean="0"/>
              <a:t>hidden</a:t>
            </a:r>
            <a:r>
              <a:rPr lang="hu-HU" sz="2000" dirty="0" smtClean="0"/>
              <a:t> </a:t>
            </a:r>
            <a:r>
              <a:rPr lang="hu-HU" sz="2000" dirty="0" err="1" smtClean="0"/>
              <a:t>layer</a:t>
            </a:r>
            <a:r>
              <a:rPr lang="hu-HU" sz="2000" dirty="0" smtClean="0"/>
              <a:t>, </a:t>
            </a:r>
            <a:r>
              <a:rPr lang="hu-HU" sz="2000" dirty="0" err="1" smtClean="0"/>
              <a:t>but</a:t>
            </a:r>
            <a:r>
              <a:rPr lang="hu-HU" sz="2000" dirty="0" smtClean="0"/>
              <a:t> </a:t>
            </a:r>
            <a:r>
              <a:rPr lang="hu-HU" sz="2000" dirty="0" err="1" smtClean="0"/>
              <a:t>can</a:t>
            </a:r>
            <a:r>
              <a:rPr lang="hu-HU" sz="2000" dirty="0" smtClean="0"/>
              <a:t> </a:t>
            </a:r>
            <a:r>
              <a:rPr lang="hu-HU" sz="2000" dirty="0" err="1" smtClean="0"/>
              <a:t>have</a:t>
            </a:r>
            <a:r>
              <a:rPr lang="hu-HU" sz="2000" dirty="0" smtClean="0"/>
              <a:t> more: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30640"/>
            <a:ext cx="5328592" cy="3383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69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Deep </a:t>
            </a:r>
            <a:r>
              <a:rPr lang="hu-HU" dirty="0" err="1"/>
              <a:t>Learning</a:t>
            </a:r>
            <a:endParaRPr lang="en-GB" dirty="0"/>
          </a:p>
        </p:txBody>
      </p:sp>
      <p:sp>
        <p:nvSpPr>
          <p:cNvPr id="3" name="Tartalom helye 2"/>
          <p:cNvSpPr>
            <a:spLocks noGrp="1"/>
          </p:cNvSpPr>
          <p:nvPr>
            <p:ph idx="1"/>
          </p:nvPr>
        </p:nvSpPr>
        <p:spPr/>
        <p:txBody>
          <a:bodyPr>
            <a:normAutofit/>
          </a:bodyPr>
          <a:lstStyle/>
          <a:p>
            <a:r>
              <a:rPr lang="hu-HU" sz="2000" dirty="0"/>
              <a:t>A </a:t>
            </a:r>
            <a:r>
              <a:rPr lang="hu-HU" sz="2000" dirty="0" err="1"/>
              <a:t>neural</a:t>
            </a:r>
            <a:r>
              <a:rPr lang="hu-HU" sz="2000" dirty="0"/>
              <a:t> </a:t>
            </a:r>
            <a:r>
              <a:rPr lang="hu-HU" sz="2000" dirty="0" err="1"/>
              <a:t>network</a:t>
            </a:r>
            <a:r>
              <a:rPr lang="hu-HU" sz="2000" dirty="0"/>
              <a:t> must </a:t>
            </a:r>
            <a:r>
              <a:rPr lang="hu-HU" sz="2000" dirty="0" err="1"/>
              <a:t>have</a:t>
            </a:r>
            <a:r>
              <a:rPr lang="hu-HU" sz="2000" dirty="0"/>
              <a:t> </a:t>
            </a:r>
            <a:r>
              <a:rPr lang="hu-HU" sz="2000" dirty="0" err="1"/>
              <a:t>at</a:t>
            </a:r>
            <a:r>
              <a:rPr lang="hu-HU" sz="2000" dirty="0"/>
              <a:t> </a:t>
            </a:r>
            <a:r>
              <a:rPr lang="hu-HU" sz="2000" dirty="0" err="1"/>
              <a:t>least</a:t>
            </a:r>
            <a:r>
              <a:rPr lang="hu-HU" sz="2000" dirty="0"/>
              <a:t> </a:t>
            </a:r>
            <a:r>
              <a:rPr lang="hu-HU" sz="2000" dirty="0" err="1"/>
              <a:t>one</a:t>
            </a:r>
            <a:r>
              <a:rPr lang="hu-HU" sz="2000" dirty="0"/>
              <a:t> </a:t>
            </a:r>
            <a:r>
              <a:rPr lang="hu-HU" sz="2000" dirty="0" err="1"/>
              <a:t>hidden</a:t>
            </a:r>
            <a:r>
              <a:rPr lang="hu-HU" sz="2000" dirty="0"/>
              <a:t> </a:t>
            </a:r>
            <a:r>
              <a:rPr lang="hu-HU" sz="2000" dirty="0" err="1"/>
              <a:t>layer</a:t>
            </a:r>
            <a:r>
              <a:rPr lang="hu-HU" sz="2000" dirty="0"/>
              <a:t>, </a:t>
            </a:r>
            <a:r>
              <a:rPr lang="hu-HU" sz="2000" dirty="0" err="1"/>
              <a:t>but</a:t>
            </a:r>
            <a:r>
              <a:rPr lang="hu-HU" sz="2000" dirty="0"/>
              <a:t> </a:t>
            </a:r>
            <a:r>
              <a:rPr lang="hu-HU" sz="2000" dirty="0" err="1"/>
              <a:t>can</a:t>
            </a:r>
            <a:r>
              <a:rPr lang="hu-HU" sz="2000" dirty="0"/>
              <a:t> </a:t>
            </a:r>
            <a:r>
              <a:rPr lang="hu-HU" sz="2000" dirty="0" err="1"/>
              <a:t>have</a:t>
            </a:r>
            <a:r>
              <a:rPr lang="hu-HU" sz="2000" dirty="0"/>
              <a:t> more: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30640"/>
            <a:ext cx="5328592" cy="3383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300425"/>
            <a:ext cx="6696744" cy="3414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69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Deep </a:t>
            </a:r>
            <a:r>
              <a:rPr lang="hu-HU" dirty="0" err="1"/>
              <a:t>Learning</a:t>
            </a:r>
            <a:endParaRPr lang="en-GB" dirty="0"/>
          </a:p>
        </p:txBody>
      </p:sp>
      <p:sp>
        <p:nvSpPr>
          <p:cNvPr id="3" name="Tartalom helye 2"/>
          <p:cNvSpPr>
            <a:spLocks noGrp="1"/>
          </p:cNvSpPr>
          <p:nvPr>
            <p:ph idx="1"/>
          </p:nvPr>
        </p:nvSpPr>
        <p:spPr/>
        <p:txBody>
          <a:bodyPr>
            <a:normAutofit/>
          </a:bodyPr>
          <a:lstStyle/>
          <a:p>
            <a:r>
              <a:rPr lang="hu-HU" sz="2000" dirty="0"/>
              <a:t>A </a:t>
            </a:r>
            <a:r>
              <a:rPr lang="hu-HU" sz="2000" dirty="0" err="1"/>
              <a:t>neural</a:t>
            </a:r>
            <a:r>
              <a:rPr lang="hu-HU" sz="2000" dirty="0"/>
              <a:t> </a:t>
            </a:r>
            <a:r>
              <a:rPr lang="hu-HU" sz="2000" dirty="0" err="1"/>
              <a:t>network</a:t>
            </a:r>
            <a:r>
              <a:rPr lang="hu-HU" sz="2000" dirty="0"/>
              <a:t> must </a:t>
            </a:r>
            <a:r>
              <a:rPr lang="hu-HU" sz="2000" dirty="0" err="1"/>
              <a:t>have</a:t>
            </a:r>
            <a:r>
              <a:rPr lang="hu-HU" sz="2000" dirty="0"/>
              <a:t> </a:t>
            </a:r>
            <a:r>
              <a:rPr lang="hu-HU" sz="2000" dirty="0" err="1"/>
              <a:t>at</a:t>
            </a:r>
            <a:r>
              <a:rPr lang="hu-HU" sz="2000" dirty="0"/>
              <a:t> </a:t>
            </a:r>
            <a:r>
              <a:rPr lang="hu-HU" sz="2000" dirty="0" err="1"/>
              <a:t>least</a:t>
            </a:r>
            <a:r>
              <a:rPr lang="hu-HU" sz="2000" dirty="0"/>
              <a:t> </a:t>
            </a:r>
            <a:r>
              <a:rPr lang="hu-HU" sz="2000" dirty="0" err="1"/>
              <a:t>one</a:t>
            </a:r>
            <a:r>
              <a:rPr lang="hu-HU" sz="2000" dirty="0"/>
              <a:t> </a:t>
            </a:r>
            <a:r>
              <a:rPr lang="hu-HU" sz="2000" dirty="0" err="1"/>
              <a:t>hidden</a:t>
            </a:r>
            <a:r>
              <a:rPr lang="hu-HU" sz="2000" dirty="0"/>
              <a:t> </a:t>
            </a:r>
            <a:r>
              <a:rPr lang="hu-HU" sz="2000" dirty="0" err="1"/>
              <a:t>layer</a:t>
            </a:r>
            <a:r>
              <a:rPr lang="hu-HU" sz="2000" dirty="0"/>
              <a:t>, </a:t>
            </a:r>
            <a:r>
              <a:rPr lang="hu-HU" sz="2000" dirty="0" err="1"/>
              <a:t>but</a:t>
            </a:r>
            <a:r>
              <a:rPr lang="hu-HU" sz="2000" dirty="0"/>
              <a:t> </a:t>
            </a:r>
            <a:r>
              <a:rPr lang="hu-HU" sz="2000" dirty="0" err="1"/>
              <a:t>can</a:t>
            </a:r>
            <a:r>
              <a:rPr lang="hu-HU" sz="2000" dirty="0"/>
              <a:t> </a:t>
            </a:r>
            <a:r>
              <a:rPr lang="hu-HU" sz="2000" dirty="0" err="1"/>
              <a:t>have</a:t>
            </a:r>
            <a:r>
              <a:rPr lang="hu-HU" sz="2000" dirty="0"/>
              <a:t> more: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00425"/>
            <a:ext cx="6696744" cy="3414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22" y="2294072"/>
            <a:ext cx="7992889" cy="3421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141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Deep </a:t>
            </a:r>
            <a:r>
              <a:rPr lang="hu-HU" dirty="0" err="1"/>
              <a:t>Learning</a:t>
            </a:r>
            <a:endParaRPr lang="en-GB" dirty="0"/>
          </a:p>
        </p:txBody>
      </p:sp>
      <p:sp>
        <p:nvSpPr>
          <p:cNvPr id="3" name="Tartalom helye 2"/>
          <p:cNvSpPr>
            <a:spLocks noGrp="1"/>
          </p:cNvSpPr>
          <p:nvPr>
            <p:ph idx="1"/>
          </p:nvPr>
        </p:nvSpPr>
        <p:spPr/>
        <p:txBody>
          <a:bodyPr>
            <a:normAutofit fontScale="77500" lnSpcReduction="20000"/>
          </a:bodyPr>
          <a:lstStyle/>
          <a:p>
            <a:r>
              <a:rPr lang="en-GB" dirty="0"/>
              <a:t>The methods discovered in the 80s were only capable of training neural networks with </a:t>
            </a:r>
            <a:r>
              <a:rPr lang="en-GB" b="1" dirty="0" smtClean="0"/>
              <a:t>one </a:t>
            </a:r>
            <a:r>
              <a:rPr lang="en-GB" b="1" dirty="0"/>
              <a:t>or two hidden layers</a:t>
            </a:r>
            <a:r>
              <a:rPr lang="en-GB" dirty="0"/>
              <a:t>; more hidden layers could not be </a:t>
            </a:r>
            <a:r>
              <a:rPr lang="en-GB" dirty="0" smtClean="0"/>
              <a:t>trained</a:t>
            </a:r>
            <a:r>
              <a:rPr lang="hu-HU" dirty="0" smtClean="0"/>
              <a:t>.</a:t>
            </a:r>
            <a:endParaRPr lang="hu-HU" dirty="0" smtClean="0"/>
          </a:p>
          <a:p>
            <a:r>
              <a:rPr lang="en-GB" dirty="0"/>
              <a:t>Neural networks with </a:t>
            </a:r>
            <a:r>
              <a:rPr lang="en-GB" b="1" dirty="0" smtClean="0"/>
              <a:t>three </a:t>
            </a:r>
            <a:r>
              <a:rPr lang="en-GB" b="1" dirty="0"/>
              <a:t>and especially </a:t>
            </a:r>
            <a:r>
              <a:rPr lang="hu-HU" b="1" dirty="0" smtClean="0"/>
              <a:t>(</a:t>
            </a:r>
            <a:r>
              <a:rPr lang="en-GB" b="1" dirty="0" smtClean="0"/>
              <a:t>much</a:t>
            </a:r>
            <a:r>
              <a:rPr lang="hu-HU" b="1" dirty="0" smtClean="0"/>
              <a:t>)</a:t>
            </a:r>
            <a:r>
              <a:rPr lang="en-GB" b="1" dirty="0" smtClean="0"/>
              <a:t> </a:t>
            </a:r>
            <a:r>
              <a:rPr lang="en-GB" b="1" dirty="0"/>
              <a:t>more</a:t>
            </a:r>
            <a:r>
              <a:rPr lang="en-GB" dirty="0"/>
              <a:t> hidden layers are called </a:t>
            </a:r>
            <a:r>
              <a:rPr lang="en-GB" b="1" dirty="0"/>
              <a:t>deep neural networks</a:t>
            </a:r>
            <a:r>
              <a:rPr lang="en-GB" dirty="0"/>
              <a:t>, and the training of such networks is called </a:t>
            </a:r>
            <a:r>
              <a:rPr lang="hu-HU" b="1" dirty="0" smtClean="0"/>
              <a:t>d</a:t>
            </a:r>
            <a:r>
              <a:rPr lang="en-GB" b="1" dirty="0" err="1" smtClean="0"/>
              <a:t>eep</a:t>
            </a:r>
            <a:r>
              <a:rPr lang="en-GB" b="1" dirty="0" smtClean="0"/>
              <a:t> </a:t>
            </a:r>
            <a:r>
              <a:rPr lang="hu-HU" b="1" dirty="0" smtClean="0"/>
              <a:t>l</a:t>
            </a:r>
            <a:r>
              <a:rPr lang="en-GB" b="1" dirty="0" smtClean="0"/>
              <a:t>earning</a:t>
            </a:r>
            <a:r>
              <a:rPr lang="hu-HU" dirty="0" smtClean="0"/>
              <a:t>.</a:t>
            </a:r>
            <a:endParaRPr lang="hu-HU" dirty="0" smtClean="0"/>
          </a:p>
          <a:p>
            <a:pPr lvl="1"/>
            <a:r>
              <a:rPr lang="en-GB" dirty="0"/>
              <a:t>Deep learning was an unsolved engineering problem in the 90s and 2000s</a:t>
            </a:r>
            <a:r>
              <a:rPr lang="en-GB" dirty="0" smtClean="0"/>
              <a:t>.</a:t>
            </a:r>
            <a:endParaRPr lang="en-GB" dirty="0"/>
          </a:p>
          <a:p>
            <a:pPr lvl="1"/>
            <a:r>
              <a:rPr lang="en-GB" dirty="0"/>
              <a:t>Deep neural networks could be assembled, but </a:t>
            </a:r>
            <a:r>
              <a:rPr lang="en-GB" dirty="0" smtClean="0"/>
              <a:t>they</a:t>
            </a:r>
            <a:r>
              <a:rPr lang="hu-HU" dirty="0" smtClean="0"/>
              <a:t> </a:t>
            </a:r>
            <a:r>
              <a:rPr lang="en-GB" b="1" dirty="0"/>
              <a:t>did not learn</a:t>
            </a:r>
            <a:r>
              <a:rPr lang="en-GB" dirty="0"/>
              <a:t> from the data</a:t>
            </a:r>
            <a:r>
              <a:rPr lang="hu-HU" dirty="0" smtClean="0"/>
              <a:t>.</a:t>
            </a:r>
            <a:endParaRPr lang="hu-HU" dirty="0" smtClean="0"/>
          </a:p>
          <a:p>
            <a:pPr lvl="1"/>
            <a:r>
              <a:rPr lang="hu-HU" dirty="0" err="1" smtClean="0"/>
              <a:t>This</a:t>
            </a:r>
            <a:r>
              <a:rPr lang="hu-HU" dirty="0" smtClean="0"/>
              <a:t> </a:t>
            </a:r>
            <a:r>
              <a:rPr lang="hu-HU" dirty="0" err="1" smtClean="0"/>
              <a:t>was</a:t>
            </a:r>
            <a:r>
              <a:rPr lang="hu-HU" dirty="0" smtClean="0"/>
              <a:t> </a:t>
            </a:r>
            <a:r>
              <a:rPr lang="hu-HU" dirty="0" err="1" smtClean="0"/>
              <a:t>due</a:t>
            </a:r>
            <a:r>
              <a:rPr lang="hu-HU" dirty="0" smtClean="0"/>
              <a:t> </a:t>
            </a:r>
            <a:r>
              <a:rPr lang="hu-HU" dirty="0" err="1" smtClean="0"/>
              <a:t>to</a:t>
            </a:r>
            <a:r>
              <a:rPr lang="hu-HU" dirty="0" smtClean="0"/>
              <a:t> </a:t>
            </a:r>
            <a:r>
              <a:rPr lang="hu-HU" dirty="0" err="1" smtClean="0"/>
              <a:t>fundamental</a:t>
            </a:r>
            <a:r>
              <a:rPr lang="hu-HU" dirty="0" smtClean="0"/>
              <a:t> </a:t>
            </a:r>
            <a:r>
              <a:rPr lang="hu-HU" dirty="0" err="1" smtClean="0"/>
              <a:t>shortcomings</a:t>
            </a:r>
            <a:r>
              <a:rPr lang="hu-HU" dirty="0" smtClean="0"/>
              <a:t> of </a:t>
            </a:r>
            <a:r>
              <a:rPr lang="hu-HU" dirty="0" err="1" smtClean="0"/>
              <a:t>the</a:t>
            </a:r>
            <a:r>
              <a:rPr lang="hu-HU" dirty="0" smtClean="0"/>
              <a:t> </a:t>
            </a:r>
            <a:r>
              <a:rPr lang="hu-HU" dirty="0" err="1" smtClean="0"/>
              <a:t>training</a:t>
            </a:r>
            <a:r>
              <a:rPr lang="hu-HU" dirty="0" smtClean="0"/>
              <a:t> </a:t>
            </a:r>
            <a:r>
              <a:rPr lang="hu-HU" dirty="0" err="1" smtClean="0"/>
              <a:t>methodology</a:t>
            </a:r>
            <a:r>
              <a:rPr lang="hu-HU" dirty="0"/>
              <a:t> </a:t>
            </a:r>
            <a:r>
              <a:rPr lang="hu-HU" dirty="0" smtClean="0"/>
              <a:t>and </a:t>
            </a:r>
            <a:r>
              <a:rPr lang="hu-HU" dirty="0" err="1" smtClean="0"/>
              <a:t>the</a:t>
            </a:r>
            <a:r>
              <a:rPr lang="hu-HU" dirty="0" smtClean="0"/>
              <a:t> </a:t>
            </a:r>
            <a:r>
              <a:rPr lang="hu-HU" dirty="0" err="1" smtClean="0"/>
              <a:t>networks</a:t>
            </a:r>
            <a:r>
              <a:rPr lang="hu-HU" dirty="0" smtClean="0"/>
              <a:t>, </a:t>
            </a:r>
            <a:r>
              <a:rPr lang="hu-HU" dirty="0" err="1" smtClean="0"/>
              <a:t>but</a:t>
            </a:r>
            <a:r>
              <a:rPr lang="hu-HU" dirty="0" smtClean="0"/>
              <a:t> </a:t>
            </a:r>
            <a:r>
              <a:rPr lang="hu-HU" dirty="0" err="1" smtClean="0"/>
              <a:t>even</a:t>
            </a:r>
            <a:r>
              <a:rPr lang="hu-HU" dirty="0" smtClean="0"/>
              <a:t> </a:t>
            </a:r>
            <a:r>
              <a:rPr lang="hu-HU" dirty="0" err="1" smtClean="0"/>
              <a:t>if</a:t>
            </a:r>
            <a:r>
              <a:rPr lang="hu-HU" dirty="0" smtClean="0"/>
              <a:t> </a:t>
            </a:r>
            <a:r>
              <a:rPr lang="hu-HU" dirty="0" err="1" smtClean="0"/>
              <a:t>these</a:t>
            </a:r>
            <a:r>
              <a:rPr lang="hu-HU" dirty="0" smtClean="0"/>
              <a:t> </a:t>
            </a:r>
            <a:r>
              <a:rPr lang="hu-HU" dirty="0" err="1" smtClean="0"/>
              <a:t>obstacles</a:t>
            </a:r>
            <a:r>
              <a:rPr lang="hu-HU" dirty="0" smtClean="0"/>
              <a:t> had </a:t>
            </a:r>
            <a:r>
              <a:rPr lang="hu-HU" dirty="0" err="1" smtClean="0"/>
              <a:t>been</a:t>
            </a:r>
            <a:r>
              <a:rPr lang="hu-HU" dirty="0" smtClean="0"/>
              <a:t> </a:t>
            </a:r>
            <a:r>
              <a:rPr lang="hu-HU" dirty="0" err="1" smtClean="0"/>
              <a:t>resolved</a:t>
            </a:r>
            <a:r>
              <a:rPr lang="hu-HU" dirty="0" smtClean="0"/>
              <a:t>, </a:t>
            </a:r>
            <a:r>
              <a:rPr lang="hu-HU" dirty="0" err="1" smtClean="0"/>
              <a:t>it</a:t>
            </a:r>
            <a:r>
              <a:rPr lang="hu-HU" dirty="0" smtClean="0"/>
              <a:t> </a:t>
            </a:r>
            <a:r>
              <a:rPr lang="hu-HU" dirty="0" err="1" smtClean="0"/>
              <a:t>was</a:t>
            </a:r>
            <a:r>
              <a:rPr lang="hu-HU" dirty="0" smtClean="0"/>
              <a:t> </a:t>
            </a:r>
            <a:r>
              <a:rPr lang="hu-HU" dirty="0" err="1" smtClean="0"/>
              <a:t>also</a:t>
            </a:r>
            <a:r>
              <a:rPr lang="hu-HU" dirty="0" smtClean="0"/>
              <a:t> a </a:t>
            </a:r>
            <a:r>
              <a:rPr lang="hu-HU" dirty="0" err="1" smtClean="0"/>
              <a:t>matter</a:t>
            </a:r>
            <a:r>
              <a:rPr lang="hu-HU" dirty="0" smtClean="0"/>
              <a:t> of </a:t>
            </a:r>
            <a:r>
              <a:rPr lang="en-GB" dirty="0"/>
              <a:t>the amount of </a:t>
            </a:r>
            <a:r>
              <a:rPr lang="hu-HU" dirty="0" err="1" smtClean="0"/>
              <a:t>available</a:t>
            </a:r>
            <a:r>
              <a:rPr lang="hu-HU" dirty="0" smtClean="0"/>
              <a:t> </a:t>
            </a:r>
            <a:r>
              <a:rPr lang="en-GB" dirty="0" smtClean="0"/>
              <a:t>training </a:t>
            </a:r>
            <a:r>
              <a:rPr lang="en-GB" dirty="0"/>
              <a:t>data and computational </a:t>
            </a:r>
            <a:r>
              <a:rPr lang="en-GB" dirty="0" smtClean="0"/>
              <a:t>capacity</a:t>
            </a:r>
            <a:r>
              <a:rPr lang="hu-HU" dirty="0" smtClean="0"/>
              <a:t>.</a:t>
            </a:r>
            <a:endParaRPr lang="hu-HU" dirty="0" smtClean="0"/>
          </a:p>
        </p:txBody>
      </p:sp>
    </p:spTree>
    <p:extLst>
      <p:ext uri="{BB962C8B-B14F-4D97-AF65-F5344CB8AC3E}">
        <p14:creationId xmlns:p14="http://schemas.microsoft.com/office/powerpoint/2010/main" val="3236864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Why</a:t>
            </a:r>
            <a:r>
              <a:rPr lang="hu-HU" dirty="0" smtClean="0"/>
              <a:t> </a:t>
            </a:r>
            <a:r>
              <a:rPr lang="hu-HU" dirty="0" err="1" smtClean="0"/>
              <a:t>Train</a:t>
            </a:r>
            <a:r>
              <a:rPr lang="hu-HU" dirty="0" smtClean="0"/>
              <a:t> Deep </a:t>
            </a:r>
            <a:r>
              <a:rPr lang="hu-HU" dirty="0" err="1" smtClean="0"/>
              <a:t>Neural</a:t>
            </a:r>
            <a:r>
              <a:rPr lang="hu-HU" dirty="0" smtClean="0"/>
              <a:t> </a:t>
            </a:r>
            <a:r>
              <a:rPr lang="hu-HU" dirty="0" err="1" smtClean="0"/>
              <a:t>Networks</a:t>
            </a:r>
            <a:r>
              <a:rPr lang="hu-HU" dirty="0" smtClean="0"/>
              <a:t>?</a:t>
            </a:r>
            <a:endParaRPr lang="en-GB" dirty="0"/>
          </a:p>
        </p:txBody>
      </p:sp>
      <p:sp>
        <p:nvSpPr>
          <p:cNvPr id="3" name="Tartalom helye 2"/>
          <p:cNvSpPr>
            <a:spLocks noGrp="1"/>
          </p:cNvSpPr>
          <p:nvPr>
            <p:ph idx="1"/>
          </p:nvPr>
        </p:nvSpPr>
        <p:spPr/>
        <p:txBody>
          <a:bodyPr>
            <a:normAutofit fontScale="77500" lnSpcReduction="20000"/>
          </a:bodyPr>
          <a:lstStyle/>
          <a:p>
            <a:r>
              <a:rPr lang="hu-HU" dirty="0" err="1" smtClean="0"/>
              <a:t>If</a:t>
            </a:r>
            <a:r>
              <a:rPr lang="hu-HU" dirty="0" smtClean="0"/>
              <a:t> a </a:t>
            </a:r>
            <a:r>
              <a:rPr lang="hu-HU" dirty="0" err="1" smtClean="0"/>
              <a:t>neural</a:t>
            </a:r>
            <a:r>
              <a:rPr lang="hu-HU" dirty="0" smtClean="0"/>
              <a:t> </a:t>
            </a:r>
            <a:r>
              <a:rPr lang="hu-HU" dirty="0" err="1" smtClean="0"/>
              <a:t>network</a:t>
            </a:r>
            <a:r>
              <a:rPr lang="hu-HU" dirty="0" smtClean="0"/>
              <a:t> </a:t>
            </a:r>
            <a:r>
              <a:rPr lang="hu-HU" dirty="0" err="1" smtClean="0"/>
              <a:t>with</a:t>
            </a:r>
            <a:r>
              <a:rPr lang="hu-HU" dirty="0" smtClean="0"/>
              <a:t> </a:t>
            </a:r>
            <a:r>
              <a:rPr lang="hu-HU" dirty="0" err="1" smtClean="0"/>
              <a:t>a</a:t>
            </a:r>
            <a:r>
              <a:rPr lang="hu-HU" dirty="0" smtClean="0"/>
              <a:t> </a:t>
            </a:r>
            <a:r>
              <a:rPr lang="hu-HU" dirty="0" err="1" smtClean="0"/>
              <a:t>single</a:t>
            </a:r>
            <a:r>
              <a:rPr lang="hu-HU" dirty="0" smtClean="0"/>
              <a:t> </a:t>
            </a:r>
            <a:r>
              <a:rPr lang="hu-HU" dirty="0" err="1" smtClean="0"/>
              <a:t>hidden</a:t>
            </a:r>
            <a:r>
              <a:rPr lang="hu-HU" dirty="0" smtClean="0"/>
              <a:t> </a:t>
            </a:r>
            <a:r>
              <a:rPr lang="hu-HU" dirty="0" err="1" smtClean="0"/>
              <a:t>layer</a:t>
            </a:r>
            <a:r>
              <a:rPr lang="hu-HU" dirty="0" smtClean="0"/>
              <a:t> </a:t>
            </a:r>
            <a:r>
              <a:rPr lang="hu-HU" dirty="0" err="1" smtClean="0"/>
              <a:t>can</a:t>
            </a:r>
            <a:r>
              <a:rPr lang="hu-HU" dirty="0" smtClean="0"/>
              <a:t> </a:t>
            </a:r>
            <a:r>
              <a:rPr lang="hu-HU" dirty="0" err="1" smtClean="0"/>
              <a:t>approximate</a:t>
            </a:r>
            <a:r>
              <a:rPr lang="hu-HU" dirty="0" smtClean="0"/>
              <a:t> </a:t>
            </a:r>
            <a:r>
              <a:rPr lang="hu-HU" dirty="0" err="1" smtClean="0"/>
              <a:t>any</a:t>
            </a:r>
            <a:r>
              <a:rPr lang="hu-HU" dirty="0" smtClean="0"/>
              <a:t> </a:t>
            </a:r>
            <a:r>
              <a:rPr lang="hu-HU" dirty="0" err="1" smtClean="0"/>
              <a:t>linear</a:t>
            </a:r>
            <a:r>
              <a:rPr lang="hu-HU" dirty="0" smtClean="0"/>
              <a:t> </a:t>
            </a:r>
            <a:r>
              <a:rPr lang="hu-HU" dirty="0" err="1" smtClean="0"/>
              <a:t>or</a:t>
            </a:r>
            <a:r>
              <a:rPr lang="hu-HU" dirty="0" smtClean="0"/>
              <a:t> </a:t>
            </a:r>
            <a:r>
              <a:rPr lang="hu-HU" dirty="0" err="1" smtClean="0"/>
              <a:t>non-linear</a:t>
            </a:r>
            <a:r>
              <a:rPr lang="hu-HU" dirty="0" smtClean="0"/>
              <a:t> </a:t>
            </a:r>
            <a:r>
              <a:rPr lang="hu-HU" dirty="0" err="1" smtClean="0"/>
              <a:t>function</a:t>
            </a:r>
            <a:r>
              <a:rPr lang="hu-HU" dirty="0" smtClean="0"/>
              <a:t>, </a:t>
            </a:r>
            <a:r>
              <a:rPr lang="hu-HU" dirty="0" err="1" smtClean="0"/>
              <a:t>why</a:t>
            </a:r>
            <a:r>
              <a:rPr lang="hu-HU" dirty="0" smtClean="0"/>
              <a:t> </a:t>
            </a:r>
            <a:r>
              <a:rPr lang="hu-HU" dirty="0" err="1" smtClean="0"/>
              <a:t>would</a:t>
            </a:r>
            <a:r>
              <a:rPr lang="hu-HU" dirty="0" smtClean="0"/>
              <a:t> </a:t>
            </a:r>
            <a:r>
              <a:rPr lang="hu-HU" dirty="0" err="1" smtClean="0"/>
              <a:t>we</a:t>
            </a:r>
            <a:r>
              <a:rPr lang="hu-HU" dirty="0" smtClean="0"/>
              <a:t> </a:t>
            </a:r>
            <a:r>
              <a:rPr lang="hu-HU" dirty="0" err="1" smtClean="0"/>
              <a:t>want</a:t>
            </a:r>
            <a:r>
              <a:rPr lang="hu-HU" dirty="0" smtClean="0"/>
              <a:t> </a:t>
            </a:r>
            <a:r>
              <a:rPr lang="hu-HU" dirty="0" err="1" smtClean="0"/>
              <a:t>to</a:t>
            </a:r>
            <a:r>
              <a:rPr lang="hu-HU" dirty="0" smtClean="0"/>
              <a:t> </a:t>
            </a:r>
            <a:r>
              <a:rPr lang="hu-HU" dirty="0" err="1" smtClean="0"/>
              <a:t>train</a:t>
            </a:r>
            <a:r>
              <a:rPr lang="hu-HU" dirty="0" smtClean="0"/>
              <a:t> </a:t>
            </a:r>
            <a:r>
              <a:rPr lang="hu-HU" dirty="0" err="1" smtClean="0"/>
              <a:t>deep</a:t>
            </a:r>
            <a:r>
              <a:rPr lang="hu-HU" dirty="0" smtClean="0"/>
              <a:t> </a:t>
            </a:r>
            <a:r>
              <a:rPr lang="hu-HU" dirty="0" err="1" smtClean="0"/>
              <a:t>neural</a:t>
            </a:r>
            <a:r>
              <a:rPr lang="hu-HU" dirty="0" smtClean="0"/>
              <a:t> </a:t>
            </a:r>
            <a:r>
              <a:rPr lang="hu-HU" dirty="0" err="1" smtClean="0"/>
              <a:t>networks</a:t>
            </a:r>
            <a:r>
              <a:rPr lang="hu-HU" dirty="0" smtClean="0"/>
              <a:t> </a:t>
            </a:r>
            <a:r>
              <a:rPr lang="hu-HU" dirty="0" err="1" smtClean="0"/>
              <a:t>at</a:t>
            </a:r>
            <a:r>
              <a:rPr lang="hu-HU" dirty="0" smtClean="0"/>
              <a:t> </a:t>
            </a:r>
            <a:r>
              <a:rPr lang="hu-HU" dirty="0" err="1" smtClean="0"/>
              <a:t>all</a:t>
            </a:r>
            <a:r>
              <a:rPr lang="hu-HU" dirty="0" smtClean="0"/>
              <a:t>?</a:t>
            </a:r>
          </a:p>
          <a:p>
            <a:pPr lvl="1"/>
            <a:r>
              <a:rPr lang="hu-HU" dirty="0" err="1" smtClean="0"/>
              <a:t>In</a:t>
            </a:r>
            <a:r>
              <a:rPr lang="hu-HU" dirty="0" smtClean="0"/>
              <a:t> </a:t>
            </a:r>
            <a:r>
              <a:rPr lang="hu-HU" dirty="0" err="1" smtClean="0"/>
              <a:t>short</a:t>
            </a:r>
            <a:r>
              <a:rPr lang="hu-HU" dirty="0" smtClean="0"/>
              <a:t>: </a:t>
            </a:r>
            <a:r>
              <a:rPr lang="en-GB" dirty="0"/>
              <a:t>While </a:t>
            </a:r>
            <a:r>
              <a:rPr lang="hu-HU" dirty="0" err="1" smtClean="0"/>
              <a:t>it</a:t>
            </a:r>
            <a:r>
              <a:rPr lang="hu-HU" dirty="0" smtClean="0"/>
              <a:t> is </a:t>
            </a:r>
            <a:r>
              <a:rPr lang="hu-HU" dirty="0" err="1" smtClean="0"/>
              <a:t>proven</a:t>
            </a:r>
            <a:r>
              <a:rPr lang="hu-HU" dirty="0" smtClean="0"/>
              <a:t> </a:t>
            </a:r>
            <a:r>
              <a:rPr lang="hu-HU" dirty="0" err="1" smtClean="0"/>
              <a:t>that</a:t>
            </a:r>
            <a:r>
              <a:rPr lang="hu-HU" dirty="0" smtClean="0"/>
              <a:t> </a:t>
            </a:r>
            <a:r>
              <a:rPr lang="en-GB" dirty="0" smtClean="0"/>
              <a:t>a </a:t>
            </a:r>
            <a:r>
              <a:rPr lang="en-GB" dirty="0"/>
              <a:t>single-hidden-layer neural network can approximate any function, </a:t>
            </a:r>
            <a:r>
              <a:rPr lang="en-GB" b="1" dirty="0"/>
              <a:t>there is no guarantee that the </a:t>
            </a:r>
            <a:r>
              <a:rPr lang="en-GB" b="1" dirty="0" smtClean="0"/>
              <a:t>backpropagation </a:t>
            </a:r>
            <a:r>
              <a:rPr lang="en-GB" b="1" dirty="0"/>
              <a:t>algorithm will find this approximation</a:t>
            </a:r>
            <a:r>
              <a:rPr lang="en-GB" dirty="0"/>
              <a:t>, especially with a </a:t>
            </a:r>
            <a:r>
              <a:rPr lang="hu-HU" dirty="0" smtClean="0"/>
              <a:t>(</a:t>
            </a:r>
            <a:r>
              <a:rPr lang="hu-HU" dirty="0" err="1" smtClean="0"/>
              <a:t>necessarily</a:t>
            </a:r>
            <a:r>
              <a:rPr lang="hu-HU" dirty="0" smtClean="0"/>
              <a:t>) </a:t>
            </a:r>
            <a:r>
              <a:rPr lang="en-GB" dirty="0" smtClean="0"/>
              <a:t>limited </a:t>
            </a:r>
            <a:r>
              <a:rPr lang="en-GB" dirty="0"/>
              <a:t>amount of training </a:t>
            </a:r>
            <a:r>
              <a:rPr lang="en-GB" dirty="0" smtClean="0"/>
              <a:t>data</a:t>
            </a:r>
            <a:r>
              <a:rPr lang="hu-HU" dirty="0" smtClean="0"/>
              <a:t>.</a:t>
            </a:r>
          </a:p>
          <a:p>
            <a:pPr lvl="1"/>
            <a:r>
              <a:rPr lang="en-GB" dirty="0"/>
              <a:t>A deep neural network's </a:t>
            </a:r>
            <a:r>
              <a:rPr lang="en-GB" b="1" dirty="0"/>
              <a:t>expressive power </a:t>
            </a:r>
            <a:r>
              <a:rPr lang="en-GB" dirty="0"/>
              <a:t>is </a:t>
            </a:r>
            <a:r>
              <a:rPr lang="en-GB" b="1" dirty="0" smtClean="0"/>
              <a:t>no </a:t>
            </a:r>
            <a:r>
              <a:rPr lang="en-GB" b="1" dirty="0"/>
              <a:t>greater</a:t>
            </a:r>
            <a:r>
              <a:rPr lang="en-GB" dirty="0"/>
              <a:t> than that of a single-hidden-layer network, but </a:t>
            </a:r>
            <a:r>
              <a:rPr lang="hu-HU" dirty="0" err="1" smtClean="0"/>
              <a:t>it</a:t>
            </a:r>
            <a:r>
              <a:rPr lang="hu-HU" dirty="0" smtClean="0"/>
              <a:t> is </a:t>
            </a:r>
            <a:r>
              <a:rPr lang="hu-HU" dirty="0" err="1" smtClean="0"/>
              <a:t>conceivable</a:t>
            </a:r>
            <a:r>
              <a:rPr lang="hu-HU" dirty="0" smtClean="0"/>
              <a:t> </a:t>
            </a:r>
            <a:r>
              <a:rPr lang="hu-HU" dirty="0" err="1" smtClean="0"/>
              <a:t>that</a:t>
            </a:r>
            <a:r>
              <a:rPr lang="hu-HU" dirty="0" smtClean="0"/>
              <a:t> </a:t>
            </a:r>
            <a:r>
              <a:rPr lang="hu-HU" dirty="0" err="1" smtClean="0"/>
              <a:t>it</a:t>
            </a:r>
            <a:r>
              <a:rPr lang="hu-HU" dirty="0" smtClean="0"/>
              <a:t> </a:t>
            </a:r>
            <a:r>
              <a:rPr lang="hu-HU" dirty="0" err="1" smtClean="0"/>
              <a:t>might</a:t>
            </a:r>
            <a:r>
              <a:rPr lang="hu-HU" dirty="0" smtClean="0"/>
              <a:t> </a:t>
            </a:r>
            <a:r>
              <a:rPr lang="en-GB" dirty="0" smtClean="0"/>
              <a:t>be </a:t>
            </a:r>
            <a:r>
              <a:rPr lang="en-GB" b="1" dirty="0"/>
              <a:t>trained faster and more </a:t>
            </a:r>
            <a:r>
              <a:rPr lang="en-GB" b="1" dirty="0" smtClean="0"/>
              <a:t>successfully</a:t>
            </a:r>
            <a:r>
              <a:rPr lang="hu-HU" b="1" dirty="0" smtClean="0"/>
              <a:t>.</a:t>
            </a:r>
            <a:endParaRPr lang="en-GB" dirty="0"/>
          </a:p>
          <a:p>
            <a:pPr lvl="1"/>
            <a:r>
              <a:rPr lang="en-GB" b="1" dirty="0"/>
              <a:t>Experience confirmed this </a:t>
            </a:r>
            <a:r>
              <a:rPr lang="en-GB" dirty="0"/>
              <a:t>once the technical difficulties were overcome</a:t>
            </a:r>
            <a:r>
              <a:rPr lang="hu-HU" dirty="0" smtClean="0"/>
              <a:t>, and </a:t>
            </a:r>
            <a:r>
              <a:rPr lang="hu-HU" dirty="0" err="1" smtClean="0"/>
              <a:t>training</a:t>
            </a:r>
            <a:r>
              <a:rPr lang="hu-HU" dirty="0" smtClean="0"/>
              <a:t> </a:t>
            </a:r>
            <a:r>
              <a:rPr lang="hu-HU" dirty="0" err="1" smtClean="0"/>
              <a:t>deep</a:t>
            </a:r>
            <a:r>
              <a:rPr lang="hu-HU" dirty="0" smtClean="0"/>
              <a:t> </a:t>
            </a:r>
            <a:r>
              <a:rPr lang="hu-HU" dirty="0" err="1" smtClean="0"/>
              <a:t>neural</a:t>
            </a:r>
            <a:r>
              <a:rPr lang="hu-HU" dirty="0" smtClean="0"/>
              <a:t> </a:t>
            </a:r>
            <a:r>
              <a:rPr lang="hu-HU" dirty="0" err="1" smtClean="0"/>
              <a:t>networks</a:t>
            </a:r>
            <a:r>
              <a:rPr lang="hu-HU" dirty="0" smtClean="0"/>
              <a:t> </a:t>
            </a:r>
            <a:r>
              <a:rPr lang="hu-HU" dirty="0" err="1" smtClean="0"/>
              <a:t>became</a:t>
            </a:r>
            <a:r>
              <a:rPr lang="hu-HU" dirty="0" smtClean="0"/>
              <a:t> </a:t>
            </a:r>
            <a:r>
              <a:rPr lang="hu-HU" dirty="0" err="1" smtClean="0"/>
              <a:t>possible</a:t>
            </a:r>
            <a:r>
              <a:rPr lang="hu-HU" dirty="0" smtClean="0"/>
              <a:t>.</a:t>
            </a:r>
            <a:endParaRPr lang="hu-HU" dirty="0" smtClean="0"/>
          </a:p>
        </p:txBody>
      </p:sp>
    </p:spTree>
    <p:extLst>
      <p:ext uri="{BB962C8B-B14F-4D97-AF65-F5344CB8AC3E}">
        <p14:creationId xmlns:p14="http://schemas.microsoft.com/office/powerpoint/2010/main" val="942198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Obstacles</a:t>
            </a:r>
            <a:r>
              <a:rPr lang="hu-HU" dirty="0" smtClean="0"/>
              <a:t> </a:t>
            </a:r>
            <a:r>
              <a:rPr lang="hu-HU" dirty="0" err="1" smtClean="0"/>
              <a:t>to</a:t>
            </a:r>
            <a:r>
              <a:rPr lang="hu-HU" dirty="0" smtClean="0"/>
              <a:t> Deep </a:t>
            </a:r>
            <a:r>
              <a:rPr lang="hu-HU" dirty="0" err="1"/>
              <a:t>Learning</a:t>
            </a:r>
            <a:endParaRPr lang="en-GB" dirty="0"/>
          </a:p>
        </p:txBody>
      </p:sp>
      <p:sp>
        <p:nvSpPr>
          <p:cNvPr id="3" name="Tartalom helye 2"/>
          <p:cNvSpPr>
            <a:spLocks noGrp="1"/>
          </p:cNvSpPr>
          <p:nvPr>
            <p:ph idx="1"/>
          </p:nvPr>
        </p:nvSpPr>
        <p:spPr/>
        <p:txBody>
          <a:bodyPr>
            <a:noAutofit/>
          </a:bodyPr>
          <a:lstStyle/>
          <a:p>
            <a:r>
              <a:rPr lang="en-GB" sz="2000" dirty="0"/>
              <a:t>There were fundamental theoretical and mathematical difficulties related to the structure of neural </a:t>
            </a:r>
            <a:r>
              <a:rPr lang="en-GB" sz="2000" dirty="0" smtClean="0"/>
              <a:t>networks</a:t>
            </a:r>
            <a:r>
              <a:rPr lang="hu-HU" sz="2000" dirty="0" smtClean="0"/>
              <a:t> </a:t>
            </a:r>
            <a:r>
              <a:rPr lang="hu-HU" sz="2000" dirty="0" err="1" smtClean="0"/>
              <a:t>that</a:t>
            </a:r>
            <a:r>
              <a:rPr lang="hu-HU" sz="2000" dirty="0" smtClean="0"/>
              <a:t> made </a:t>
            </a:r>
            <a:r>
              <a:rPr lang="hu-HU" sz="2000" dirty="0" err="1" smtClean="0"/>
              <a:t>training</a:t>
            </a:r>
            <a:r>
              <a:rPr lang="hu-HU" sz="2000" dirty="0" smtClean="0"/>
              <a:t> </a:t>
            </a:r>
            <a:r>
              <a:rPr lang="hu-HU" sz="2000" dirty="0" err="1" smtClean="0"/>
              <a:t>deep</a:t>
            </a:r>
            <a:r>
              <a:rPr lang="hu-HU" sz="2000" dirty="0" smtClean="0"/>
              <a:t> </a:t>
            </a:r>
            <a:r>
              <a:rPr lang="hu-HU" sz="2000" dirty="0" err="1" smtClean="0"/>
              <a:t>neural</a:t>
            </a:r>
            <a:r>
              <a:rPr lang="hu-HU" sz="2000" dirty="0" smtClean="0"/>
              <a:t> </a:t>
            </a:r>
            <a:r>
              <a:rPr lang="hu-HU" sz="2000" dirty="0" err="1" smtClean="0"/>
              <a:t>networks</a:t>
            </a:r>
            <a:r>
              <a:rPr lang="hu-HU" sz="2000" dirty="0" smtClean="0"/>
              <a:t> </a:t>
            </a:r>
            <a:r>
              <a:rPr lang="hu-HU" sz="2000" dirty="0" err="1" smtClean="0"/>
              <a:t>impossible</a:t>
            </a:r>
            <a:r>
              <a:rPr lang="hu-HU" sz="2000" dirty="0" smtClean="0"/>
              <a:t>.</a:t>
            </a:r>
            <a:endParaRPr lang="hu-HU" sz="2000" dirty="0" smtClean="0"/>
          </a:p>
          <a:p>
            <a:pPr lvl="1"/>
            <a:r>
              <a:rPr lang="hu-HU" sz="1400" b="1" dirty="0" err="1" smtClean="0"/>
              <a:t>Vanishing</a:t>
            </a:r>
            <a:r>
              <a:rPr lang="hu-HU" sz="1400" b="1" dirty="0" smtClean="0"/>
              <a:t> </a:t>
            </a:r>
            <a:r>
              <a:rPr lang="hu-HU" sz="1400" b="1" dirty="0" err="1" smtClean="0"/>
              <a:t>gradient</a:t>
            </a:r>
            <a:r>
              <a:rPr lang="hu-HU" sz="1400" b="1" dirty="0" smtClean="0"/>
              <a:t> </a:t>
            </a:r>
            <a:r>
              <a:rPr lang="hu-HU" sz="1400" b="1" dirty="0" err="1" smtClean="0"/>
              <a:t>problem</a:t>
            </a:r>
            <a:r>
              <a:rPr lang="hu-HU" sz="1400" b="1" dirty="0" smtClean="0"/>
              <a:t>: </a:t>
            </a:r>
            <a:r>
              <a:rPr lang="en-GB" sz="1400" dirty="0" smtClean="0"/>
              <a:t>With </a:t>
            </a:r>
            <a:r>
              <a:rPr lang="en-GB" sz="1400" dirty="0"/>
              <a:t>more than two hidden layers, the neural network would not train with the traditional method because the derivative of the sigmoid activation function </a:t>
            </a:r>
            <a:r>
              <a:rPr lang="en-GB" sz="1400" dirty="0" smtClean="0"/>
              <a:t>combined </a:t>
            </a:r>
            <a:r>
              <a:rPr lang="en-GB" sz="1400" dirty="0"/>
              <a:t>with the chain rule resulted in the partial derivative's value becoming practically </a:t>
            </a:r>
            <a:r>
              <a:rPr lang="hu-HU" sz="1400" dirty="0" smtClean="0"/>
              <a:t>0 </a:t>
            </a:r>
            <a:r>
              <a:rPr lang="en-GB" sz="1400" dirty="0"/>
              <a:t>after two </a:t>
            </a:r>
            <a:r>
              <a:rPr lang="en-GB" sz="1400" dirty="0" smtClean="0"/>
              <a:t>layers</a:t>
            </a:r>
            <a:r>
              <a:rPr lang="hu-HU" sz="1400" dirty="0" smtClean="0"/>
              <a:t>.</a:t>
            </a:r>
            <a:endParaRPr lang="en-GB" sz="1400" dirty="0"/>
          </a:p>
          <a:p>
            <a:pPr lvl="3">
              <a:spcBef>
                <a:spcPts val="0"/>
              </a:spcBef>
            </a:pPr>
            <a:r>
              <a:rPr lang="en-GB" sz="1200" dirty="0"/>
              <a:t>As </a:t>
            </a:r>
            <a:r>
              <a:rPr lang="hu-HU" sz="1200" dirty="0" err="1" smtClean="0"/>
              <a:t>we</a:t>
            </a:r>
            <a:r>
              <a:rPr lang="hu-HU" sz="1200" dirty="0" smtClean="0"/>
              <a:t> </a:t>
            </a:r>
            <a:r>
              <a:rPr lang="en-GB" sz="1200" dirty="0" smtClean="0"/>
              <a:t>move</a:t>
            </a:r>
            <a:r>
              <a:rPr lang="hu-HU" sz="1200" dirty="0" smtClean="0"/>
              <a:t> </a:t>
            </a:r>
            <a:r>
              <a:rPr lang="hu-HU" sz="1200" dirty="0" err="1" smtClean="0"/>
              <a:t>further</a:t>
            </a:r>
            <a:r>
              <a:rPr lang="en-GB" sz="1200" dirty="0" smtClean="0"/>
              <a:t> </a:t>
            </a:r>
            <a:r>
              <a:rPr lang="en-GB" sz="1200" dirty="0"/>
              <a:t>away from the output layer, the weight values change less and less in response to individual training </a:t>
            </a:r>
            <a:r>
              <a:rPr lang="en-GB" sz="1200" dirty="0" smtClean="0"/>
              <a:t>examples.</a:t>
            </a:r>
            <a:endParaRPr lang="hu-HU" sz="1200" dirty="0" smtClean="0"/>
          </a:p>
          <a:p>
            <a:pPr lvl="3">
              <a:spcBef>
                <a:spcPts val="0"/>
              </a:spcBef>
            </a:pPr>
            <a:r>
              <a:rPr lang="en-GB" sz="1200" dirty="0" smtClean="0"/>
              <a:t>In </a:t>
            </a:r>
            <a:r>
              <a:rPr lang="en-GB" sz="1200" dirty="0"/>
              <a:t>a deeper network, the top two layers learn, but the weights of the lower layers (closer to the input) remain at their originally initialized random </a:t>
            </a:r>
            <a:r>
              <a:rPr lang="en-GB" sz="1200" dirty="0" smtClean="0"/>
              <a:t>values</a:t>
            </a:r>
            <a:r>
              <a:rPr lang="hu-HU" sz="1200" dirty="0" smtClean="0"/>
              <a:t>.</a:t>
            </a:r>
            <a:endParaRPr lang="hu-HU" sz="1200" dirty="0" smtClean="0"/>
          </a:p>
          <a:p>
            <a:pPr lvl="3">
              <a:spcBef>
                <a:spcPts val="0"/>
              </a:spcBef>
            </a:pPr>
            <a:r>
              <a:rPr lang="en-GB" sz="1200" dirty="0"/>
              <a:t>Adding more layers is </a:t>
            </a:r>
            <a:r>
              <a:rPr lang="en-GB" sz="1200" dirty="0" smtClean="0"/>
              <a:t>useless</a:t>
            </a:r>
            <a:r>
              <a:rPr lang="hu-HU" sz="1200" dirty="0" smtClean="0"/>
              <a:t>; </a:t>
            </a:r>
            <a:r>
              <a:rPr lang="hu-HU" sz="1200" dirty="0" err="1" smtClean="0"/>
              <a:t>they</a:t>
            </a:r>
            <a:r>
              <a:rPr lang="hu-HU" sz="1200" dirty="0" smtClean="0"/>
              <a:t> </a:t>
            </a:r>
            <a:r>
              <a:rPr lang="hu-HU" sz="1200" dirty="0" err="1" smtClean="0"/>
              <a:t>still</a:t>
            </a:r>
            <a:r>
              <a:rPr lang="hu-HU" sz="1200" dirty="0" smtClean="0"/>
              <a:t> </a:t>
            </a:r>
            <a:r>
              <a:rPr lang="hu-HU" sz="1200" dirty="0" err="1" smtClean="0"/>
              <a:t>need</a:t>
            </a:r>
            <a:r>
              <a:rPr lang="hu-HU" sz="1200" dirty="0" smtClean="0"/>
              <a:t> </a:t>
            </a:r>
            <a:r>
              <a:rPr lang="hu-HU" sz="1200" dirty="0" err="1" smtClean="0"/>
              <a:t>to</a:t>
            </a:r>
            <a:r>
              <a:rPr lang="hu-HU" sz="1200" dirty="0" smtClean="0"/>
              <a:t> be </a:t>
            </a:r>
            <a:r>
              <a:rPr lang="hu-HU" sz="1200" dirty="0" err="1" smtClean="0"/>
              <a:t>computed</a:t>
            </a:r>
            <a:r>
              <a:rPr lang="hu-HU" sz="1200" dirty="0" smtClean="0"/>
              <a:t>, </a:t>
            </a:r>
            <a:r>
              <a:rPr lang="hu-HU" sz="1200" dirty="0" err="1" smtClean="0"/>
              <a:t>but</a:t>
            </a:r>
            <a:r>
              <a:rPr lang="hu-HU" sz="1200" dirty="0" smtClean="0"/>
              <a:t> </a:t>
            </a:r>
            <a:r>
              <a:rPr lang="hu-HU" sz="1200" dirty="0" err="1" smtClean="0"/>
              <a:t>do</a:t>
            </a:r>
            <a:r>
              <a:rPr lang="hu-HU" sz="1200" dirty="0" smtClean="0"/>
              <a:t> </a:t>
            </a:r>
            <a:r>
              <a:rPr lang="hu-HU" sz="1200" dirty="0" err="1" smtClean="0"/>
              <a:t>not</a:t>
            </a:r>
            <a:r>
              <a:rPr lang="hu-HU" sz="1200" dirty="0" smtClean="0"/>
              <a:t> </a:t>
            </a:r>
            <a:r>
              <a:rPr lang="hu-HU" sz="1200" dirty="0" err="1" smtClean="0"/>
              <a:t>improve</a:t>
            </a:r>
            <a:r>
              <a:rPr lang="hu-HU" sz="1200" dirty="0" smtClean="0"/>
              <a:t> </a:t>
            </a:r>
            <a:r>
              <a:rPr lang="hu-HU" sz="1200" dirty="0" err="1" smtClean="0"/>
              <a:t>accuracy</a:t>
            </a:r>
            <a:r>
              <a:rPr lang="hu-HU" sz="1200" dirty="0" smtClean="0"/>
              <a:t> of </a:t>
            </a:r>
            <a:r>
              <a:rPr lang="hu-HU" sz="1200" dirty="0" err="1" smtClean="0"/>
              <a:t>the</a:t>
            </a:r>
            <a:r>
              <a:rPr lang="hu-HU" sz="1200" dirty="0" smtClean="0"/>
              <a:t> </a:t>
            </a:r>
            <a:r>
              <a:rPr lang="hu-HU" sz="1200" dirty="0" err="1" smtClean="0"/>
              <a:t>predictions</a:t>
            </a:r>
            <a:r>
              <a:rPr lang="hu-HU" sz="1200" dirty="0" smtClean="0"/>
              <a:t>.</a:t>
            </a:r>
            <a:endParaRPr lang="hu-HU" sz="1200" dirty="0" smtClean="0"/>
          </a:p>
          <a:p>
            <a:pPr lvl="1"/>
            <a:r>
              <a:rPr lang="en-GB" sz="1400" dirty="0"/>
              <a:t>Solution: Use </a:t>
            </a:r>
            <a:r>
              <a:rPr lang="hu-HU" sz="1400" dirty="0" err="1" smtClean="0"/>
              <a:t>some</a:t>
            </a:r>
            <a:r>
              <a:rPr lang="hu-HU" sz="1400" dirty="0" smtClean="0"/>
              <a:t> </a:t>
            </a:r>
            <a:r>
              <a:rPr lang="hu-HU" sz="1400" dirty="0" err="1" smtClean="0"/>
              <a:t>other</a:t>
            </a:r>
            <a:r>
              <a:rPr lang="hu-HU" sz="1400" dirty="0" smtClean="0"/>
              <a:t> </a:t>
            </a:r>
            <a:r>
              <a:rPr lang="en-GB" sz="1400" b="1" dirty="0" smtClean="0"/>
              <a:t>activation function</a:t>
            </a:r>
            <a:r>
              <a:rPr lang="en-GB" sz="1400" dirty="0" smtClean="0"/>
              <a:t> </a:t>
            </a:r>
            <a:r>
              <a:rPr lang="en-GB" sz="1400" dirty="0"/>
              <a:t>in the hidden layer neurons, with the sigmoid function remaining only in the output </a:t>
            </a:r>
            <a:r>
              <a:rPr lang="en-GB" sz="1400" dirty="0" smtClean="0"/>
              <a:t>layer.</a:t>
            </a:r>
            <a:endParaRPr lang="hu-HU" sz="1400" dirty="0" smtClean="0"/>
          </a:p>
          <a:p>
            <a:pPr lvl="1"/>
            <a:r>
              <a:rPr lang="en-GB" sz="1400" dirty="0" smtClean="0"/>
              <a:t>The </a:t>
            </a:r>
            <a:r>
              <a:rPr lang="en-GB" sz="1400" b="1" dirty="0" err="1"/>
              <a:t>ReLU</a:t>
            </a:r>
            <a:r>
              <a:rPr lang="en-GB" sz="1400" dirty="0"/>
              <a:t> (rectified linear unit) function and its variations </a:t>
            </a:r>
            <a:r>
              <a:rPr lang="en-GB" sz="1400" dirty="0" smtClean="0"/>
              <a:t>(</a:t>
            </a:r>
            <a:r>
              <a:rPr lang="hu-HU" sz="1400" dirty="0" smtClean="0"/>
              <a:t>l</a:t>
            </a:r>
            <a:r>
              <a:rPr lang="en-GB" sz="1400" dirty="0" err="1" smtClean="0"/>
              <a:t>eaky</a:t>
            </a:r>
            <a:r>
              <a:rPr lang="en-GB" sz="1400" dirty="0" smtClean="0"/>
              <a:t> </a:t>
            </a:r>
            <a:r>
              <a:rPr lang="en-GB" sz="1400" dirty="0" err="1"/>
              <a:t>ReLU</a:t>
            </a:r>
            <a:r>
              <a:rPr lang="en-GB" sz="1400" dirty="0"/>
              <a:t>, </a:t>
            </a:r>
            <a:r>
              <a:rPr lang="en-GB" sz="1400" dirty="0" err="1"/>
              <a:t>GELU</a:t>
            </a:r>
            <a:r>
              <a:rPr lang="en-GB" sz="1400" dirty="0"/>
              <a:t>, etc.) proved effective in the hidden </a:t>
            </a:r>
            <a:r>
              <a:rPr lang="en-GB" sz="1400" dirty="0" smtClean="0"/>
              <a:t>layers</a:t>
            </a:r>
            <a:r>
              <a:rPr lang="hu-HU" sz="1400" dirty="0" smtClean="0"/>
              <a:t>.</a:t>
            </a:r>
            <a:endParaRPr lang="en-GB" sz="1400" dirty="0"/>
          </a:p>
          <a:p>
            <a:pPr lvl="1"/>
            <a:r>
              <a:rPr lang="en-GB" sz="1400" b="1" dirty="0"/>
              <a:t>Proper random initialization of weights</a:t>
            </a:r>
            <a:r>
              <a:rPr lang="en-GB" sz="1400" dirty="0"/>
              <a:t> at the start of training was also fundamentally important (what range, what distribution?)</a:t>
            </a:r>
            <a:endParaRPr lang="hu-HU" sz="1400" dirty="0" smtClean="0"/>
          </a:p>
          <a:p>
            <a:pPr lvl="1"/>
            <a:r>
              <a:rPr lang="en-GB" sz="1400" dirty="0" err="1" smtClean="0"/>
              <a:t>Bengio</a:t>
            </a:r>
            <a:r>
              <a:rPr lang="en-GB" sz="1400" dirty="0" smtClean="0"/>
              <a:t>: </a:t>
            </a:r>
            <a:r>
              <a:rPr lang="en-GB" sz="1400" i="1" dirty="0"/>
              <a:t>Learning Deep Architectures for </a:t>
            </a:r>
            <a:r>
              <a:rPr lang="en-GB" sz="1400" i="1" dirty="0" smtClean="0"/>
              <a:t>AI</a:t>
            </a:r>
            <a:r>
              <a:rPr lang="hu-HU" sz="1400" i="1" dirty="0" smtClean="0"/>
              <a:t>, </a:t>
            </a:r>
            <a:r>
              <a:rPr lang="en-GB" sz="1400" dirty="0" smtClean="0"/>
              <a:t>2009</a:t>
            </a:r>
            <a:r>
              <a:rPr lang="hu-HU" sz="1400" dirty="0" smtClean="0"/>
              <a:t>.</a:t>
            </a:r>
            <a:endParaRPr lang="en-GB" sz="1400" dirty="0"/>
          </a:p>
        </p:txBody>
      </p:sp>
    </p:spTree>
    <p:extLst>
      <p:ext uri="{BB962C8B-B14F-4D97-AF65-F5344CB8AC3E}">
        <p14:creationId xmlns:p14="http://schemas.microsoft.com/office/powerpoint/2010/main" val="1700015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Obstacles</a:t>
            </a:r>
            <a:r>
              <a:rPr lang="hu-HU" dirty="0"/>
              <a:t> </a:t>
            </a:r>
            <a:r>
              <a:rPr lang="hu-HU" dirty="0" err="1"/>
              <a:t>to</a:t>
            </a:r>
            <a:r>
              <a:rPr lang="hu-HU" dirty="0"/>
              <a:t> </a:t>
            </a:r>
            <a:r>
              <a:rPr lang="hu-HU" dirty="0" smtClean="0"/>
              <a:t>Deep </a:t>
            </a:r>
            <a:r>
              <a:rPr lang="hu-HU" dirty="0" err="1"/>
              <a:t>Learning</a:t>
            </a:r>
            <a:endParaRPr lang="en-GB" dirty="0"/>
          </a:p>
        </p:txBody>
      </p:sp>
      <p:sp>
        <p:nvSpPr>
          <p:cNvPr id="3" name="Tartalom helye 2"/>
          <p:cNvSpPr>
            <a:spLocks noGrp="1"/>
          </p:cNvSpPr>
          <p:nvPr>
            <p:ph idx="1"/>
          </p:nvPr>
        </p:nvSpPr>
        <p:spPr/>
        <p:txBody>
          <a:bodyPr>
            <a:normAutofit fontScale="85000" lnSpcReduction="20000"/>
          </a:bodyPr>
          <a:lstStyle/>
          <a:p>
            <a:r>
              <a:rPr lang="hu-HU" dirty="0" err="1" smtClean="0"/>
              <a:t>Practical</a:t>
            </a:r>
            <a:r>
              <a:rPr lang="hu-HU" dirty="0" smtClean="0"/>
              <a:t> </a:t>
            </a:r>
            <a:r>
              <a:rPr lang="hu-HU" dirty="0" err="1" smtClean="0"/>
              <a:t>hurdles</a:t>
            </a:r>
            <a:r>
              <a:rPr lang="hu-HU" dirty="0" smtClean="0"/>
              <a:t> of </a:t>
            </a:r>
            <a:r>
              <a:rPr lang="hu-HU" dirty="0" err="1" smtClean="0"/>
              <a:t>deep</a:t>
            </a:r>
            <a:r>
              <a:rPr lang="hu-HU" dirty="0" smtClean="0"/>
              <a:t> </a:t>
            </a:r>
            <a:r>
              <a:rPr lang="hu-HU" dirty="0" err="1" smtClean="0"/>
              <a:t>learning</a:t>
            </a:r>
            <a:r>
              <a:rPr lang="hu-HU" dirty="0" smtClean="0"/>
              <a:t>:</a:t>
            </a:r>
            <a:endParaRPr lang="hu-HU" dirty="0" smtClean="0"/>
          </a:p>
          <a:p>
            <a:pPr lvl="1"/>
            <a:r>
              <a:rPr lang="en-GB" dirty="0"/>
              <a:t>The </a:t>
            </a:r>
            <a:r>
              <a:rPr lang="en-GB" b="1" dirty="0"/>
              <a:t>accuracy </a:t>
            </a:r>
            <a:r>
              <a:rPr lang="en-GB" dirty="0"/>
              <a:t>of a neural network's predictions generally </a:t>
            </a:r>
            <a:r>
              <a:rPr lang="en-GB" b="1" dirty="0"/>
              <a:t>increases predictably with the size of the </a:t>
            </a:r>
            <a:r>
              <a:rPr lang="en-GB" b="1" dirty="0" smtClean="0"/>
              <a:t>network</a:t>
            </a:r>
            <a:endParaRPr lang="hu-HU" b="1" dirty="0" smtClean="0"/>
          </a:p>
          <a:p>
            <a:pPr lvl="2"/>
            <a:r>
              <a:rPr lang="hu-HU" dirty="0" err="1" smtClean="0"/>
              <a:t>size</a:t>
            </a:r>
            <a:r>
              <a:rPr lang="hu-HU" dirty="0" smtClean="0"/>
              <a:t> of </a:t>
            </a:r>
            <a:r>
              <a:rPr lang="hu-HU" dirty="0" err="1" smtClean="0"/>
              <a:t>network</a:t>
            </a:r>
            <a:r>
              <a:rPr lang="hu-HU" dirty="0" smtClean="0"/>
              <a:t>: </a:t>
            </a:r>
            <a:r>
              <a:rPr lang="en-GB" dirty="0" smtClean="0"/>
              <a:t>the </a:t>
            </a:r>
            <a:r>
              <a:rPr lang="en-GB" b="1" dirty="0"/>
              <a:t>number of its </a:t>
            </a:r>
            <a:r>
              <a:rPr lang="en-GB" b="1" dirty="0" smtClean="0"/>
              <a:t>parameters</a:t>
            </a:r>
            <a:r>
              <a:rPr lang="hu-HU" b="1" dirty="0" smtClean="0"/>
              <a:t> (</a:t>
            </a:r>
            <a:r>
              <a:rPr lang="en-GB" b="1" dirty="0" smtClean="0"/>
              <a:t>weights</a:t>
            </a:r>
            <a:r>
              <a:rPr lang="hu-HU" b="1" dirty="0" smtClean="0"/>
              <a:t>)</a:t>
            </a:r>
            <a:endParaRPr lang="hu-HU" b="1" dirty="0"/>
          </a:p>
          <a:p>
            <a:pPr lvl="1"/>
            <a:r>
              <a:rPr lang="en-GB" dirty="0"/>
              <a:t>but only if the </a:t>
            </a:r>
            <a:r>
              <a:rPr lang="en-GB" b="1" dirty="0"/>
              <a:t>amount of training data is also increased</a:t>
            </a:r>
            <a:r>
              <a:rPr lang="en-GB" dirty="0"/>
              <a:t> along with the network's growth</a:t>
            </a:r>
            <a:r>
              <a:rPr lang="en-GB" dirty="0" smtClean="0"/>
              <a:t>.</a:t>
            </a:r>
            <a:endParaRPr lang="hu-HU" dirty="0" smtClean="0"/>
          </a:p>
          <a:p>
            <a:pPr lvl="1"/>
            <a:r>
              <a:rPr lang="hu-HU" dirty="0" err="1" smtClean="0"/>
              <a:t>One</a:t>
            </a:r>
            <a:r>
              <a:rPr lang="hu-HU" dirty="0" smtClean="0"/>
              <a:t> </a:t>
            </a:r>
            <a:r>
              <a:rPr lang="hu-HU" dirty="0" err="1" smtClean="0"/>
              <a:t>without</a:t>
            </a:r>
            <a:r>
              <a:rPr lang="hu-HU" dirty="0" smtClean="0"/>
              <a:t> </a:t>
            </a:r>
            <a:r>
              <a:rPr lang="hu-HU" dirty="0" err="1" smtClean="0"/>
              <a:t>the</a:t>
            </a:r>
            <a:r>
              <a:rPr lang="hu-HU" dirty="0" smtClean="0"/>
              <a:t> </a:t>
            </a:r>
            <a:r>
              <a:rPr lang="hu-HU" dirty="0" err="1" smtClean="0"/>
              <a:t>other</a:t>
            </a:r>
            <a:r>
              <a:rPr lang="hu-HU" dirty="0" smtClean="0"/>
              <a:t> is </a:t>
            </a:r>
            <a:r>
              <a:rPr lang="hu-HU" dirty="0" err="1" smtClean="0"/>
              <a:t>not</a:t>
            </a:r>
            <a:r>
              <a:rPr lang="hu-HU" dirty="0" smtClean="0"/>
              <a:t> </a:t>
            </a:r>
            <a:r>
              <a:rPr lang="hu-HU" dirty="0" err="1" smtClean="0"/>
              <a:t>useful</a:t>
            </a:r>
            <a:r>
              <a:rPr lang="hu-HU" dirty="0" smtClean="0"/>
              <a:t>.</a:t>
            </a:r>
            <a:endParaRPr lang="hu-HU" dirty="0" smtClean="0"/>
          </a:p>
          <a:p>
            <a:pPr lvl="1"/>
            <a:r>
              <a:rPr lang="en-GB" b="1" dirty="0"/>
              <a:t>Very large amounts of data </a:t>
            </a:r>
            <a:r>
              <a:rPr lang="en-GB" dirty="0"/>
              <a:t>must be collected</a:t>
            </a:r>
            <a:r>
              <a:rPr lang="hu-HU" dirty="0" smtClean="0"/>
              <a:t>.</a:t>
            </a:r>
            <a:endParaRPr lang="hu-HU" dirty="0" smtClean="0"/>
          </a:p>
          <a:p>
            <a:pPr lvl="2"/>
            <a:r>
              <a:rPr lang="en-GB" dirty="0"/>
              <a:t>In language processing, training a deep neural network typically starts on text corpora </a:t>
            </a:r>
            <a:r>
              <a:rPr lang="hu-HU" dirty="0" smtClean="0"/>
              <a:t>of </a:t>
            </a:r>
            <a:r>
              <a:rPr lang="en-GB" dirty="0"/>
              <a:t>billions of (word) tokens, reaching up to the trillion token range for large language models. It would go further, </a:t>
            </a:r>
            <a:r>
              <a:rPr lang="en-GB" dirty="0" smtClean="0"/>
              <a:t>but</a:t>
            </a:r>
            <a:r>
              <a:rPr lang="hu-HU" dirty="0" smtClean="0"/>
              <a:t> </a:t>
            </a:r>
            <a:r>
              <a:rPr lang="hu-HU" dirty="0" err="1" smtClean="0"/>
              <a:t>we</a:t>
            </a:r>
            <a:r>
              <a:rPr lang="hu-HU" dirty="0" smtClean="0"/>
              <a:t> </a:t>
            </a:r>
            <a:r>
              <a:rPr lang="hu-HU" dirty="0" err="1" smtClean="0"/>
              <a:t>have</a:t>
            </a:r>
            <a:r>
              <a:rPr lang="hu-HU" dirty="0" smtClean="0"/>
              <a:t> </a:t>
            </a:r>
            <a:r>
              <a:rPr lang="hu-HU" dirty="0" err="1" smtClean="0"/>
              <a:t>run</a:t>
            </a:r>
            <a:r>
              <a:rPr lang="hu-HU" dirty="0" smtClean="0"/>
              <a:t> out of </a:t>
            </a:r>
            <a:r>
              <a:rPr lang="en-GB" dirty="0" smtClean="0"/>
              <a:t>all </a:t>
            </a:r>
            <a:r>
              <a:rPr lang="en-GB" dirty="0"/>
              <a:t>the </a:t>
            </a:r>
            <a:r>
              <a:rPr lang="en-GB" dirty="0" smtClean="0"/>
              <a:t>data</a:t>
            </a:r>
            <a:r>
              <a:rPr lang="hu-HU" dirty="0" smtClean="0"/>
              <a:t>.</a:t>
            </a:r>
            <a:endParaRPr lang="hu-HU" dirty="0" smtClean="0"/>
          </a:p>
          <a:p>
            <a:pPr lvl="1"/>
            <a:r>
              <a:rPr lang="en-GB" dirty="0"/>
              <a:t>Training a very large neural network on very large amounts of data is an </a:t>
            </a:r>
            <a:r>
              <a:rPr lang="en-GB" b="1" dirty="0" smtClean="0"/>
              <a:t>extremely </a:t>
            </a:r>
            <a:r>
              <a:rPr lang="en-GB" b="1" dirty="0"/>
              <a:t>computationally intensive </a:t>
            </a:r>
            <a:r>
              <a:rPr lang="en-GB" b="1" dirty="0" smtClean="0"/>
              <a:t>task</a:t>
            </a:r>
            <a:r>
              <a:rPr lang="hu-HU" dirty="0" smtClean="0"/>
              <a:t>.</a:t>
            </a:r>
            <a:endParaRPr lang="hu-HU" dirty="0" smtClean="0"/>
          </a:p>
        </p:txBody>
      </p:sp>
    </p:spTree>
    <p:extLst>
      <p:ext uri="{BB962C8B-B14F-4D97-AF65-F5344CB8AC3E}">
        <p14:creationId xmlns:p14="http://schemas.microsoft.com/office/powerpoint/2010/main" val="1536378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Machine Learning</a:t>
            </a:r>
            <a:r>
              <a:rPr lang="hu-HU" dirty="0"/>
              <a:t/>
            </a:r>
            <a:br>
              <a:rPr lang="hu-HU" dirty="0"/>
            </a:br>
            <a:r>
              <a:rPr lang="en-GB" dirty="0"/>
              <a:t>in the 1990s and 2000s</a:t>
            </a:r>
            <a:endParaRPr lang="en-GB" dirty="0"/>
          </a:p>
        </p:txBody>
      </p:sp>
      <p:sp>
        <p:nvSpPr>
          <p:cNvPr id="3" name="Tartalom helye 2"/>
          <p:cNvSpPr>
            <a:spLocks noGrp="1"/>
          </p:cNvSpPr>
          <p:nvPr>
            <p:ph idx="1"/>
          </p:nvPr>
        </p:nvSpPr>
        <p:spPr/>
        <p:txBody>
          <a:bodyPr>
            <a:normAutofit fontScale="47500" lnSpcReduction="20000"/>
          </a:bodyPr>
          <a:lstStyle/>
          <a:p>
            <a:r>
              <a:rPr lang="en-GB" dirty="0"/>
              <a:t>Why did Machine Learning become widespread in the 90s</a:t>
            </a:r>
            <a:r>
              <a:rPr lang="en-GB" dirty="0" smtClean="0"/>
              <a:t>?</a:t>
            </a:r>
            <a:endParaRPr lang="hu-HU" dirty="0" smtClean="0"/>
          </a:p>
          <a:p>
            <a:r>
              <a:rPr lang="en-GB" dirty="0"/>
              <a:t>To create a good machine learning model, </a:t>
            </a:r>
            <a:r>
              <a:rPr lang="en-GB" b="1" dirty="0" smtClean="0"/>
              <a:t>training </a:t>
            </a:r>
            <a:r>
              <a:rPr lang="en-GB" b="1" dirty="0"/>
              <a:t>data</a:t>
            </a:r>
            <a:r>
              <a:rPr lang="en-GB" dirty="0"/>
              <a:t> is needed (generally, the more, the better).</a:t>
            </a:r>
          </a:p>
          <a:p>
            <a:r>
              <a:rPr lang="hu-HU" dirty="0" err="1" smtClean="0"/>
              <a:t>These</a:t>
            </a:r>
            <a:r>
              <a:rPr lang="hu-HU" dirty="0" smtClean="0"/>
              <a:t> </a:t>
            </a:r>
            <a:r>
              <a:rPr lang="hu-HU" dirty="0" err="1" smtClean="0"/>
              <a:t>data</a:t>
            </a:r>
            <a:r>
              <a:rPr lang="hu-HU" dirty="0" smtClean="0"/>
              <a:t> </a:t>
            </a:r>
            <a:r>
              <a:rPr lang="hu-HU" dirty="0" err="1" smtClean="0"/>
              <a:t>need</a:t>
            </a:r>
            <a:r>
              <a:rPr lang="hu-HU" dirty="0" smtClean="0"/>
              <a:t> </a:t>
            </a:r>
            <a:r>
              <a:rPr lang="hu-HU" dirty="0" err="1" smtClean="0"/>
              <a:t>to</a:t>
            </a:r>
            <a:r>
              <a:rPr lang="hu-HU" dirty="0" smtClean="0"/>
              <a:t> be </a:t>
            </a:r>
            <a:r>
              <a:rPr lang="hu-HU" dirty="0" err="1" smtClean="0"/>
              <a:t>stored</a:t>
            </a:r>
            <a:r>
              <a:rPr lang="hu-HU" dirty="0" smtClean="0"/>
              <a:t>.</a:t>
            </a:r>
            <a:endParaRPr lang="hu-HU" dirty="0" smtClean="0"/>
          </a:p>
          <a:p>
            <a:pPr lvl="1"/>
            <a:r>
              <a:rPr lang="en-GB" dirty="0"/>
              <a:t>Around 1990, data was stored on floppy disks, with capacities between 300 and 1400 </a:t>
            </a:r>
            <a:r>
              <a:rPr lang="en-GB" dirty="0" smtClean="0"/>
              <a:t>kB.</a:t>
            </a:r>
            <a:endParaRPr lang="hu-HU" dirty="0" smtClean="0"/>
          </a:p>
          <a:p>
            <a:pPr lvl="1"/>
            <a:r>
              <a:rPr lang="en-GB" dirty="0" smtClean="0"/>
              <a:t>A </a:t>
            </a:r>
            <a:r>
              <a:rPr lang="en-GB" dirty="0"/>
              <a:t>large hard drive was 40-80 </a:t>
            </a:r>
            <a:r>
              <a:rPr lang="en-GB" dirty="0" smtClean="0"/>
              <a:t>MB.</a:t>
            </a:r>
            <a:endParaRPr lang="hu-HU" dirty="0" smtClean="0"/>
          </a:p>
          <a:p>
            <a:pPr lvl="1"/>
            <a:r>
              <a:rPr lang="en-GB" dirty="0" smtClean="0"/>
              <a:t>A </a:t>
            </a:r>
            <a:r>
              <a:rPr lang="en-GB" dirty="0"/>
              <a:t>computer's memory was 1-2 MB, but only about 600 kB was available to the </a:t>
            </a:r>
            <a:r>
              <a:rPr lang="en-GB" dirty="0" smtClean="0"/>
              <a:t>user</a:t>
            </a:r>
            <a:r>
              <a:rPr lang="hu-HU" dirty="0" smtClean="0"/>
              <a:t>.</a:t>
            </a:r>
            <a:endParaRPr lang="hu-HU" dirty="0" smtClean="0"/>
          </a:p>
          <a:p>
            <a:r>
              <a:rPr lang="en-GB" dirty="0"/>
              <a:t>The data must come from somewhere</a:t>
            </a:r>
            <a:r>
              <a:rPr lang="hu-HU" dirty="0" smtClean="0"/>
              <a:t>.</a:t>
            </a:r>
            <a:endParaRPr lang="hu-HU" dirty="0" smtClean="0"/>
          </a:p>
          <a:p>
            <a:pPr lvl="1"/>
            <a:r>
              <a:rPr lang="hu-HU" dirty="0" smtClean="0"/>
              <a:t>The </a:t>
            </a:r>
            <a:r>
              <a:rPr lang="en-GB" dirty="0" smtClean="0"/>
              <a:t>web </a:t>
            </a:r>
            <a:r>
              <a:rPr lang="en-GB" dirty="0"/>
              <a:t>began to emerge in the </a:t>
            </a:r>
            <a:r>
              <a:rPr lang="en-GB" dirty="0" smtClean="0"/>
              <a:t>mid-90s.</a:t>
            </a:r>
            <a:endParaRPr lang="hu-HU" dirty="0" smtClean="0"/>
          </a:p>
          <a:p>
            <a:pPr lvl="1"/>
            <a:r>
              <a:rPr lang="en-GB" dirty="0" smtClean="0"/>
              <a:t>Until </a:t>
            </a:r>
            <a:r>
              <a:rPr lang="en-GB" dirty="0"/>
              <a:t>then, everyone could only rely on their own local data, which had to be entered </a:t>
            </a:r>
            <a:r>
              <a:rPr lang="en-GB" dirty="0" smtClean="0"/>
              <a:t>manually</a:t>
            </a:r>
            <a:r>
              <a:rPr lang="hu-HU" dirty="0" smtClean="0"/>
              <a:t>.</a:t>
            </a:r>
            <a:endParaRPr lang="hu-HU" dirty="0" smtClean="0"/>
          </a:p>
          <a:p>
            <a:r>
              <a:rPr lang="en-GB" dirty="0"/>
              <a:t>As long as there wasn't a lot of data to process, it could be processed manually, and there was no need for complex statistical models</a:t>
            </a:r>
            <a:r>
              <a:rPr lang="hu-HU" dirty="0" smtClean="0"/>
              <a:t>.</a:t>
            </a:r>
            <a:endParaRPr lang="hu-HU" dirty="0" smtClean="0"/>
          </a:p>
          <a:p>
            <a:r>
              <a:rPr lang="en-GB" dirty="0" smtClean="0"/>
              <a:t>The</a:t>
            </a:r>
            <a:r>
              <a:rPr lang="hu-HU" b="1" dirty="0" smtClean="0"/>
              <a:t> </a:t>
            </a:r>
            <a:r>
              <a:rPr lang="en-GB" dirty="0" smtClean="0"/>
              <a:t>classic </a:t>
            </a:r>
            <a:r>
              <a:rPr lang="en-GB" dirty="0"/>
              <a:t>learning algorithms were discovered in the 80s and 90s</a:t>
            </a:r>
          </a:p>
          <a:p>
            <a:r>
              <a:rPr lang="en-GB" dirty="0"/>
              <a:t>Also, the first professional journals and textbooks on the topic appeared during this period:</a:t>
            </a:r>
          </a:p>
          <a:p>
            <a:pPr lvl="1"/>
            <a:r>
              <a:rPr lang="hu-HU" i="1" dirty="0" err="1" smtClean="0"/>
              <a:t>Machine</a:t>
            </a:r>
            <a:r>
              <a:rPr lang="hu-HU" i="1" dirty="0" smtClean="0"/>
              <a:t> </a:t>
            </a:r>
            <a:r>
              <a:rPr lang="hu-HU" i="1" dirty="0" err="1" smtClean="0"/>
              <a:t>Learning</a:t>
            </a:r>
            <a:r>
              <a:rPr lang="hu-HU" i="1" dirty="0" smtClean="0"/>
              <a:t>, </a:t>
            </a:r>
            <a:r>
              <a:rPr lang="hu-HU" dirty="0" err="1"/>
              <a:t>v</a:t>
            </a:r>
            <a:r>
              <a:rPr lang="hu-HU" dirty="0" err="1" smtClean="0"/>
              <a:t>ol</a:t>
            </a:r>
            <a:r>
              <a:rPr lang="hu-HU" dirty="0" err="1" smtClean="0"/>
              <a:t>ume</a:t>
            </a:r>
            <a:r>
              <a:rPr lang="hu-HU" dirty="0" smtClean="0"/>
              <a:t> 1</a:t>
            </a:r>
            <a:r>
              <a:rPr lang="hu-HU" dirty="0" smtClean="0"/>
              <a:t>. </a:t>
            </a:r>
            <a:r>
              <a:rPr lang="hu-HU" dirty="0" smtClean="0"/>
              <a:t>1986</a:t>
            </a:r>
            <a:endParaRPr lang="hu-HU" dirty="0" smtClean="0"/>
          </a:p>
          <a:p>
            <a:pPr lvl="1"/>
            <a:r>
              <a:rPr lang="hu-HU" dirty="0" err="1" smtClean="0"/>
              <a:t>Vapnik</a:t>
            </a:r>
            <a:r>
              <a:rPr lang="hu-HU" dirty="0" smtClean="0"/>
              <a:t>, </a:t>
            </a:r>
            <a:r>
              <a:rPr lang="en-GB" i="1" dirty="0" smtClean="0"/>
              <a:t>The Nature of Statistical Learning Theory</a:t>
            </a:r>
            <a:r>
              <a:rPr lang="hu-HU" i="1" dirty="0" smtClean="0"/>
              <a:t>. </a:t>
            </a:r>
            <a:r>
              <a:rPr lang="hu-HU" dirty="0" smtClean="0"/>
              <a:t>1995</a:t>
            </a:r>
          </a:p>
          <a:p>
            <a:pPr lvl="1"/>
            <a:r>
              <a:rPr lang="en-GB" dirty="0" smtClean="0"/>
              <a:t>Hastie, </a:t>
            </a:r>
            <a:r>
              <a:rPr lang="en-GB" dirty="0" err="1" smtClean="0"/>
              <a:t>Tibshirani</a:t>
            </a:r>
            <a:r>
              <a:rPr lang="en-GB" dirty="0" smtClean="0"/>
              <a:t>, Friedman</a:t>
            </a:r>
            <a:r>
              <a:rPr lang="hu-HU" dirty="0"/>
              <a:t>:</a:t>
            </a:r>
            <a:r>
              <a:rPr lang="en-GB" dirty="0" smtClean="0"/>
              <a:t> </a:t>
            </a:r>
            <a:r>
              <a:rPr lang="en-GB" i="1" dirty="0" smtClean="0"/>
              <a:t>The Elements of Statistical Learning</a:t>
            </a:r>
            <a:r>
              <a:rPr lang="hu-HU" i="1" dirty="0"/>
              <a:t>.</a:t>
            </a:r>
            <a:r>
              <a:rPr lang="hu-HU" i="1" dirty="0" smtClean="0"/>
              <a:t> </a:t>
            </a:r>
            <a:r>
              <a:rPr lang="hu-HU" dirty="0" smtClean="0"/>
              <a:t>2001</a:t>
            </a:r>
          </a:p>
        </p:txBody>
      </p:sp>
    </p:spTree>
    <p:extLst>
      <p:ext uri="{BB962C8B-B14F-4D97-AF65-F5344CB8AC3E}">
        <p14:creationId xmlns:p14="http://schemas.microsoft.com/office/powerpoint/2010/main" val="872268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Obstacles</a:t>
            </a:r>
            <a:r>
              <a:rPr lang="hu-HU" dirty="0"/>
              <a:t> </a:t>
            </a:r>
            <a:r>
              <a:rPr lang="hu-HU" dirty="0" err="1"/>
              <a:t>to</a:t>
            </a:r>
            <a:r>
              <a:rPr lang="hu-HU" dirty="0"/>
              <a:t> </a:t>
            </a:r>
            <a:r>
              <a:rPr lang="hu-HU" dirty="0" smtClean="0"/>
              <a:t>Deep </a:t>
            </a:r>
            <a:r>
              <a:rPr lang="hu-HU" dirty="0" err="1"/>
              <a:t>Learning</a:t>
            </a:r>
            <a:endParaRPr lang="en-GB" dirty="0"/>
          </a:p>
        </p:txBody>
      </p:sp>
      <p:sp>
        <p:nvSpPr>
          <p:cNvPr id="3" name="Tartalom helye 2"/>
          <p:cNvSpPr>
            <a:spLocks noGrp="1"/>
          </p:cNvSpPr>
          <p:nvPr>
            <p:ph idx="1"/>
          </p:nvPr>
        </p:nvSpPr>
        <p:spPr/>
        <p:txBody>
          <a:bodyPr>
            <a:normAutofit fontScale="55000" lnSpcReduction="20000"/>
          </a:bodyPr>
          <a:lstStyle/>
          <a:p>
            <a:r>
              <a:rPr lang="en-GB" dirty="0"/>
              <a:t>The basic operation of neural networks is the </a:t>
            </a:r>
            <a:r>
              <a:rPr lang="en-GB" b="1" dirty="0" smtClean="0"/>
              <a:t>multiplication </a:t>
            </a:r>
            <a:r>
              <a:rPr lang="en-GB" b="1" dirty="0"/>
              <a:t>of vectors and </a:t>
            </a:r>
            <a:r>
              <a:rPr lang="en-GB" b="1" dirty="0" smtClean="0"/>
              <a:t>matrices</a:t>
            </a:r>
            <a:r>
              <a:rPr lang="hu-HU" dirty="0" smtClean="0"/>
              <a:t>, </a:t>
            </a:r>
            <a:r>
              <a:rPr lang="hu-HU" dirty="0" err="1" smtClean="0"/>
              <a:t>millions</a:t>
            </a:r>
            <a:r>
              <a:rPr lang="hu-HU" dirty="0" smtClean="0"/>
              <a:t> </a:t>
            </a:r>
            <a:r>
              <a:rPr lang="hu-HU" dirty="0" err="1" smtClean="0"/>
              <a:t>or</a:t>
            </a:r>
            <a:r>
              <a:rPr lang="hu-HU" dirty="0" smtClean="0"/>
              <a:t> </a:t>
            </a:r>
            <a:r>
              <a:rPr lang="hu-HU" dirty="0" err="1" smtClean="0"/>
              <a:t>even</a:t>
            </a:r>
            <a:r>
              <a:rPr lang="hu-HU" dirty="0" smtClean="0"/>
              <a:t> </a:t>
            </a:r>
            <a:r>
              <a:rPr lang="hu-HU" dirty="0" err="1" smtClean="0"/>
              <a:t>billions</a:t>
            </a:r>
            <a:r>
              <a:rPr lang="hu-HU" dirty="0" smtClean="0"/>
              <a:t> of </a:t>
            </a:r>
            <a:r>
              <a:rPr lang="hu-HU" dirty="0" err="1" smtClean="0"/>
              <a:t>number</a:t>
            </a:r>
            <a:r>
              <a:rPr lang="hu-HU" dirty="0" smtClean="0"/>
              <a:t> </a:t>
            </a:r>
            <a:r>
              <a:rPr lang="hu-HU" dirty="0" err="1" smtClean="0"/>
              <a:t>multiplications</a:t>
            </a:r>
            <a:r>
              <a:rPr lang="hu-HU" dirty="0" smtClean="0"/>
              <a:t> and </a:t>
            </a:r>
            <a:r>
              <a:rPr lang="hu-HU" dirty="0" err="1" smtClean="0"/>
              <a:t>additions</a:t>
            </a:r>
            <a:r>
              <a:rPr lang="hu-HU" dirty="0" smtClean="0"/>
              <a:t> </a:t>
            </a:r>
            <a:r>
              <a:rPr lang="hu-HU" dirty="0" err="1" smtClean="0"/>
              <a:t>are</a:t>
            </a:r>
            <a:r>
              <a:rPr lang="hu-HU" dirty="0" smtClean="0"/>
              <a:t> </a:t>
            </a:r>
            <a:r>
              <a:rPr lang="hu-HU" dirty="0" err="1" smtClean="0"/>
              <a:t>required</a:t>
            </a:r>
            <a:r>
              <a:rPr lang="hu-HU" dirty="0" smtClean="0"/>
              <a:t> </a:t>
            </a:r>
            <a:r>
              <a:rPr lang="hu-HU" dirty="0" err="1" smtClean="0"/>
              <a:t>to</a:t>
            </a:r>
            <a:r>
              <a:rPr lang="hu-HU" dirty="0" smtClean="0"/>
              <a:t> </a:t>
            </a:r>
            <a:r>
              <a:rPr lang="hu-HU" dirty="0" err="1" smtClean="0"/>
              <a:t>calculate</a:t>
            </a:r>
            <a:r>
              <a:rPr lang="hu-HU" dirty="0" smtClean="0"/>
              <a:t> a </a:t>
            </a:r>
            <a:r>
              <a:rPr lang="hu-HU" dirty="0" err="1" smtClean="0"/>
              <a:t>single</a:t>
            </a:r>
            <a:r>
              <a:rPr lang="hu-HU" dirty="0" smtClean="0"/>
              <a:t> </a:t>
            </a:r>
            <a:r>
              <a:rPr lang="hu-HU" dirty="0" err="1" smtClean="0"/>
              <a:t>prediction</a:t>
            </a:r>
            <a:r>
              <a:rPr lang="hu-HU" dirty="0" smtClean="0"/>
              <a:t> (</a:t>
            </a:r>
            <a:r>
              <a:rPr lang="hu-HU" dirty="0" err="1" smtClean="0"/>
              <a:t>or</a:t>
            </a:r>
            <a:r>
              <a:rPr lang="hu-HU" dirty="0" smtClean="0"/>
              <a:t> </a:t>
            </a:r>
            <a:r>
              <a:rPr lang="hu-HU" dirty="0" err="1" smtClean="0"/>
              <a:t>process</a:t>
            </a:r>
            <a:r>
              <a:rPr lang="hu-HU" dirty="0" smtClean="0"/>
              <a:t> </a:t>
            </a:r>
            <a:r>
              <a:rPr lang="hu-HU" dirty="0" err="1" smtClean="0"/>
              <a:t>a</a:t>
            </a:r>
            <a:r>
              <a:rPr lang="hu-HU" dirty="0" smtClean="0"/>
              <a:t> </a:t>
            </a:r>
            <a:r>
              <a:rPr lang="hu-HU" dirty="0" err="1" smtClean="0"/>
              <a:t>single</a:t>
            </a:r>
            <a:r>
              <a:rPr lang="hu-HU" dirty="0" smtClean="0"/>
              <a:t> </a:t>
            </a:r>
            <a:r>
              <a:rPr lang="hu-HU" dirty="0" err="1" smtClean="0"/>
              <a:t>training</a:t>
            </a:r>
            <a:r>
              <a:rPr lang="hu-HU" dirty="0" smtClean="0"/>
              <a:t> </a:t>
            </a:r>
            <a:r>
              <a:rPr lang="hu-HU" dirty="0" err="1" smtClean="0"/>
              <a:t>example</a:t>
            </a:r>
            <a:r>
              <a:rPr lang="hu-HU" dirty="0" smtClean="0"/>
              <a:t>).</a:t>
            </a:r>
          </a:p>
          <a:p>
            <a:pPr lvl="1"/>
            <a:r>
              <a:rPr lang="en-GB" dirty="0" smtClean="0"/>
              <a:t>This </a:t>
            </a:r>
            <a:r>
              <a:rPr lang="en-GB" dirty="0"/>
              <a:t>operation is </a:t>
            </a:r>
            <a:r>
              <a:rPr lang="en-GB" b="1" dirty="0"/>
              <a:t>highly </a:t>
            </a:r>
            <a:r>
              <a:rPr lang="en-GB" b="1" dirty="0" smtClean="0"/>
              <a:t>parallelizable</a:t>
            </a:r>
            <a:r>
              <a:rPr lang="en-GB" dirty="0" smtClean="0"/>
              <a:t>.</a:t>
            </a:r>
            <a:endParaRPr lang="hu-HU" dirty="0" smtClean="0"/>
          </a:p>
          <a:p>
            <a:pPr lvl="1"/>
            <a:r>
              <a:rPr lang="en-GB" dirty="0" smtClean="0"/>
              <a:t>The </a:t>
            </a:r>
            <a:r>
              <a:rPr lang="hu-HU" dirty="0" err="1" smtClean="0"/>
              <a:t>pairwise</a:t>
            </a:r>
            <a:r>
              <a:rPr lang="hu-HU" dirty="0" smtClean="0"/>
              <a:t> </a:t>
            </a:r>
            <a:r>
              <a:rPr lang="en-GB" dirty="0" smtClean="0"/>
              <a:t>multiplication </a:t>
            </a:r>
            <a:r>
              <a:rPr lang="en-GB" dirty="0"/>
              <a:t>of individual elements </a:t>
            </a:r>
            <a:r>
              <a:rPr lang="hu-HU" dirty="0" err="1" smtClean="0"/>
              <a:t>within</a:t>
            </a:r>
            <a:r>
              <a:rPr lang="hu-HU" dirty="0" smtClean="0"/>
              <a:t> </a:t>
            </a:r>
            <a:r>
              <a:rPr lang="hu-HU" dirty="0" err="1" smtClean="0"/>
              <a:t>the</a:t>
            </a:r>
            <a:r>
              <a:rPr lang="hu-HU" dirty="0" smtClean="0"/>
              <a:t> </a:t>
            </a:r>
            <a:r>
              <a:rPr lang="hu-HU" dirty="0" err="1" smtClean="0"/>
              <a:t>vectors</a:t>
            </a:r>
            <a:r>
              <a:rPr lang="hu-HU" dirty="0" smtClean="0"/>
              <a:t> (</a:t>
            </a:r>
            <a:r>
              <a:rPr lang="hu-HU" dirty="0" err="1" smtClean="0"/>
              <a:t>matrices</a:t>
            </a:r>
            <a:r>
              <a:rPr lang="hu-HU" dirty="0" smtClean="0"/>
              <a:t>) </a:t>
            </a:r>
            <a:r>
              <a:rPr lang="hu-HU" dirty="0" err="1" smtClean="0"/>
              <a:t>to</a:t>
            </a:r>
            <a:r>
              <a:rPr lang="hu-HU" dirty="0" smtClean="0"/>
              <a:t> be </a:t>
            </a:r>
            <a:r>
              <a:rPr lang="hu-HU" dirty="0" err="1" smtClean="0"/>
              <a:t>multiplied</a:t>
            </a:r>
            <a:r>
              <a:rPr lang="hu-HU" dirty="0" smtClean="0"/>
              <a:t> </a:t>
            </a:r>
            <a:r>
              <a:rPr lang="en-GB" dirty="0" smtClean="0"/>
              <a:t>is </a:t>
            </a:r>
            <a:r>
              <a:rPr lang="en-GB" b="1" dirty="0" smtClean="0"/>
              <a:t>independent</a:t>
            </a:r>
            <a:r>
              <a:rPr lang="hu-HU" b="1" dirty="0" smtClean="0"/>
              <a:t> </a:t>
            </a:r>
            <a:r>
              <a:rPr lang="hu-HU" dirty="0" err="1" smtClean="0"/>
              <a:t>from</a:t>
            </a:r>
            <a:r>
              <a:rPr lang="hu-HU" dirty="0" smtClean="0"/>
              <a:t> </a:t>
            </a:r>
            <a:r>
              <a:rPr lang="hu-HU" dirty="0" err="1" smtClean="0"/>
              <a:t>each</a:t>
            </a:r>
            <a:r>
              <a:rPr lang="hu-HU" dirty="0" smtClean="0"/>
              <a:t> </a:t>
            </a:r>
            <a:r>
              <a:rPr lang="hu-HU" dirty="0" err="1" smtClean="0"/>
              <a:t>other</a:t>
            </a:r>
            <a:r>
              <a:rPr lang="en-GB" dirty="0" smtClean="0"/>
              <a:t>, </a:t>
            </a:r>
            <a:r>
              <a:rPr lang="en-GB" dirty="0"/>
              <a:t>so </a:t>
            </a:r>
            <a:r>
              <a:rPr lang="hu-HU" dirty="0" err="1" smtClean="0"/>
              <a:t>this</a:t>
            </a:r>
            <a:r>
              <a:rPr lang="hu-HU" dirty="0" smtClean="0"/>
              <a:t> </a:t>
            </a:r>
            <a:r>
              <a:rPr lang="en-GB" dirty="0" smtClean="0"/>
              <a:t>can </a:t>
            </a:r>
            <a:r>
              <a:rPr lang="en-GB" dirty="0"/>
              <a:t>be </a:t>
            </a:r>
            <a:r>
              <a:rPr lang="en-GB" b="1" dirty="0"/>
              <a:t>distributed among multiple processors </a:t>
            </a:r>
            <a:r>
              <a:rPr lang="en-GB" dirty="0"/>
              <a:t>that perform the multiplications simultaneously, </a:t>
            </a:r>
            <a:r>
              <a:rPr lang="en-GB" b="1" dirty="0"/>
              <a:t>in parallel</a:t>
            </a:r>
            <a:r>
              <a:rPr lang="en-GB" dirty="0"/>
              <a:t>, in one step</a:t>
            </a:r>
            <a:r>
              <a:rPr lang="en-GB" dirty="0" smtClean="0"/>
              <a:t>.</a:t>
            </a:r>
            <a:endParaRPr lang="hu-HU" dirty="0" smtClean="0"/>
          </a:p>
          <a:p>
            <a:r>
              <a:rPr lang="en-GB" dirty="0"/>
              <a:t>In the 20th century, special </a:t>
            </a:r>
            <a:r>
              <a:rPr lang="en-GB" b="1" dirty="0" smtClean="0"/>
              <a:t>supercomputers</a:t>
            </a:r>
            <a:r>
              <a:rPr lang="en-GB" dirty="0" smtClean="0"/>
              <a:t> </a:t>
            </a:r>
            <a:r>
              <a:rPr lang="en-GB" dirty="0"/>
              <a:t>were built for this type of parallel linear algebraic </a:t>
            </a:r>
            <a:r>
              <a:rPr lang="en-GB" dirty="0" smtClean="0"/>
              <a:t>calculation</a:t>
            </a:r>
            <a:r>
              <a:rPr lang="hu-HU" dirty="0" smtClean="0"/>
              <a:t>.</a:t>
            </a:r>
            <a:endParaRPr lang="en-GB" dirty="0"/>
          </a:p>
          <a:p>
            <a:r>
              <a:rPr lang="en-GB" dirty="0"/>
              <a:t>In the 2000s, </a:t>
            </a:r>
            <a:r>
              <a:rPr lang="en-GB" b="1" dirty="0" smtClean="0"/>
              <a:t>Graphics </a:t>
            </a:r>
            <a:r>
              <a:rPr lang="en-GB" b="1" dirty="0"/>
              <a:t>Processing Units (GPUs)</a:t>
            </a:r>
            <a:r>
              <a:rPr lang="en-GB" dirty="0"/>
              <a:t> emerged, containing many small, parallel-working processors for this </a:t>
            </a:r>
            <a:r>
              <a:rPr lang="en-GB" dirty="0" smtClean="0"/>
              <a:t>purpose.</a:t>
            </a:r>
            <a:endParaRPr lang="hu-HU" dirty="0" smtClean="0"/>
          </a:p>
          <a:p>
            <a:pPr lvl="1"/>
            <a:r>
              <a:rPr lang="hu-HU" dirty="0" err="1" smtClean="0"/>
              <a:t>These</a:t>
            </a:r>
            <a:r>
              <a:rPr lang="hu-HU" dirty="0" smtClean="0"/>
              <a:t> </a:t>
            </a:r>
            <a:r>
              <a:rPr lang="hu-HU" dirty="0" err="1" smtClean="0"/>
              <a:t>were</a:t>
            </a:r>
            <a:r>
              <a:rPr lang="hu-HU" dirty="0" smtClean="0"/>
              <a:t> </a:t>
            </a:r>
            <a:r>
              <a:rPr lang="en-GB" dirty="0" smtClean="0"/>
              <a:t>originally </a:t>
            </a:r>
            <a:r>
              <a:rPr lang="en-GB" dirty="0"/>
              <a:t>intended for rendering 3D video game </a:t>
            </a:r>
            <a:r>
              <a:rPr lang="en-GB" dirty="0" smtClean="0"/>
              <a:t>graphics</a:t>
            </a:r>
            <a:r>
              <a:rPr lang="hu-HU" dirty="0" smtClean="0"/>
              <a:t>, </a:t>
            </a:r>
            <a:r>
              <a:rPr lang="hu-HU" dirty="0" err="1" smtClean="0"/>
              <a:t>to</a:t>
            </a:r>
            <a:r>
              <a:rPr lang="hu-HU" dirty="0" smtClean="0"/>
              <a:t> </a:t>
            </a:r>
            <a:r>
              <a:rPr lang="hu-HU" dirty="0" err="1" smtClean="0"/>
              <a:t>calculate</a:t>
            </a:r>
            <a:r>
              <a:rPr lang="hu-HU" dirty="0" smtClean="0"/>
              <a:t> </a:t>
            </a:r>
            <a:r>
              <a:rPr lang="hu-HU" dirty="0" err="1" smtClean="0"/>
              <a:t>the</a:t>
            </a:r>
            <a:r>
              <a:rPr lang="hu-HU" dirty="0" smtClean="0"/>
              <a:t> </a:t>
            </a:r>
            <a:r>
              <a:rPr lang="hu-HU" dirty="0" err="1" smtClean="0"/>
              <a:t>geometry</a:t>
            </a:r>
            <a:r>
              <a:rPr lang="hu-HU" dirty="0" smtClean="0"/>
              <a:t> of </a:t>
            </a:r>
            <a:r>
              <a:rPr lang="hu-HU" dirty="0" err="1" smtClean="0"/>
              <a:t>objects</a:t>
            </a:r>
            <a:r>
              <a:rPr lang="hu-HU" dirty="0" smtClean="0"/>
              <a:t> </a:t>
            </a:r>
            <a:r>
              <a:rPr lang="hu-HU" dirty="0" err="1" smtClean="0"/>
              <a:t>within</a:t>
            </a:r>
            <a:r>
              <a:rPr lang="hu-HU" dirty="0" smtClean="0"/>
              <a:t> </a:t>
            </a:r>
            <a:r>
              <a:rPr lang="hu-HU" dirty="0" err="1" smtClean="0"/>
              <a:t>the</a:t>
            </a:r>
            <a:r>
              <a:rPr lang="hu-HU" dirty="0" smtClean="0"/>
              <a:t> </a:t>
            </a:r>
            <a:r>
              <a:rPr lang="hu-HU" dirty="0" err="1" smtClean="0"/>
              <a:t>simulated</a:t>
            </a:r>
            <a:r>
              <a:rPr lang="hu-HU" dirty="0" smtClean="0"/>
              <a:t> 3D </a:t>
            </a:r>
            <a:r>
              <a:rPr lang="hu-HU" dirty="0" err="1" smtClean="0"/>
              <a:t>space</a:t>
            </a:r>
            <a:r>
              <a:rPr lang="hu-HU" dirty="0" smtClean="0"/>
              <a:t>.</a:t>
            </a:r>
          </a:p>
          <a:p>
            <a:pPr lvl="1"/>
            <a:r>
              <a:rPr lang="hu-HU" dirty="0" err="1" smtClean="0"/>
              <a:t>But</a:t>
            </a:r>
            <a:r>
              <a:rPr lang="hu-HU" dirty="0" smtClean="0"/>
              <a:t> </a:t>
            </a:r>
            <a:r>
              <a:rPr lang="en-GB" dirty="0" smtClean="0"/>
              <a:t>GPUs </a:t>
            </a:r>
            <a:r>
              <a:rPr lang="en-GB" dirty="0"/>
              <a:t>are also excellent for calculating </a:t>
            </a:r>
            <a:r>
              <a:rPr lang="hu-HU" dirty="0" err="1" smtClean="0"/>
              <a:t>operations</a:t>
            </a:r>
            <a:r>
              <a:rPr lang="hu-HU" dirty="0" smtClean="0"/>
              <a:t> </a:t>
            </a:r>
            <a:r>
              <a:rPr lang="hu-HU" dirty="0" err="1" smtClean="0"/>
              <a:t>within</a:t>
            </a:r>
            <a:r>
              <a:rPr lang="hu-HU" dirty="0" smtClean="0"/>
              <a:t> </a:t>
            </a:r>
            <a:r>
              <a:rPr lang="en-GB" dirty="0" smtClean="0"/>
              <a:t>neural network</a:t>
            </a:r>
            <a:r>
              <a:rPr lang="hu-HU" dirty="0" smtClean="0"/>
              <a:t>s</a:t>
            </a:r>
            <a:r>
              <a:rPr lang="en-GB" dirty="0" smtClean="0"/>
              <a:t>.</a:t>
            </a:r>
            <a:endParaRPr lang="en-GB" dirty="0"/>
          </a:p>
          <a:p>
            <a:r>
              <a:rPr lang="en-GB" dirty="0"/>
              <a:t>Special frameworks were needed for GPU </a:t>
            </a:r>
            <a:r>
              <a:rPr lang="hu-HU" dirty="0" smtClean="0"/>
              <a:t>hardware </a:t>
            </a:r>
            <a:r>
              <a:rPr lang="en-GB" dirty="0" smtClean="0"/>
              <a:t>programming:</a:t>
            </a:r>
            <a:endParaRPr lang="hu-HU" dirty="0" smtClean="0"/>
          </a:p>
          <a:p>
            <a:pPr lvl="1"/>
            <a:r>
              <a:rPr lang="hu-HU" dirty="0" err="1" smtClean="0"/>
              <a:t>Nvidia</a:t>
            </a:r>
            <a:r>
              <a:rPr lang="hu-HU" dirty="0" smtClean="0"/>
              <a:t> </a:t>
            </a:r>
            <a:r>
              <a:rPr lang="hu-HU" dirty="0" err="1" smtClean="0"/>
              <a:t>CUDA</a:t>
            </a:r>
            <a:r>
              <a:rPr lang="hu-HU" dirty="0" smtClean="0"/>
              <a:t>: 2007, </a:t>
            </a:r>
            <a:r>
              <a:rPr lang="hu-HU" dirty="0" err="1" smtClean="0"/>
              <a:t>OpenCL</a:t>
            </a:r>
            <a:r>
              <a:rPr lang="hu-HU" dirty="0" smtClean="0"/>
              <a:t> (nyílt szabvány a </a:t>
            </a:r>
            <a:r>
              <a:rPr lang="hu-HU" dirty="0" err="1" smtClean="0"/>
              <a:t>CUDA</a:t>
            </a:r>
            <a:r>
              <a:rPr lang="hu-HU" dirty="0" smtClean="0"/>
              <a:t> alapján): 2009</a:t>
            </a:r>
          </a:p>
          <a:p>
            <a:r>
              <a:rPr lang="en-GB" dirty="0"/>
              <a:t>Higher-level frameworks </a:t>
            </a:r>
            <a:r>
              <a:rPr lang="en-GB" dirty="0" smtClean="0"/>
              <a:t>(</a:t>
            </a:r>
            <a:r>
              <a:rPr lang="hu-HU" dirty="0" err="1" smtClean="0"/>
              <a:t>mostly</a:t>
            </a:r>
            <a:r>
              <a:rPr lang="hu-HU" dirty="0" smtClean="0"/>
              <a:t> </a:t>
            </a:r>
            <a:r>
              <a:rPr lang="en-GB" dirty="0" smtClean="0"/>
              <a:t>for </a:t>
            </a:r>
            <a:r>
              <a:rPr lang="en-GB" dirty="0"/>
              <a:t>Python): </a:t>
            </a:r>
            <a:r>
              <a:rPr lang="en-GB" dirty="0" err="1"/>
              <a:t>Theano</a:t>
            </a:r>
            <a:r>
              <a:rPr lang="en-GB" dirty="0"/>
              <a:t> (2007); </a:t>
            </a:r>
            <a:r>
              <a:rPr lang="en-GB" dirty="0" err="1"/>
              <a:t>Caffe</a:t>
            </a:r>
            <a:r>
              <a:rPr lang="en-GB" dirty="0"/>
              <a:t> (2013); </a:t>
            </a:r>
            <a:r>
              <a:rPr lang="en-GB" dirty="0" err="1"/>
              <a:t>Tensorflow</a:t>
            </a:r>
            <a:r>
              <a:rPr lang="en-GB" dirty="0"/>
              <a:t> (2015); </a:t>
            </a:r>
            <a:r>
              <a:rPr lang="en-GB" dirty="0" err="1" smtClean="0"/>
              <a:t>Keras</a:t>
            </a:r>
            <a:r>
              <a:rPr lang="en-GB" dirty="0" smtClean="0"/>
              <a:t> </a:t>
            </a:r>
            <a:r>
              <a:rPr lang="en-GB" dirty="0"/>
              <a:t>(2015</a:t>
            </a:r>
            <a:r>
              <a:rPr lang="en-GB" dirty="0" smtClean="0"/>
              <a:t>).</a:t>
            </a:r>
            <a:endParaRPr lang="en-GB" dirty="0"/>
          </a:p>
        </p:txBody>
      </p:sp>
    </p:spTree>
    <p:extLst>
      <p:ext uri="{BB962C8B-B14F-4D97-AF65-F5344CB8AC3E}">
        <p14:creationId xmlns:p14="http://schemas.microsoft.com/office/powerpoint/2010/main" val="2885119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Breakthrough</a:t>
            </a:r>
            <a:endParaRPr lang="en-GB" dirty="0"/>
          </a:p>
        </p:txBody>
      </p:sp>
      <p:sp>
        <p:nvSpPr>
          <p:cNvPr id="3" name="Tartalom helye 2"/>
          <p:cNvSpPr>
            <a:spLocks noGrp="1"/>
          </p:cNvSpPr>
          <p:nvPr>
            <p:ph idx="1"/>
          </p:nvPr>
        </p:nvSpPr>
        <p:spPr/>
        <p:txBody>
          <a:bodyPr>
            <a:normAutofit fontScale="77500" lnSpcReduction="20000"/>
          </a:bodyPr>
          <a:lstStyle/>
          <a:p>
            <a:r>
              <a:rPr lang="en-GB" dirty="0"/>
              <a:t>Everything came together in the early 2010s to enable the practical implementation of deep neural network training:</a:t>
            </a:r>
          </a:p>
          <a:p>
            <a:pPr lvl="1"/>
            <a:r>
              <a:rPr lang="en-GB" dirty="0"/>
              <a:t>Resolution of theoretical </a:t>
            </a:r>
            <a:r>
              <a:rPr lang="en-GB" dirty="0" smtClean="0"/>
              <a:t>obstacles</a:t>
            </a:r>
            <a:endParaRPr lang="en-GB" dirty="0"/>
          </a:p>
          <a:p>
            <a:pPr lvl="1"/>
            <a:r>
              <a:rPr lang="en-GB" dirty="0"/>
              <a:t>Unlimited storage capacity, </a:t>
            </a:r>
            <a:r>
              <a:rPr lang="hu-HU" dirty="0" smtClean="0"/>
              <a:t>Big Data</a:t>
            </a:r>
          </a:p>
          <a:p>
            <a:pPr lvl="1"/>
            <a:r>
              <a:rPr lang="en-GB" dirty="0"/>
              <a:t>GPUs for </a:t>
            </a:r>
            <a:r>
              <a:rPr lang="en-GB" dirty="0" smtClean="0"/>
              <a:t>computation</a:t>
            </a:r>
            <a:endParaRPr lang="en-GB" dirty="0"/>
          </a:p>
          <a:p>
            <a:pPr lvl="1"/>
            <a:r>
              <a:rPr lang="en-GB" dirty="0"/>
              <a:t>Hardware-level and high-level </a:t>
            </a:r>
            <a:r>
              <a:rPr lang="en-GB" dirty="0" smtClean="0"/>
              <a:t>programming </a:t>
            </a:r>
            <a:r>
              <a:rPr lang="en-GB" dirty="0"/>
              <a:t>frameworks</a:t>
            </a:r>
          </a:p>
          <a:p>
            <a:r>
              <a:rPr lang="en-GB" dirty="0"/>
              <a:t>Breakthrough: In 2012, the 8-layer deep neural network called </a:t>
            </a:r>
            <a:r>
              <a:rPr lang="en-GB" dirty="0" err="1"/>
              <a:t>AlexNet</a:t>
            </a:r>
            <a:r>
              <a:rPr lang="en-GB" dirty="0"/>
              <a:t> (a convolutional neural network) spectacularly won that year's ImageNet competition</a:t>
            </a:r>
            <a:r>
              <a:rPr lang="en-GB" dirty="0" smtClean="0"/>
              <a:t>.</a:t>
            </a:r>
            <a:endParaRPr lang="hu-HU" dirty="0" smtClean="0"/>
          </a:p>
          <a:p>
            <a:pPr lvl="1"/>
            <a:r>
              <a:rPr lang="en-GB" dirty="0"/>
              <a:t>ImageNet </a:t>
            </a:r>
            <a:r>
              <a:rPr lang="hu-HU" dirty="0" smtClean="0"/>
              <a:t>is a </a:t>
            </a:r>
            <a:r>
              <a:rPr lang="hu-HU" dirty="0" err="1" smtClean="0"/>
              <a:t>very</a:t>
            </a:r>
            <a:r>
              <a:rPr lang="hu-HU" dirty="0" smtClean="0"/>
              <a:t> </a:t>
            </a:r>
            <a:r>
              <a:rPr lang="hu-HU" dirty="0" err="1" smtClean="0"/>
              <a:t>large</a:t>
            </a:r>
            <a:r>
              <a:rPr lang="hu-HU" dirty="0" smtClean="0"/>
              <a:t> </a:t>
            </a:r>
            <a:r>
              <a:rPr lang="hu-HU" dirty="0" err="1" smtClean="0"/>
              <a:t>open</a:t>
            </a:r>
            <a:r>
              <a:rPr lang="hu-HU" dirty="0" smtClean="0"/>
              <a:t> image </a:t>
            </a:r>
            <a:r>
              <a:rPr lang="hu-HU" dirty="0" err="1" smtClean="0"/>
              <a:t>dataset</a:t>
            </a:r>
            <a:r>
              <a:rPr lang="hu-HU" dirty="0" smtClean="0"/>
              <a:t> </a:t>
            </a:r>
            <a:r>
              <a:rPr lang="hu-HU" dirty="0" err="1" smtClean="0"/>
              <a:t>that</a:t>
            </a:r>
            <a:r>
              <a:rPr lang="hu-HU" dirty="0" smtClean="0"/>
              <a:t> </a:t>
            </a:r>
            <a:r>
              <a:rPr lang="en-GB" dirty="0" smtClean="0"/>
              <a:t>contains </a:t>
            </a:r>
            <a:r>
              <a:rPr lang="en-GB" dirty="0"/>
              <a:t>14 million images categorized into 20,000 </a:t>
            </a:r>
            <a:r>
              <a:rPr lang="en-GB" dirty="0" smtClean="0"/>
              <a:t>categories.</a:t>
            </a:r>
            <a:endParaRPr lang="hu-HU" dirty="0" smtClean="0"/>
          </a:p>
          <a:p>
            <a:pPr lvl="1"/>
            <a:r>
              <a:rPr lang="hu-HU" dirty="0" err="1" smtClean="0"/>
              <a:t>It</a:t>
            </a:r>
            <a:r>
              <a:rPr lang="hu-HU" dirty="0" smtClean="0"/>
              <a:t> </a:t>
            </a:r>
            <a:r>
              <a:rPr lang="hu-HU" dirty="0" err="1" smtClean="0"/>
              <a:t>was</a:t>
            </a:r>
            <a:r>
              <a:rPr lang="hu-HU" dirty="0" smtClean="0"/>
              <a:t> </a:t>
            </a:r>
            <a:r>
              <a:rPr lang="hu-HU" dirty="0" err="1" smtClean="0"/>
              <a:t>divided</a:t>
            </a:r>
            <a:r>
              <a:rPr lang="hu-HU" dirty="0" smtClean="0"/>
              <a:t> </a:t>
            </a:r>
            <a:r>
              <a:rPr lang="hu-HU" dirty="0" err="1" smtClean="0"/>
              <a:t>into</a:t>
            </a:r>
            <a:r>
              <a:rPr lang="hu-HU" dirty="0" smtClean="0"/>
              <a:t> </a:t>
            </a:r>
            <a:r>
              <a:rPr lang="hu-HU" dirty="0" err="1" smtClean="0"/>
              <a:t>training</a:t>
            </a:r>
            <a:r>
              <a:rPr lang="hu-HU" dirty="0" smtClean="0"/>
              <a:t> and test </a:t>
            </a:r>
            <a:r>
              <a:rPr lang="hu-HU" dirty="0" err="1" smtClean="0"/>
              <a:t>sets</a:t>
            </a:r>
            <a:r>
              <a:rPr lang="hu-HU" dirty="0" smtClean="0"/>
              <a:t>. The </a:t>
            </a:r>
            <a:r>
              <a:rPr lang="en-GB" dirty="0" smtClean="0"/>
              <a:t>task </a:t>
            </a:r>
            <a:r>
              <a:rPr lang="en-GB" dirty="0"/>
              <a:t>was to classify </a:t>
            </a:r>
            <a:r>
              <a:rPr lang="hu-HU" dirty="0" err="1" smtClean="0"/>
              <a:t>each</a:t>
            </a:r>
            <a:r>
              <a:rPr lang="hu-HU" dirty="0" smtClean="0"/>
              <a:t> </a:t>
            </a:r>
            <a:r>
              <a:rPr lang="en-GB" dirty="0" smtClean="0"/>
              <a:t>test image </a:t>
            </a:r>
            <a:r>
              <a:rPr lang="en-GB" dirty="0"/>
              <a:t>into one of the 20,000 categories</a:t>
            </a:r>
            <a:r>
              <a:rPr lang="en-GB" dirty="0" smtClean="0"/>
              <a:t>.</a:t>
            </a:r>
            <a:endParaRPr lang="en-GB" dirty="0"/>
          </a:p>
        </p:txBody>
      </p:sp>
    </p:spTree>
    <p:extLst>
      <p:ext uri="{BB962C8B-B14F-4D97-AF65-F5344CB8AC3E}">
        <p14:creationId xmlns:p14="http://schemas.microsoft.com/office/powerpoint/2010/main" val="2503064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Convolutional</a:t>
            </a:r>
            <a:r>
              <a:rPr lang="hu-HU" dirty="0" smtClean="0"/>
              <a:t> </a:t>
            </a:r>
            <a:r>
              <a:rPr lang="hu-HU" dirty="0" err="1" smtClean="0"/>
              <a:t>Neural</a:t>
            </a:r>
            <a:r>
              <a:rPr lang="hu-HU" dirty="0" smtClean="0"/>
              <a:t> </a:t>
            </a:r>
            <a:r>
              <a:rPr lang="hu-HU" dirty="0" err="1" smtClean="0"/>
              <a:t>Networks</a:t>
            </a:r>
            <a:endParaRPr lang="en-GB" dirty="0"/>
          </a:p>
        </p:txBody>
      </p:sp>
      <p:sp>
        <p:nvSpPr>
          <p:cNvPr id="3" name="Tartalom helye 2"/>
          <p:cNvSpPr>
            <a:spLocks noGrp="1"/>
          </p:cNvSpPr>
          <p:nvPr>
            <p:ph idx="1"/>
          </p:nvPr>
        </p:nvSpPr>
        <p:spPr/>
        <p:txBody>
          <a:bodyPr>
            <a:normAutofit fontScale="62500" lnSpcReduction="20000"/>
          </a:bodyPr>
          <a:lstStyle/>
          <a:p>
            <a:r>
              <a:rPr lang="en-GB" dirty="0"/>
              <a:t>Deep neural networks generally </a:t>
            </a:r>
            <a:r>
              <a:rPr lang="en-GB" b="1" dirty="0"/>
              <a:t>do </a:t>
            </a:r>
            <a:r>
              <a:rPr lang="en-GB" b="1" dirty="0" smtClean="0"/>
              <a:t>not </a:t>
            </a:r>
            <a:r>
              <a:rPr lang="en-GB" b="1" dirty="0"/>
              <a:t>contain fully connected layers</a:t>
            </a:r>
            <a:r>
              <a:rPr lang="en-GB" dirty="0"/>
              <a:t>, as experience shows these do not work very well for most tasks.</a:t>
            </a:r>
          </a:p>
          <a:p>
            <a:r>
              <a:rPr lang="en-GB" b="1" dirty="0"/>
              <a:t>Two important deep neural architectures </a:t>
            </a:r>
            <a:r>
              <a:rPr lang="en-GB" dirty="0"/>
              <a:t>emerged by the mid-2010s:</a:t>
            </a:r>
          </a:p>
          <a:p>
            <a:pPr lvl="1"/>
            <a:r>
              <a:rPr lang="en-GB" b="1" dirty="0"/>
              <a:t>Convolutional</a:t>
            </a:r>
            <a:r>
              <a:rPr lang="en-GB" dirty="0"/>
              <a:t> </a:t>
            </a:r>
            <a:r>
              <a:rPr lang="hu-HU" dirty="0" smtClean="0"/>
              <a:t>n</a:t>
            </a:r>
            <a:r>
              <a:rPr lang="en-GB" dirty="0" err="1" smtClean="0"/>
              <a:t>eural</a:t>
            </a:r>
            <a:r>
              <a:rPr lang="en-GB" dirty="0" smtClean="0"/>
              <a:t> </a:t>
            </a:r>
            <a:r>
              <a:rPr lang="hu-HU" dirty="0" smtClean="0"/>
              <a:t>n</a:t>
            </a:r>
            <a:r>
              <a:rPr lang="en-GB" dirty="0" err="1" smtClean="0"/>
              <a:t>etworks</a:t>
            </a:r>
            <a:r>
              <a:rPr lang="en-GB" dirty="0" smtClean="0"/>
              <a:t> </a:t>
            </a:r>
            <a:r>
              <a:rPr lang="en-GB" dirty="0"/>
              <a:t>(CNNs</a:t>
            </a:r>
            <a:r>
              <a:rPr lang="en-GB" dirty="0" smtClean="0"/>
              <a:t>)</a:t>
            </a:r>
            <a:r>
              <a:rPr lang="hu-HU" dirty="0" smtClean="0"/>
              <a:t>:</a:t>
            </a:r>
          </a:p>
          <a:p>
            <a:pPr lvl="1"/>
            <a:r>
              <a:rPr lang="en-GB" dirty="0" smtClean="0"/>
              <a:t>Used </a:t>
            </a:r>
            <a:r>
              <a:rPr lang="en-GB" dirty="0"/>
              <a:t>primarily for </a:t>
            </a:r>
            <a:r>
              <a:rPr lang="en-GB" b="1" dirty="0" smtClean="0"/>
              <a:t>image </a:t>
            </a:r>
            <a:r>
              <a:rPr lang="en-GB" b="1" dirty="0"/>
              <a:t>processing</a:t>
            </a:r>
            <a:r>
              <a:rPr lang="en-GB" dirty="0"/>
              <a:t>, but also for certain language processing and other sequence processing tasks (e.g., DNA sequences in bioinformatics</a:t>
            </a:r>
            <a:r>
              <a:rPr lang="en-GB" dirty="0" smtClean="0"/>
              <a:t>)</a:t>
            </a:r>
            <a:r>
              <a:rPr lang="hu-HU" dirty="0" smtClean="0"/>
              <a:t>.</a:t>
            </a:r>
            <a:endParaRPr lang="hu-HU" dirty="0" smtClean="0"/>
          </a:p>
          <a:p>
            <a:pPr lvl="2"/>
            <a:r>
              <a:rPr lang="en-GB" dirty="0"/>
              <a:t>The network input is every pixel of a complete two-dimensional image</a:t>
            </a:r>
            <a:r>
              <a:rPr lang="en-GB" dirty="0" smtClean="0"/>
              <a:t>.</a:t>
            </a:r>
            <a:r>
              <a:rPr lang="hu-HU" dirty="0" smtClean="0"/>
              <a:t> </a:t>
            </a:r>
            <a:r>
              <a:rPr lang="en-GB" dirty="0"/>
              <a:t>The convolutional network does not process the entire image at once, but rather weights the pixel values in small patches, e.g., 5 x 5 pixels, to give the next-layer neuron's output</a:t>
            </a:r>
            <a:r>
              <a:rPr lang="en-GB" dirty="0" smtClean="0"/>
              <a:t>.</a:t>
            </a:r>
            <a:endParaRPr lang="en-GB" dirty="0"/>
          </a:p>
          <a:p>
            <a:pPr lvl="2"/>
            <a:r>
              <a:rPr lang="en-GB" dirty="0"/>
              <a:t>The weight </a:t>
            </a:r>
            <a:r>
              <a:rPr lang="hu-HU" dirty="0" err="1" smtClean="0"/>
              <a:t>matrices</a:t>
            </a:r>
            <a:r>
              <a:rPr lang="hu-HU" dirty="0" smtClean="0"/>
              <a:t> </a:t>
            </a:r>
            <a:r>
              <a:rPr lang="en-GB" dirty="0" smtClean="0"/>
              <a:t>that </a:t>
            </a:r>
            <a:r>
              <a:rPr lang="en-GB" dirty="0"/>
              <a:t>process these patches are called </a:t>
            </a:r>
            <a:r>
              <a:rPr lang="en-GB" b="1" dirty="0" smtClean="0"/>
              <a:t>filters</a:t>
            </a:r>
            <a:r>
              <a:rPr lang="en-GB" dirty="0"/>
              <a:t>, which are used for various purposes in image processing (sharpening, blurring, etc.).</a:t>
            </a:r>
          </a:p>
          <a:p>
            <a:pPr lvl="2"/>
            <a:r>
              <a:rPr lang="en-GB" dirty="0"/>
              <a:t>The convolutional network </a:t>
            </a:r>
            <a:r>
              <a:rPr lang="en-GB" dirty="0" smtClean="0"/>
              <a:t>applies </a:t>
            </a:r>
            <a:r>
              <a:rPr lang="en-GB" dirty="0"/>
              <a:t>the same filter to every small patch of the image, so the number of weights does not depend on the number of neurons in the previous and next layers (as in a fully connected neural network), but on the </a:t>
            </a:r>
            <a:r>
              <a:rPr lang="en-GB" b="1" dirty="0"/>
              <a:t>size and number of the filters</a:t>
            </a:r>
            <a:r>
              <a:rPr lang="en-GB" dirty="0" smtClean="0"/>
              <a:t>.</a:t>
            </a:r>
            <a:endParaRPr lang="hu-HU" dirty="0" smtClean="0"/>
          </a:p>
          <a:p>
            <a:pPr lvl="1"/>
            <a:r>
              <a:rPr lang="hu-HU" dirty="0" err="1" smtClean="0"/>
              <a:t>Recurrent</a:t>
            </a:r>
            <a:r>
              <a:rPr lang="hu-HU" dirty="0" smtClean="0"/>
              <a:t> </a:t>
            </a:r>
            <a:r>
              <a:rPr lang="hu-HU" dirty="0" err="1" smtClean="0"/>
              <a:t>neural</a:t>
            </a:r>
            <a:r>
              <a:rPr lang="hu-HU" dirty="0" smtClean="0"/>
              <a:t> </a:t>
            </a:r>
            <a:r>
              <a:rPr lang="hu-HU" dirty="0" err="1" smtClean="0"/>
              <a:t>networks</a:t>
            </a:r>
            <a:r>
              <a:rPr lang="hu-HU" dirty="0" smtClean="0"/>
              <a:t> (</a:t>
            </a:r>
            <a:r>
              <a:rPr lang="hu-HU" dirty="0" err="1" smtClean="0"/>
              <a:t>RNNs</a:t>
            </a:r>
            <a:r>
              <a:rPr lang="hu-HU" dirty="0" smtClean="0"/>
              <a:t>)</a:t>
            </a:r>
            <a:endParaRPr lang="en-GB" dirty="0"/>
          </a:p>
        </p:txBody>
      </p:sp>
    </p:spTree>
    <p:extLst>
      <p:ext uri="{BB962C8B-B14F-4D97-AF65-F5344CB8AC3E}">
        <p14:creationId xmlns:p14="http://schemas.microsoft.com/office/powerpoint/2010/main" val="1140342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Convolutional</a:t>
            </a:r>
            <a:r>
              <a:rPr lang="hu-HU" dirty="0"/>
              <a:t> </a:t>
            </a:r>
            <a:r>
              <a:rPr lang="hu-HU" dirty="0" err="1"/>
              <a:t>Neural</a:t>
            </a:r>
            <a:r>
              <a:rPr lang="hu-HU" dirty="0"/>
              <a:t> </a:t>
            </a:r>
            <a:r>
              <a:rPr lang="hu-HU" dirty="0" err="1"/>
              <a:t>Networks</a:t>
            </a:r>
            <a:endParaRPr lang="en-GB" dirty="0"/>
          </a:p>
        </p:txBody>
      </p:sp>
      <p:sp>
        <p:nvSpPr>
          <p:cNvPr id="3" name="Tartalom helye 2"/>
          <p:cNvSpPr>
            <a:spLocks noGrp="1"/>
          </p:cNvSpPr>
          <p:nvPr>
            <p:ph idx="1"/>
          </p:nvPr>
        </p:nvSpPr>
        <p:spPr/>
        <p:txBody>
          <a:bodyPr>
            <a:normAutofit/>
          </a:bodyPr>
          <a:lstStyle/>
          <a:p>
            <a:r>
              <a:rPr lang="en-GB" sz="2000" dirty="0"/>
              <a:t>A diagram illustrating one layer of a convolutional neural network:</a:t>
            </a:r>
            <a:endParaRPr lang="hu-HU" sz="2000" dirty="0"/>
          </a:p>
          <a:p>
            <a:endParaRPr lang="hu-HU" dirty="0" smtClean="0"/>
          </a:p>
          <a:p>
            <a:endParaRPr lang="hu-HU" dirty="0"/>
          </a:p>
          <a:p>
            <a:endParaRPr lang="hu-HU" dirty="0" smtClean="0"/>
          </a:p>
          <a:p>
            <a:endParaRPr lang="hu-HU" sz="2400" dirty="0" smtClean="0"/>
          </a:p>
          <a:p>
            <a:endParaRPr lang="hu-HU" sz="2400" dirty="0"/>
          </a:p>
          <a:p>
            <a:r>
              <a:rPr lang="hu-HU" sz="1800" dirty="0" err="1" smtClean="0"/>
              <a:t>Source</a:t>
            </a:r>
            <a:r>
              <a:rPr lang="hu-HU" sz="1800" dirty="0" smtClean="0"/>
              <a:t>: </a:t>
            </a:r>
            <a:r>
              <a:rPr lang="hu-HU" sz="1800" dirty="0" err="1" smtClean="0"/>
              <a:t>https</a:t>
            </a:r>
            <a:r>
              <a:rPr lang="hu-HU" sz="1800" dirty="0" smtClean="0"/>
              <a:t>://</a:t>
            </a:r>
            <a:r>
              <a:rPr lang="hu-HU" sz="1800" dirty="0" err="1" smtClean="0"/>
              <a:t>stanford.edu</a:t>
            </a:r>
            <a:r>
              <a:rPr lang="hu-HU" sz="1800" dirty="0" smtClean="0"/>
              <a:t>/~</a:t>
            </a:r>
            <a:r>
              <a:rPr lang="hu-HU" sz="1800" dirty="0" err="1" smtClean="0"/>
              <a:t>shervine</a:t>
            </a:r>
            <a:r>
              <a:rPr lang="hu-HU" sz="1800" dirty="0" smtClean="0"/>
              <a:t>/</a:t>
            </a:r>
            <a:r>
              <a:rPr lang="hu-HU" sz="1800" dirty="0" err="1" smtClean="0"/>
              <a:t>teaching</a:t>
            </a:r>
            <a:r>
              <a:rPr lang="hu-HU" sz="1800" dirty="0" smtClean="0"/>
              <a:t>/cs-230/</a:t>
            </a:r>
            <a:r>
              <a:rPr lang="hu-HU" sz="1800" dirty="0" err="1" smtClean="0"/>
              <a:t>cheatsheet-convolutional-neural-networks</a:t>
            </a:r>
            <a:endParaRPr lang="en-GB" sz="1800" dirty="0"/>
          </a:p>
        </p:txBody>
      </p:sp>
      <p:pic>
        <p:nvPicPr>
          <p:cNvPr id="13314" name="Picture 2" descr="https://stanford.edu/~shervine/teaching/cs-230/illustrations/architecture-cnn-en.jpeg?3b7fccd728e29dc619e1bd8022bf71c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97832"/>
            <a:ext cx="8039200" cy="20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683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Recurrent</a:t>
            </a:r>
            <a:r>
              <a:rPr lang="hu-HU" dirty="0" smtClean="0"/>
              <a:t> </a:t>
            </a:r>
            <a:r>
              <a:rPr lang="hu-HU" dirty="0" err="1" smtClean="0"/>
              <a:t>Neural</a:t>
            </a:r>
            <a:r>
              <a:rPr lang="hu-HU" dirty="0" smtClean="0"/>
              <a:t> </a:t>
            </a:r>
            <a:r>
              <a:rPr lang="hu-HU" dirty="0" err="1"/>
              <a:t>Networks</a:t>
            </a:r>
            <a:endParaRPr lang="en-GB" dirty="0"/>
          </a:p>
        </p:txBody>
      </p:sp>
      <p:sp>
        <p:nvSpPr>
          <p:cNvPr id="3" name="Tartalom helye 2"/>
          <p:cNvSpPr>
            <a:spLocks noGrp="1"/>
          </p:cNvSpPr>
          <p:nvPr>
            <p:ph idx="1"/>
          </p:nvPr>
        </p:nvSpPr>
        <p:spPr/>
        <p:txBody>
          <a:bodyPr>
            <a:normAutofit fontScale="62500" lnSpcReduction="20000"/>
          </a:bodyPr>
          <a:lstStyle/>
          <a:p>
            <a:r>
              <a:rPr lang="en-GB" b="1" dirty="0"/>
              <a:t>Two important deep neural architectures </a:t>
            </a:r>
            <a:r>
              <a:rPr lang="en-GB" dirty="0"/>
              <a:t>emerged by the mid-2010s:</a:t>
            </a:r>
          </a:p>
          <a:p>
            <a:pPr lvl="1"/>
            <a:r>
              <a:rPr lang="en-GB" dirty="0"/>
              <a:t>Convolutional </a:t>
            </a:r>
            <a:r>
              <a:rPr lang="hu-HU" dirty="0"/>
              <a:t>n</a:t>
            </a:r>
            <a:r>
              <a:rPr lang="en-GB" dirty="0" err="1"/>
              <a:t>eural</a:t>
            </a:r>
            <a:r>
              <a:rPr lang="en-GB" dirty="0"/>
              <a:t> </a:t>
            </a:r>
            <a:r>
              <a:rPr lang="hu-HU" dirty="0"/>
              <a:t>n</a:t>
            </a:r>
            <a:r>
              <a:rPr lang="en-GB" dirty="0" err="1"/>
              <a:t>etworks</a:t>
            </a:r>
            <a:r>
              <a:rPr lang="en-GB" dirty="0"/>
              <a:t> (CNNs)</a:t>
            </a:r>
            <a:r>
              <a:rPr lang="hu-HU" dirty="0"/>
              <a:t>:</a:t>
            </a:r>
          </a:p>
          <a:p>
            <a:pPr lvl="1"/>
            <a:r>
              <a:rPr lang="en-GB" b="1" dirty="0" smtClean="0"/>
              <a:t>Recurrent </a:t>
            </a:r>
            <a:r>
              <a:rPr lang="hu-HU" dirty="0" smtClean="0"/>
              <a:t>n</a:t>
            </a:r>
            <a:r>
              <a:rPr lang="en-GB" dirty="0" err="1" smtClean="0"/>
              <a:t>eural</a:t>
            </a:r>
            <a:r>
              <a:rPr lang="en-GB" dirty="0" smtClean="0"/>
              <a:t> </a:t>
            </a:r>
            <a:r>
              <a:rPr lang="hu-HU" dirty="0" smtClean="0"/>
              <a:t>n</a:t>
            </a:r>
            <a:r>
              <a:rPr lang="en-GB" dirty="0" err="1" smtClean="0"/>
              <a:t>etworks</a:t>
            </a:r>
            <a:r>
              <a:rPr lang="en-GB" dirty="0" smtClean="0"/>
              <a:t> (</a:t>
            </a:r>
            <a:r>
              <a:rPr lang="en-GB" dirty="0" err="1" smtClean="0"/>
              <a:t>RNNs</a:t>
            </a:r>
            <a:r>
              <a:rPr lang="en-GB" dirty="0" smtClean="0"/>
              <a:t>)</a:t>
            </a:r>
            <a:r>
              <a:rPr lang="hu-HU" dirty="0" smtClean="0"/>
              <a:t>: </a:t>
            </a:r>
            <a:r>
              <a:rPr lang="en-GB" dirty="0" smtClean="0"/>
              <a:t>Used </a:t>
            </a:r>
            <a:r>
              <a:rPr lang="en-GB" dirty="0"/>
              <a:t>primarily for processing </a:t>
            </a:r>
            <a:r>
              <a:rPr lang="en-GB" b="1" dirty="0" smtClean="0"/>
              <a:t>natural </a:t>
            </a:r>
            <a:r>
              <a:rPr lang="en-GB" b="1" dirty="0"/>
              <a:t>language texts</a:t>
            </a:r>
            <a:r>
              <a:rPr lang="en-GB" dirty="0"/>
              <a:t> and other </a:t>
            </a:r>
            <a:r>
              <a:rPr lang="en-GB" b="1" dirty="0"/>
              <a:t>sequences</a:t>
            </a:r>
            <a:r>
              <a:rPr lang="en-GB" dirty="0"/>
              <a:t> (e.g</a:t>
            </a:r>
            <a:r>
              <a:rPr lang="en-GB" dirty="0" smtClean="0"/>
              <a:t>. </a:t>
            </a:r>
            <a:r>
              <a:rPr lang="en-GB" dirty="0"/>
              <a:t>time series)</a:t>
            </a:r>
          </a:p>
          <a:p>
            <a:pPr lvl="2"/>
            <a:r>
              <a:rPr lang="en-GB" dirty="0"/>
              <a:t>The </a:t>
            </a:r>
            <a:r>
              <a:rPr lang="en-GB" dirty="0" smtClean="0"/>
              <a:t>goal </a:t>
            </a:r>
            <a:r>
              <a:rPr lang="en-GB" dirty="0"/>
              <a:t>can be </a:t>
            </a:r>
            <a:r>
              <a:rPr lang="en-GB" dirty="0" err="1"/>
              <a:t>labeling</a:t>
            </a:r>
            <a:r>
              <a:rPr lang="en-GB" dirty="0"/>
              <a:t> or classifying individual elements of the sequence, or predicting the next element based on the history (language </a:t>
            </a:r>
            <a:r>
              <a:rPr lang="en-GB" dirty="0" err="1"/>
              <a:t>modeling</a:t>
            </a:r>
            <a:r>
              <a:rPr lang="en-GB" dirty="0"/>
              <a:t>, time-series forecasting).</a:t>
            </a:r>
          </a:p>
          <a:p>
            <a:pPr lvl="2"/>
            <a:r>
              <a:rPr lang="hu-HU" b="1" dirty="0" smtClean="0"/>
              <a:t>O</a:t>
            </a:r>
            <a:r>
              <a:rPr lang="en-GB" b="1" dirty="0" smtClean="0"/>
              <a:t>ne </a:t>
            </a:r>
            <a:r>
              <a:rPr lang="en-GB" dirty="0" smtClean="0"/>
              <a:t>hidden </a:t>
            </a:r>
            <a:r>
              <a:rPr lang="en-GB" dirty="0"/>
              <a:t>layer </a:t>
            </a:r>
            <a:r>
              <a:rPr lang="hu-HU" dirty="0" smtClean="0"/>
              <a:t>of </a:t>
            </a:r>
            <a:r>
              <a:rPr lang="hu-HU" dirty="0" err="1" smtClean="0"/>
              <a:t>the</a:t>
            </a:r>
            <a:r>
              <a:rPr lang="hu-HU" dirty="0" smtClean="0"/>
              <a:t> </a:t>
            </a:r>
            <a:r>
              <a:rPr lang="hu-HU" dirty="0" err="1" smtClean="0"/>
              <a:t>RNN</a:t>
            </a:r>
            <a:r>
              <a:rPr lang="hu-HU" dirty="0" smtClean="0"/>
              <a:t> </a:t>
            </a:r>
            <a:r>
              <a:rPr lang="en-GB" dirty="0" smtClean="0"/>
              <a:t>(</a:t>
            </a:r>
            <a:r>
              <a:rPr lang="hu-HU" dirty="0" err="1" smtClean="0"/>
              <a:t>possibly</a:t>
            </a:r>
            <a:r>
              <a:rPr lang="hu-HU" dirty="0" smtClean="0"/>
              <a:t> </a:t>
            </a:r>
            <a:r>
              <a:rPr lang="en-GB" dirty="0" smtClean="0"/>
              <a:t>more</a:t>
            </a:r>
            <a:r>
              <a:rPr lang="hu-HU" dirty="0" smtClean="0"/>
              <a:t> </a:t>
            </a:r>
            <a:r>
              <a:rPr lang="hu-HU" dirty="0" err="1" smtClean="0"/>
              <a:t>than</a:t>
            </a:r>
            <a:r>
              <a:rPr lang="hu-HU" dirty="0" smtClean="0"/>
              <a:t> </a:t>
            </a:r>
            <a:r>
              <a:rPr lang="hu-HU" dirty="0" err="1" smtClean="0"/>
              <a:t>one</a:t>
            </a:r>
            <a:r>
              <a:rPr lang="hu-HU" dirty="0" smtClean="0"/>
              <a:t>, </a:t>
            </a:r>
            <a:r>
              <a:rPr lang="hu-HU" dirty="0" err="1" smtClean="0"/>
              <a:t>but</a:t>
            </a:r>
            <a:r>
              <a:rPr lang="hu-HU" dirty="0" smtClean="0"/>
              <a:t> </a:t>
            </a:r>
            <a:r>
              <a:rPr lang="hu-HU" dirty="0" err="1" smtClean="0"/>
              <a:t>few</a:t>
            </a:r>
            <a:r>
              <a:rPr lang="en-GB" dirty="0" smtClean="0"/>
              <a:t>) processes </a:t>
            </a:r>
            <a:r>
              <a:rPr lang="hu-HU" dirty="0" err="1" smtClean="0"/>
              <a:t>each</a:t>
            </a:r>
            <a:r>
              <a:rPr lang="hu-HU" dirty="0" smtClean="0"/>
              <a:t> </a:t>
            </a:r>
            <a:r>
              <a:rPr lang="en-GB" dirty="0" smtClean="0"/>
              <a:t>element </a:t>
            </a:r>
            <a:r>
              <a:rPr lang="en-GB" dirty="0"/>
              <a:t>of the sequence (the so-called </a:t>
            </a:r>
            <a:r>
              <a:rPr lang="en-GB" b="1" dirty="0" smtClean="0"/>
              <a:t>time </a:t>
            </a:r>
            <a:r>
              <a:rPr lang="en-GB" b="1" dirty="0"/>
              <a:t>steps</a:t>
            </a:r>
            <a:r>
              <a:rPr lang="en-GB" dirty="0"/>
              <a:t>).</a:t>
            </a:r>
          </a:p>
          <a:p>
            <a:pPr lvl="2"/>
            <a:r>
              <a:rPr lang="en-GB" dirty="0"/>
              <a:t>The value of a hidden layer neuron is obtained by the </a:t>
            </a:r>
            <a:r>
              <a:rPr lang="en-GB" dirty="0" smtClean="0"/>
              <a:t>weighted </a:t>
            </a:r>
            <a:r>
              <a:rPr lang="en-GB" dirty="0"/>
              <a:t>summation of </a:t>
            </a:r>
            <a:r>
              <a:rPr lang="en-GB" b="1" dirty="0"/>
              <a:t>two factors</a:t>
            </a:r>
            <a:r>
              <a:rPr lang="en-GB" dirty="0"/>
              <a:t>:</a:t>
            </a:r>
          </a:p>
          <a:p>
            <a:pPr lvl="3"/>
            <a:r>
              <a:rPr lang="en-GB" dirty="0"/>
              <a:t>The product of the given sequence element's features and </a:t>
            </a:r>
            <a:r>
              <a:rPr lang="hu-HU" dirty="0" err="1" smtClean="0"/>
              <a:t>the</a:t>
            </a:r>
            <a:r>
              <a:rPr lang="hu-HU" dirty="0" smtClean="0"/>
              <a:t> </a:t>
            </a:r>
            <a:r>
              <a:rPr lang="hu-HU" dirty="0" err="1" smtClean="0"/>
              <a:t>hidden</a:t>
            </a:r>
            <a:r>
              <a:rPr lang="hu-HU" dirty="0" smtClean="0"/>
              <a:t> </a:t>
            </a:r>
            <a:r>
              <a:rPr lang="hu-HU" dirty="0" err="1" smtClean="0"/>
              <a:t>layer</a:t>
            </a:r>
            <a:r>
              <a:rPr lang="hu-HU" dirty="0" smtClean="0"/>
              <a:t>’s </a:t>
            </a:r>
            <a:r>
              <a:rPr lang="en-GB" dirty="0" smtClean="0"/>
              <a:t>weights </a:t>
            </a:r>
            <a:r>
              <a:rPr lang="en-GB" dirty="0"/>
              <a:t>(as in a classic neural network</a:t>
            </a:r>
            <a:r>
              <a:rPr lang="en-GB" dirty="0" smtClean="0"/>
              <a:t>)</a:t>
            </a:r>
            <a:endParaRPr lang="en-GB" dirty="0"/>
          </a:p>
          <a:p>
            <a:pPr lvl="3"/>
            <a:r>
              <a:rPr lang="hu-HU" dirty="0" smtClean="0"/>
              <a:t>plus </a:t>
            </a:r>
            <a:r>
              <a:rPr lang="hu-HU" dirty="0" err="1" smtClean="0"/>
              <a:t>the</a:t>
            </a:r>
            <a:r>
              <a:rPr lang="hu-HU" dirty="0" smtClean="0"/>
              <a:t> </a:t>
            </a:r>
            <a:r>
              <a:rPr lang="hu-HU" dirty="0" err="1" smtClean="0"/>
              <a:t>activations</a:t>
            </a:r>
            <a:r>
              <a:rPr lang="hu-HU" dirty="0" smtClean="0"/>
              <a:t> of </a:t>
            </a:r>
            <a:r>
              <a:rPr lang="hu-HU" dirty="0" err="1" smtClean="0"/>
              <a:t>the</a:t>
            </a:r>
            <a:r>
              <a:rPr lang="hu-HU" dirty="0" smtClean="0"/>
              <a:t> </a:t>
            </a:r>
            <a:r>
              <a:rPr lang="hu-HU" dirty="0" err="1" smtClean="0"/>
              <a:t>hidden</a:t>
            </a:r>
            <a:r>
              <a:rPr lang="hu-HU" dirty="0" smtClean="0"/>
              <a:t> </a:t>
            </a:r>
            <a:r>
              <a:rPr lang="hu-HU" dirty="0" err="1" smtClean="0"/>
              <a:t>layer</a:t>
            </a:r>
            <a:r>
              <a:rPr lang="hu-HU" dirty="0" smtClean="0"/>
              <a:t> </a:t>
            </a:r>
            <a:r>
              <a:rPr lang="en-GB" dirty="0" smtClean="0"/>
              <a:t>neurons </a:t>
            </a:r>
            <a:r>
              <a:rPr lang="en-GB" b="1" dirty="0" smtClean="0"/>
              <a:t>from </a:t>
            </a:r>
            <a:r>
              <a:rPr lang="en-GB" b="1" dirty="0"/>
              <a:t>the previous time step</a:t>
            </a:r>
            <a:r>
              <a:rPr lang="en-GB" dirty="0"/>
              <a:t> </a:t>
            </a:r>
            <a:r>
              <a:rPr lang="en-GB" dirty="0" smtClean="0"/>
              <a:t>(</a:t>
            </a:r>
            <a:r>
              <a:rPr lang="hu-HU" dirty="0" err="1" smtClean="0"/>
              <a:t>which</a:t>
            </a:r>
            <a:r>
              <a:rPr lang="hu-HU" dirty="0" smtClean="0"/>
              <a:t> is </a:t>
            </a:r>
            <a:r>
              <a:rPr lang="hu-HU" dirty="0" err="1" smtClean="0"/>
              <a:t>itself</a:t>
            </a:r>
            <a:r>
              <a:rPr lang="hu-HU" dirty="0" smtClean="0"/>
              <a:t> </a:t>
            </a:r>
            <a:r>
              <a:rPr lang="en-GB" dirty="0" smtClean="0"/>
              <a:t>obtained </a:t>
            </a:r>
            <a:r>
              <a:rPr lang="en-GB" dirty="0"/>
              <a:t>as a weighted sum of two such inputs).</a:t>
            </a:r>
          </a:p>
          <a:p>
            <a:pPr lvl="1"/>
            <a:r>
              <a:rPr lang="en-GB" dirty="0"/>
              <a:t>The recurrent neural network is shallow at every time step, but </a:t>
            </a:r>
            <a:r>
              <a:rPr lang="en-GB" dirty="0" smtClean="0"/>
              <a:t>deep </a:t>
            </a:r>
            <a:r>
              <a:rPr lang="en-GB" dirty="0"/>
              <a:t>when considering all time </a:t>
            </a:r>
            <a:r>
              <a:rPr lang="en-GB" dirty="0" smtClean="0"/>
              <a:t>steps</a:t>
            </a:r>
            <a:r>
              <a:rPr lang="hu-HU" dirty="0" smtClean="0"/>
              <a:t> of </a:t>
            </a:r>
            <a:r>
              <a:rPr lang="hu-HU" dirty="0" err="1" smtClean="0"/>
              <a:t>the</a:t>
            </a:r>
            <a:r>
              <a:rPr lang="hu-HU" dirty="0" smtClean="0"/>
              <a:t> </a:t>
            </a:r>
            <a:r>
              <a:rPr lang="hu-HU" dirty="0" err="1" smtClean="0"/>
              <a:t>entire</a:t>
            </a:r>
            <a:r>
              <a:rPr lang="hu-HU" dirty="0" smtClean="0"/>
              <a:t> </a:t>
            </a:r>
            <a:r>
              <a:rPr lang="hu-HU" dirty="0" err="1" smtClean="0"/>
              <a:t>sequence</a:t>
            </a:r>
            <a:r>
              <a:rPr lang="en-GB" dirty="0" smtClean="0"/>
              <a:t>.</a:t>
            </a:r>
            <a:endParaRPr lang="en-GB" dirty="0"/>
          </a:p>
          <a:p>
            <a:pPr lvl="2"/>
            <a:r>
              <a:rPr lang="en-GB" dirty="0"/>
              <a:t>Training is performed by propagating the error backward through the time steps </a:t>
            </a:r>
            <a:r>
              <a:rPr lang="en-GB" dirty="0" smtClean="0"/>
              <a:t>(backpropagation </a:t>
            </a:r>
            <a:r>
              <a:rPr lang="en-GB" dirty="0"/>
              <a:t>through time</a:t>
            </a:r>
            <a:r>
              <a:rPr lang="en-GB" dirty="0" smtClean="0"/>
              <a:t>).</a:t>
            </a:r>
            <a:endParaRPr lang="en-GB" dirty="0"/>
          </a:p>
        </p:txBody>
      </p:sp>
    </p:spTree>
    <p:extLst>
      <p:ext uri="{BB962C8B-B14F-4D97-AF65-F5344CB8AC3E}">
        <p14:creationId xmlns:p14="http://schemas.microsoft.com/office/powerpoint/2010/main" val="1509778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Recurrent</a:t>
            </a:r>
            <a:r>
              <a:rPr lang="hu-HU" dirty="0"/>
              <a:t> </a:t>
            </a:r>
            <a:r>
              <a:rPr lang="hu-HU" dirty="0" err="1"/>
              <a:t>Neural</a:t>
            </a:r>
            <a:r>
              <a:rPr lang="hu-HU" dirty="0"/>
              <a:t> </a:t>
            </a:r>
            <a:r>
              <a:rPr lang="hu-HU" dirty="0" err="1"/>
              <a:t>Networks</a:t>
            </a:r>
            <a:endParaRPr lang="en-GB" dirty="0"/>
          </a:p>
        </p:txBody>
      </p:sp>
      <p:sp>
        <p:nvSpPr>
          <p:cNvPr id="3" name="Tartalom helye 2"/>
          <p:cNvSpPr>
            <a:spLocks noGrp="1"/>
          </p:cNvSpPr>
          <p:nvPr>
            <p:ph idx="1"/>
          </p:nvPr>
        </p:nvSpPr>
        <p:spPr/>
        <p:txBody>
          <a:bodyPr>
            <a:normAutofit fontScale="92500" lnSpcReduction="10000"/>
          </a:bodyPr>
          <a:lstStyle/>
          <a:p>
            <a:r>
              <a:rPr lang="hu-HU" sz="2600" dirty="0" smtClean="0"/>
              <a:t>I</a:t>
            </a:r>
            <a:r>
              <a:rPr lang="en-GB" sz="2600" dirty="0" err="1" smtClean="0"/>
              <a:t>llustrati</a:t>
            </a:r>
            <a:r>
              <a:rPr lang="hu-HU" sz="2600" dirty="0" err="1" smtClean="0"/>
              <a:t>on</a:t>
            </a:r>
            <a:r>
              <a:rPr lang="hu-HU" sz="2600" dirty="0" smtClean="0"/>
              <a:t> of</a:t>
            </a:r>
            <a:r>
              <a:rPr lang="en-GB" sz="2600" dirty="0" smtClean="0"/>
              <a:t> </a:t>
            </a:r>
            <a:r>
              <a:rPr lang="en-GB" sz="2600" dirty="0"/>
              <a:t>the </a:t>
            </a:r>
            <a:r>
              <a:rPr lang="hu-HU" sz="2600" dirty="0" err="1" smtClean="0"/>
              <a:t>layout</a:t>
            </a:r>
            <a:r>
              <a:rPr lang="hu-HU" sz="2600" dirty="0" smtClean="0"/>
              <a:t> </a:t>
            </a:r>
            <a:r>
              <a:rPr lang="en-GB" sz="2600" dirty="0" smtClean="0"/>
              <a:t>of </a:t>
            </a:r>
            <a:r>
              <a:rPr lang="en-GB" sz="2600" dirty="0"/>
              <a:t>a recurrent neural network</a:t>
            </a:r>
            <a:r>
              <a:rPr lang="en-GB" sz="2600" dirty="0" smtClean="0"/>
              <a:t>:</a:t>
            </a:r>
            <a:endParaRPr lang="hu-HU" sz="2600" dirty="0" smtClean="0"/>
          </a:p>
          <a:p>
            <a:endParaRPr lang="hu-HU" sz="2600" dirty="0"/>
          </a:p>
          <a:p>
            <a:endParaRPr lang="hu-HU" sz="2600" dirty="0" smtClean="0"/>
          </a:p>
          <a:p>
            <a:endParaRPr lang="hu-HU" dirty="0"/>
          </a:p>
          <a:p>
            <a:endParaRPr lang="hu-HU" dirty="0" smtClean="0"/>
          </a:p>
          <a:p>
            <a:endParaRPr lang="hu-HU" dirty="0"/>
          </a:p>
          <a:p>
            <a:endParaRPr lang="hu-HU" dirty="0" smtClean="0"/>
          </a:p>
          <a:p>
            <a:endParaRPr lang="hu-HU" dirty="0" smtClean="0"/>
          </a:p>
          <a:p>
            <a:r>
              <a:rPr lang="hu-HU" sz="2600" dirty="0" err="1" smtClean="0"/>
              <a:t>Source</a:t>
            </a:r>
            <a:r>
              <a:rPr lang="hu-HU" sz="2600" dirty="0" smtClean="0"/>
              <a:t>: </a:t>
            </a:r>
            <a:r>
              <a:rPr lang="hu-HU" sz="2600" dirty="0" err="1" smtClean="0"/>
              <a:t>https</a:t>
            </a:r>
            <a:r>
              <a:rPr lang="hu-HU" sz="2600" dirty="0" smtClean="0"/>
              <a:t>://</a:t>
            </a:r>
            <a:r>
              <a:rPr lang="hu-HU" sz="2600" dirty="0" err="1" smtClean="0"/>
              <a:t>stanford.edu</a:t>
            </a:r>
            <a:r>
              <a:rPr lang="hu-HU" sz="2600" dirty="0" smtClean="0"/>
              <a:t>/~</a:t>
            </a:r>
            <a:r>
              <a:rPr lang="hu-HU" sz="2600" dirty="0" err="1" smtClean="0"/>
              <a:t>shervine</a:t>
            </a:r>
            <a:r>
              <a:rPr lang="hu-HU" sz="2600" dirty="0" smtClean="0"/>
              <a:t>/</a:t>
            </a:r>
            <a:r>
              <a:rPr lang="hu-HU" sz="2600" dirty="0" err="1" smtClean="0"/>
              <a:t>teaching</a:t>
            </a:r>
            <a:r>
              <a:rPr lang="hu-HU" sz="2600" dirty="0" smtClean="0"/>
              <a:t>/cs-230/</a:t>
            </a:r>
            <a:r>
              <a:rPr lang="hu-HU" sz="2600" dirty="0" err="1" smtClean="0"/>
              <a:t>cheatsheet-recurrent-neural-networks</a:t>
            </a:r>
            <a:endParaRPr lang="en-GB" sz="2600" dirty="0"/>
          </a:p>
        </p:txBody>
      </p:sp>
      <p:pic>
        <p:nvPicPr>
          <p:cNvPr id="17410" name="Picture 2" descr="https://stanford.edu/~shervine/teaching/cs-230/illustrations/architecture-rnn-ltr.png?9ea4417fc145b9346a3e288801dbdfd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8958908" cy="238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072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Machine </a:t>
            </a:r>
            <a:r>
              <a:rPr lang="en-GB" dirty="0" smtClean="0"/>
              <a:t>Learning:</a:t>
            </a:r>
            <a:r>
              <a:rPr lang="hu-HU" dirty="0" smtClean="0"/>
              <a:t/>
            </a:r>
            <a:br>
              <a:rPr lang="hu-HU" dirty="0" smtClean="0"/>
            </a:br>
            <a:r>
              <a:rPr lang="hu-HU" dirty="0" smtClean="0"/>
              <a:t>A </a:t>
            </a:r>
            <a:r>
              <a:rPr lang="hu-HU" dirty="0" err="1" smtClean="0"/>
              <a:t>Few</a:t>
            </a:r>
            <a:r>
              <a:rPr lang="hu-HU" dirty="0" smtClean="0"/>
              <a:t> </a:t>
            </a:r>
            <a:r>
              <a:rPr lang="en-GB" dirty="0" smtClean="0"/>
              <a:t>Typical </a:t>
            </a:r>
            <a:r>
              <a:rPr lang="en-GB" dirty="0"/>
              <a:t>Examples</a:t>
            </a:r>
            <a:endParaRPr lang="en-GB" dirty="0"/>
          </a:p>
        </p:txBody>
      </p:sp>
      <p:sp>
        <p:nvSpPr>
          <p:cNvPr id="3" name="Tartalom helye 2"/>
          <p:cNvSpPr>
            <a:spLocks noGrp="1"/>
          </p:cNvSpPr>
          <p:nvPr>
            <p:ph idx="1"/>
          </p:nvPr>
        </p:nvSpPr>
        <p:spPr/>
        <p:txBody>
          <a:bodyPr>
            <a:normAutofit fontScale="70000" lnSpcReduction="20000"/>
          </a:bodyPr>
          <a:lstStyle/>
          <a:p>
            <a:r>
              <a:rPr lang="hu-HU" b="1" dirty="0" err="1" smtClean="0"/>
              <a:t>Patient</a:t>
            </a:r>
            <a:r>
              <a:rPr lang="hu-HU" b="1" dirty="0" smtClean="0"/>
              <a:t> </a:t>
            </a:r>
            <a:r>
              <a:rPr lang="hu-HU" b="1" dirty="0" err="1" smtClean="0"/>
              <a:t>diagnosis</a:t>
            </a:r>
            <a:endParaRPr lang="hu-HU" b="1" dirty="0" smtClean="0"/>
          </a:p>
          <a:p>
            <a:pPr lvl="1"/>
            <a:r>
              <a:rPr lang="en-GB" b="1" dirty="0"/>
              <a:t>Input</a:t>
            </a:r>
            <a:r>
              <a:rPr lang="en-GB" dirty="0"/>
              <a:t>: Characteristics describing the patient's health status given as numbers (age, blood pressure, body mass index, lab values).</a:t>
            </a:r>
          </a:p>
          <a:p>
            <a:pPr lvl="1"/>
            <a:r>
              <a:rPr lang="en-GB" b="1" dirty="0"/>
              <a:t>Output</a:t>
            </a:r>
            <a:r>
              <a:rPr lang="en-GB" dirty="0"/>
              <a:t>: Is the patient diabetic? </a:t>
            </a:r>
            <a:r>
              <a:rPr lang="hu-HU" dirty="0" smtClean="0"/>
              <a:t>(1 = </a:t>
            </a:r>
            <a:r>
              <a:rPr lang="hu-HU" dirty="0" err="1" smtClean="0"/>
              <a:t>yes</a:t>
            </a:r>
            <a:r>
              <a:rPr lang="hu-HU" dirty="0" smtClean="0"/>
              <a:t>, 0 = no)</a:t>
            </a:r>
            <a:endParaRPr lang="hu-HU" dirty="0" smtClean="0"/>
          </a:p>
          <a:p>
            <a:pPr lvl="2"/>
            <a:r>
              <a:rPr lang="en-GB" b="1" dirty="0"/>
              <a:t>Symptoms that are not inherently numerical must be coded as numbers,</a:t>
            </a:r>
            <a:r>
              <a:rPr lang="en-GB" dirty="0"/>
              <a:t> e.g</a:t>
            </a:r>
            <a:r>
              <a:rPr lang="en-GB" dirty="0" smtClean="0"/>
              <a:t>.:</a:t>
            </a:r>
            <a:endParaRPr lang="hu-HU" dirty="0" smtClean="0"/>
          </a:p>
          <a:p>
            <a:pPr lvl="3"/>
            <a:r>
              <a:rPr lang="en-GB" dirty="0"/>
              <a:t>Increased thirst (to what extent? binary?) </a:t>
            </a:r>
            <a:endParaRPr lang="hu-HU" dirty="0" smtClean="0"/>
          </a:p>
          <a:p>
            <a:pPr lvl="3"/>
            <a:r>
              <a:rPr lang="en-GB" dirty="0"/>
              <a:t>Dry mouth </a:t>
            </a:r>
            <a:endParaRPr lang="hu-HU" dirty="0" smtClean="0"/>
          </a:p>
          <a:p>
            <a:pPr lvl="3"/>
            <a:r>
              <a:rPr lang="en-GB" dirty="0"/>
              <a:t>Frequent urination (how frequent?) </a:t>
            </a:r>
            <a:endParaRPr lang="hu-HU" dirty="0" smtClean="0"/>
          </a:p>
          <a:p>
            <a:pPr lvl="3"/>
            <a:r>
              <a:rPr lang="en-GB" dirty="0"/>
              <a:t>Unexplained weight loss (binary? measured in kilograms?) </a:t>
            </a:r>
            <a:endParaRPr lang="hu-HU" dirty="0" smtClean="0"/>
          </a:p>
          <a:p>
            <a:pPr lvl="3"/>
            <a:r>
              <a:rPr lang="en-GB" dirty="0"/>
              <a:t>Fatigue </a:t>
            </a:r>
            <a:endParaRPr lang="hu-HU" dirty="0" smtClean="0"/>
          </a:p>
          <a:p>
            <a:pPr lvl="3"/>
            <a:r>
              <a:rPr lang="en-GB" dirty="0"/>
              <a:t>Numbness, tingling in the extremities </a:t>
            </a:r>
            <a:endParaRPr lang="hu-HU" dirty="0" smtClean="0"/>
          </a:p>
          <a:p>
            <a:pPr lvl="2"/>
            <a:r>
              <a:rPr lang="en-GB" dirty="0"/>
              <a:t>This is not a simple question, as </a:t>
            </a:r>
            <a:r>
              <a:rPr lang="en-GB" b="1" dirty="0"/>
              <a:t>the machine does not perform data preparation for us</a:t>
            </a:r>
            <a:r>
              <a:rPr lang="en-GB" dirty="0"/>
              <a:t>; the model creator must find solutions for these issues. </a:t>
            </a:r>
            <a:endParaRPr lang="hu-HU" dirty="0" smtClean="0"/>
          </a:p>
          <a:p>
            <a:pPr lvl="2"/>
            <a:r>
              <a:rPr lang="en-GB" dirty="0"/>
              <a:t>How do we handle situations where some data is unavailable for a patient whose data we want to use for training the model or whose illness we want to predict (</a:t>
            </a:r>
            <a:r>
              <a:rPr lang="en-GB" b="1" dirty="0"/>
              <a:t>missing data</a:t>
            </a:r>
            <a:r>
              <a:rPr lang="en-GB" dirty="0" smtClean="0"/>
              <a:t>)?</a:t>
            </a:r>
            <a:endParaRPr lang="hu-HU" dirty="0" smtClean="0"/>
          </a:p>
          <a:p>
            <a:pPr lvl="3"/>
            <a:r>
              <a:rPr lang="en-GB" dirty="0"/>
              <a:t>A mathematical function is applied to the data, so we cannot simply omit a variable because we don't know its value</a:t>
            </a:r>
            <a:r>
              <a:rPr lang="hu-HU" dirty="0" smtClean="0"/>
              <a:t>.</a:t>
            </a:r>
            <a:endParaRPr lang="en-GB" dirty="0"/>
          </a:p>
        </p:txBody>
      </p:sp>
    </p:spTree>
    <p:extLst>
      <p:ext uri="{BB962C8B-B14F-4D97-AF65-F5344CB8AC3E}">
        <p14:creationId xmlns:p14="http://schemas.microsoft.com/office/powerpoint/2010/main" val="892612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Machine Learning:</a:t>
            </a:r>
            <a:r>
              <a:rPr lang="hu-HU" dirty="0"/>
              <a:t/>
            </a:r>
            <a:br>
              <a:rPr lang="hu-HU" dirty="0"/>
            </a:br>
            <a:r>
              <a:rPr lang="hu-HU" dirty="0"/>
              <a:t>A </a:t>
            </a:r>
            <a:r>
              <a:rPr lang="hu-HU" dirty="0" err="1"/>
              <a:t>Few</a:t>
            </a:r>
            <a:r>
              <a:rPr lang="hu-HU" dirty="0"/>
              <a:t> </a:t>
            </a:r>
            <a:r>
              <a:rPr lang="en-GB" dirty="0"/>
              <a:t>Typical Examples</a:t>
            </a:r>
            <a:endParaRPr lang="en-GB" dirty="0"/>
          </a:p>
        </p:txBody>
      </p:sp>
      <p:sp>
        <p:nvSpPr>
          <p:cNvPr id="3" name="Tartalom helye 2"/>
          <p:cNvSpPr>
            <a:spLocks noGrp="1"/>
          </p:cNvSpPr>
          <p:nvPr>
            <p:ph idx="1"/>
          </p:nvPr>
        </p:nvSpPr>
        <p:spPr/>
        <p:txBody>
          <a:bodyPr>
            <a:normAutofit fontScale="70000" lnSpcReduction="20000"/>
          </a:bodyPr>
          <a:lstStyle/>
          <a:p>
            <a:r>
              <a:rPr lang="en-GB" b="1" dirty="0"/>
              <a:t>Financial Credit Risk</a:t>
            </a:r>
            <a:r>
              <a:rPr lang="hu-HU" dirty="0" smtClean="0"/>
              <a:t>:</a:t>
            </a:r>
            <a:endParaRPr lang="hu-HU" dirty="0" smtClean="0"/>
          </a:p>
          <a:p>
            <a:pPr lvl="1"/>
            <a:r>
              <a:rPr lang="en-GB" b="1" dirty="0"/>
              <a:t>Input</a:t>
            </a:r>
            <a:r>
              <a:rPr lang="en-GB" dirty="0"/>
              <a:t>: Numerical data characterizing a person's financial situation, e.g., how much money is in their bank account, the value of the property they live in, their income, age, </a:t>
            </a:r>
            <a:r>
              <a:rPr lang="en-GB" dirty="0" smtClean="0"/>
              <a:t>etc.</a:t>
            </a:r>
            <a:endParaRPr lang="hu-HU" dirty="0"/>
          </a:p>
          <a:p>
            <a:pPr lvl="1"/>
            <a:r>
              <a:rPr lang="en-GB" b="1" dirty="0"/>
              <a:t>Output</a:t>
            </a:r>
            <a:r>
              <a:rPr lang="en-GB" dirty="0"/>
              <a:t>: If the </a:t>
            </a:r>
            <a:r>
              <a:rPr lang="hu-HU" dirty="0" smtClean="0"/>
              <a:t>bank </a:t>
            </a:r>
            <a:r>
              <a:rPr lang="hu-HU" dirty="0" err="1" smtClean="0"/>
              <a:t>grants</a:t>
            </a:r>
            <a:r>
              <a:rPr lang="hu-HU" dirty="0" smtClean="0"/>
              <a:t> </a:t>
            </a:r>
            <a:r>
              <a:rPr lang="en-GB" dirty="0" smtClean="0"/>
              <a:t>a </a:t>
            </a:r>
            <a:r>
              <a:rPr lang="en-GB" dirty="0"/>
              <a:t>loan of amount </a:t>
            </a:r>
            <a:r>
              <a:rPr lang="en-GB" i="1" dirty="0"/>
              <a:t>x</a:t>
            </a:r>
            <a:r>
              <a:rPr lang="en-GB" dirty="0"/>
              <a:t> </a:t>
            </a:r>
            <a:r>
              <a:rPr lang="hu-HU" dirty="0" err="1" smtClean="0"/>
              <a:t>to</a:t>
            </a:r>
            <a:r>
              <a:rPr lang="hu-HU" dirty="0" smtClean="0"/>
              <a:t> </a:t>
            </a:r>
            <a:r>
              <a:rPr lang="hu-HU" dirty="0" err="1" smtClean="0"/>
              <a:t>the</a:t>
            </a:r>
            <a:r>
              <a:rPr lang="hu-HU" dirty="0" smtClean="0"/>
              <a:t> </a:t>
            </a:r>
            <a:r>
              <a:rPr lang="hu-HU" dirty="0" err="1" smtClean="0"/>
              <a:t>person</a:t>
            </a:r>
            <a:r>
              <a:rPr lang="en-GB" dirty="0" smtClean="0"/>
              <a:t>, </a:t>
            </a:r>
            <a:r>
              <a:rPr lang="en-GB" dirty="0"/>
              <a:t>will they pay it </a:t>
            </a:r>
            <a:r>
              <a:rPr lang="en-GB" dirty="0" smtClean="0"/>
              <a:t>back</a:t>
            </a:r>
            <a:r>
              <a:rPr lang="hu-HU" dirty="0" smtClean="0"/>
              <a:t>?</a:t>
            </a:r>
          </a:p>
          <a:p>
            <a:r>
              <a:rPr lang="hu-HU" b="1" dirty="0" err="1" smtClean="0"/>
              <a:t>Movie</a:t>
            </a:r>
            <a:r>
              <a:rPr lang="hu-HU" b="1" dirty="0"/>
              <a:t> </a:t>
            </a:r>
            <a:r>
              <a:rPr lang="hu-HU" b="1" dirty="0" err="1" smtClean="0"/>
              <a:t>Recommendation</a:t>
            </a:r>
            <a:r>
              <a:rPr lang="hu-HU" b="1" dirty="0" smtClean="0"/>
              <a:t>:</a:t>
            </a:r>
            <a:endParaRPr lang="hu-HU" b="1" dirty="0" smtClean="0"/>
          </a:p>
          <a:p>
            <a:pPr lvl="1"/>
            <a:r>
              <a:rPr lang="en-GB" b="1" dirty="0"/>
              <a:t>Input</a:t>
            </a:r>
            <a:r>
              <a:rPr lang="en-GB" dirty="0"/>
              <a:t>: A given user has indicated that they liked 53 films and disliked </a:t>
            </a:r>
            <a:r>
              <a:rPr lang="en-GB" dirty="0" smtClean="0"/>
              <a:t>5</a:t>
            </a:r>
            <a:endParaRPr lang="hu-HU" dirty="0"/>
          </a:p>
          <a:p>
            <a:pPr lvl="1"/>
            <a:r>
              <a:rPr lang="en-GB" b="1" dirty="0"/>
              <a:t>Output</a:t>
            </a:r>
            <a:r>
              <a:rPr lang="en-GB" dirty="0"/>
              <a:t>: Which of the streaming provider's other films is the user expected to like</a:t>
            </a:r>
            <a:r>
              <a:rPr lang="hu-HU" dirty="0" smtClean="0"/>
              <a:t>?</a:t>
            </a:r>
            <a:endParaRPr lang="hu-HU" dirty="0" smtClean="0"/>
          </a:p>
          <a:p>
            <a:pPr lvl="2"/>
            <a:r>
              <a:rPr lang="en-GB" dirty="0"/>
              <a:t>"Like" or "dislike" can be represented as numerical values of 1 and 0. What do we do with the films the user has not expressed an opinion on? </a:t>
            </a:r>
          </a:p>
          <a:p>
            <a:pPr lvl="2"/>
            <a:r>
              <a:rPr lang="en-GB" dirty="0"/>
              <a:t>Do we represent the films as discrete list elements in the model input, or do we break them down into descriptive features, such as year of release, budget, or genres (as categorical values</a:t>
            </a:r>
            <a:r>
              <a:rPr lang="en-GB" dirty="0" smtClean="0"/>
              <a:t>)?</a:t>
            </a:r>
            <a:endParaRPr lang="en-GB" dirty="0"/>
          </a:p>
        </p:txBody>
      </p:sp>
    </p:spTree>
    <p:extLst>
      <p:ext uri="{BB962C8B-B14F-4D97-AF65-F5344CB8AC3E}">
        <p14:creationId xmlns:p14="http://schemas.microsoft.com/office/powerpoint/2010/main" val="1186996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a:t>
            </a:r>
            <a:r>
              <a:rPr lang="en-GB" dirty="0" smtClean="0"/>
              <a:t>Machine Learning</a:t>
            </a:r>
            <a:r>
              <a:rPr lang="hu-HU" dirty="0" smtClean="0"/>
              <a:t> </a:t>
            </a:r>
            <a:r>
              <a:rPr lang="hu-HU" dirty="0" err="1" smtClean="0"/>
              <a:t>Model</a:t>
            </a:r>
            <a:r>
              <a:rPr lang="en-GB" dirty="0" smtClean="0"/>
              <a:t>:</a:t>
            </a:r>
            <a:r>
              <a:rPr lang="hu-HU" dirty="0" smtClean="0"/>
              <a:t/>
            </a:r>
            <a:br>
              <a:rPr lang="hu-HU" dirty="0" smtClean="0"/>
            </a:br>
            <a:r>
              <a:rPr lang="en-GB" dirty="0" smtClean="0"/>
              <a:t>Decision </a:t>
            </a:r>
            <a:r>
              <a:rPr lang="en-GB" dirty="0"/>
              <a:t>Tree</a:t>
            </a:r>
            <a:endParaRPr lang="en-GB" dirty="0"/>
          </a:p>
        </p:txBody>
      </p:sp>
      <p:sp>
        <p:nvSpPr>
          <p:cNvPr id="3" name="Tartalom helye 2"/>
          <p:cNvSpPr>
            <a:spLocks noGrp="1"/>
          </p:cNvSpPr>
          <p:nvPr>
            <p:ph idx="1"/>
          </p:nvPr>
        </p:nvSpPr>
        <p:spPr/>
        <p:txBody>
          <a:bodyPr>
            <a:normAutofit fontScale="40000" lnSpcReduction="20000"/>
          </a:bodyPr>
          <a:lstStyle/>
          <a:p>
            <a:r>
              <a:rPr lang="en-GB" dirty="0"/>
              <a:t>The decision tree is primarily suitable for solving a </a:t>
            </a:r>
            <a:r>
              <a:rPr lang="en-GB" b="1" dirty="0" smtClean="0"/>
              <a:t>classification </a:t>
            </a:r>
            <a:r>
              <a:rPr lang="en-GB" b="1" dirty="0"/>
              <a:t>problem</a:t>
            </a:r>
            <a:r>
              <a:rPr lang="en-GB" dirty="0"/>
              <a:t>, e.g., diabetic </a:t>
            </a:r>
            <a:r>
              <a:rPr lang="en-GB" dirty="0" smtClean="0"/>
              <a:t>yes/no</a:t>
            </a:r>
            <a:endParaRPr lang="hu-HU" dirty="0" smtClean="0"/>
          </a:p>
          <a:p>
            <a:r>
              <a:rPr lang="en-GB" b="1" dirty="0"/>
              <a:t>Advantage</a:t>
            </a:r>
            <a:r>
              <a:rPr lang="en-GB" dirty="0"/>
              <a:t>: Descriptive features that are not inherently numerical do </a:t>
            </a:r>
            <a:r>
              <a:rPr lang="en-GB" b="1" dirty="0"/>
              <a:t>not need to be converted to numbers</a:t>
            </a:r>
            <a:r>
              <a:rPr lang="en-GB" dirty="0"/>
              <a:t>. </a:t>
            </a:r>
            <a:endParaRPr lang="hu-HU" dirty="0" smtClean="0"/>
          </a:p>
          <a:p>
            <a:pPr lvl="1"/>
            <a:r>
              <a:rPr lang="en-GB" dirty="0" smtClean="0"/>
              <a:t>However</a:t>
            </a:r>
            <a:r>
              <a:rPr lang="en-GB" dirty="0"/>
              <a:t>, they must still be treated as discrete, categorical values, so the problem related to </a:t>
            </a:r>
            <a:r>
              <a:rPr lang="hu-HU" dirty="0" err="1" smtClean="0"/>
              <a:t>gradual</a:t>
            </a:r>
            <a:r>
              <a:rPr lang="hu-HU" dirty="0" smtClean="0"/>
              <a:t> </a:t>
            </a:r>
            <a:r>
              <a:rPr lang="en-GB" dirty="0" smtClean="0"/>
              <a:t>symptoms </a:t>
            </a:r>
            <a:r>
              <a:rPr lang="en-GB" dirty="0"/>
              <a:t>still </a:t>
            </a:r>
            <a:r>
              <a:rPr lang="en-GB" dirty="0" smtClean="0"/>
              <a:t>exists</a:t>
            </a:r>
            <a:endParaRPr lang="hu-HU" dirty="0" smtClean="0"/>
          </a:p>
          <a:p>
            <a:pPr lvl="1"/>
            <a:r>
              <a:rPr lang="en-GB" dirty="0" smtClean="0"/>
              <a:t>as </a:t>
            </a:r>
            <a:r>
              <a:rPr lang="en-GB" dirty="0"/>
              <a:t>does the problem of missing data</a:t>
            </a:r>
            <a:endParaRPr lang="hu-HU" dirty="0" smtClean="0"/>
          </a:p>
          <a:p>
            <a:r>
              <a:rPr lang="hu-HU" dirty="0"/>
              <a:t>C</a:t>
            </a:r>
            <a:r>
              <a:rPr lang="en-GB" dirty="0" smtClean="0"/>
              <a:t>ore idea of the decision tree training algorithm:</a:t>
            </a:r>
            <a:endParaRPr lang="hu-HU" dirty="0" smtClean="0"/>
          </a:p>
          <a:p>
            <a:pPr lvl="1"/>
            <a:r>
              <a:rPr lang="en-GB" dirty="0"/>
              <a:t>The training data set consists of </a:t>
            </a:r>
            <a:r>
              <a:rPr lang="en-GB" b="1" dirty="0" smtClean="0"/>
              <a:t>n </a:t>
            </a:r>
            <a:r>
              <a:rPr lang="en-GB" b="1" dirty="0"/>
              <a:t>observations</a:t>
            </a:r>
            <a:r>
              <a:rPr lang="en-GB" dirty="0"/>
              <a:t>. Each observation </a:t>
            </a:r>
            <a:r>
              <a:rPr lang="en-GB" b="1" dirty="0"/>
              <a:t>describes one patient</a:t>
            </a:r>
            <a:r>
              <a:rPr lang="en-GB" dirty="0"/>
              <a:t>, and each patient is described along </a:t>
            </a:r>
            <a:r>
              <a:rPr lang="en-GB" dirty="0" smtClean="0"/>
              <a:t>the</a:t>
            </a:r>
            <a:r>
              <a:rPr lang="hu-HU" dirty="0" smtClean="0"/>
              <a:t> </a:t>
            </a:r>
            <a:r>
              <a:rPr lang="en-GB" b="1" dirty="0"/>
              <a:t>same </a:t>
            </a:r>
            <a:r>
              <a:rPr lang="en-GB" b="1" i="1" dirty="0"/>
              <a:t>k </a:t>
            </a:r>
            <a:r>
              <a:rPr lang="en-GB" b="1" dirty="0"/>
              <a:t>features</a:t>
            </a:r>
            <a:r>
              <a:rPr lang="en-GB" dirty="0"/>
              <a:t> (what is their blood pressure, do their limbs tingle, etc</a:t>
            </a:r>
            <a:r>
              <a:rPr lang="en-GB" dirty="0" smtClean="0"/>
              <a:t>.). </a:t>
            </a:r>
            <a:endParaRPr lang="hu-HU" dirty="0" smtClean="0"/>
          </a:p>
          <a:p>
            <a:pPr lvl="1"/>
            <a:r>
              <a:rPr lang="en-GB" dirty="0"/>
              <a:t>The classification is implemented by a </a:t>
            </a:r>
            <a:r>
              <a:rPr lang="en-GB" b="1" dirty="0" smtClean="0"/>
              <a:t>series </a:t>
            </a:r>
            <a:r>
              <a:rPr lang="en-GB" b="1" dirty="0"/>
              <a:t>of discrete binary decisions</a:t>
            </a:r>
            <a:r>
              <a:rPr lang="en-GB" dirty="0"/>
              <a:t>; the model "learns" these decisions from the </a:t>
            </a:r>
            <a:r>
              <a:rPr lang="en-GB" dirty="0" smtClean="0"/>
              <a:t>observations</a:t>
            </a:r>
            <a:r>
              <a:rPr lang="hu-HU" dirty="0" smtClean="0"/>
              <a:t>.</a:t>
            </a:r>
            <a:endParaRPr lang="hu-HU" dirty="0" smtClean="0"/>
          </a:p>
          <a:p>
            <a:pPr lvl="1"/>
            <a:r>
              <a:rPr lang="en-GB" dirty="0"/>
              <a:t>In the first step, the model examines along which of the </a:t>
            </a:r>
            <a:r>
              <a:rPr lang="en-GB" i="1" dirty="0" smtClean="0"/>
              <a:t>k </a:t>
            </a:r>
            <a:r>
              <a:rPr lang="en-GB" dirty="0"/>
              <a:t>features the </a:t>
            </a:r>
            <a:r>
              <a:rPr lang="en-GB" i="1" dirty="0"/>
              <a:t>n </a:t>
            </a:r>
            <a:r>
              <a:rPr lang="en-GB" dirty="0"/>
              <a:t>observations can be split into two parts (</a:t>
            </a:r>
            <a:r>
              <a:rPr lang="en-GB" i="1" dirty="0"/>
              <a:t>m </a:t>
            </a:r>
            <a:r>
              <a:rPr lang="en-GB" dirty="0"/>
              <a:t>and </a:t>
            </a:r>
            <a:r>
              <a:rPr lang="en-GB" i="1" dirty="0"/>
              <a:t>n–m </a:t>
            </a:r>
            <a:r>
              <a:rPr lang="en-GB" dirty="0"/>
              <a:t>observations) such that one of the two groups is </a:t>
            </a:r>
            <a:r>
              <a:rPr lang="en-GB" b="1" dirty="0"/>
              <a:t>as pure </a:t>
            </a:r>
            <a:r>
              <a:rPr lang="hu-HU" b="1" dirty="0" smtClean="0"/>
              <a:t>(</a:t>
            </a:r>
            <a:r>
              <a:rPr lang="hu-HU" b="1" dirty="0" err="1" smtClean="0"/>
              <a:t>homogeneous</a:t>
            </a:r>
            <a:r>
              <a:rPr lang="hu-HU" b="1" dirty="0" smtClean="0"/>
              <a:t>) </a:t>
            </a:r>
            <a:r>
              <a:rPr lang="en-GB" b="1" dirty="0" smtClean="0"/>
              <a:t>as </a:t>
            </a:r>
            <a:r>
              <a:rPr lang="en-GB" b="1" dirty="0"/>
              <a:t>possible</a:t>
            </a:r>
            <a:r>
              <a:rPr lang="en-GB" dirty="0"/>
              <a:t> regarding the target variable (diabetic</a:t>
            </a:r>
            <a:r>
              <a:rPr lang="en-GB" dirty="0" smtClean="0"/>
              <a:t>).</a:t>
            </a:r>
            <a:endParaRPr lang="hu-HU" dirty="0" smtClean="0"/>
          </a:p>
          <a:p>
            <a:pPr lvl="2"/>
            <a:r>
              <a:rPr lang="en-GB" i="1" dirty="0"/>
              <a:t>Example</a:t>
            </a:r>
            <a:r>
              <a:rPr lang="en-GB" dirty="0"/>
              <a:t>: 90% of the observed patients with a BMI below 22 were found not to be diabetic, and no other descriptive feature would result in such a homogeneous </a:t>
            </a:r>
            <a:r>
              <a:rPr lang="en-GB" dirty="0" smtClean="0"/>
              <a:t>group.</a:t>
            </a:r>
            <a:endParaRPr lang="hu-HU" dirty="0" smtClean="0"/>
          </a:p>
          <a:p>
            <a:pPr lvl="2"/>
            <a:r>
              <a:rPr lang="en-GB" dirty="0" smtClean="0"/>
              <a:t>It </a:t>
            </a:r>
            <a:r>
              <a:rPr lang="en-GB" dirty="0"/>
              <a:t>doesn't matter how homogeneous the group of patients with a BMI above 22 is; only one part of the split needs to be </a:t>
            </a:r>
            <a:r>
              <a:rPr lang="en-GB" dirty="0" smtClean="0"/>
              <a:t>homogeneous</a:t>
            </a:r>
            <a:endParaRPr lang="hu-HU" dirty="0"/>
          </a:p>
          <a:p>
            <a:pPr lvl="2"/>
            <a:r>
              <a:rPr lang="en-GB" dirty="0" smtClean="0"/>
              <a:t>Before </a:t>
            </a:r>
            <a:r>
              <a:rPr lang="en-GB" dirty="0"/>
              <a:t>training, </a:t>
            </a:r>
            <a:r>
              <a:rPr lang="en-GB" dirty="0" smtClean="0"/>
              <a:t>a</a:t>
            </a:r>
            <a:r>
              <a:rPr lang="hu-HU" dirty="0" smtClean="0"/>
              <a:t> </a:t>
            </a:r>
            <a:r>
              <a:rPr lang="hu-HU" dirty="0" err="1" smtClean="0"/>
              <a:t>so-called</a:t>
            </a:r>
            <a:r>
              <a:rPr lang="hu-HU" dirty="0" smtClean="0"/>
              <a:t> </a:t>
            </a:r>
            <a:r>
              <a:rPr lang="en-GB" b="1" dirty="0" err="1" smtClean="0"/>
              <a:t>hyperparameter</a:t>
            </a:r>
            <a:r>
              <a:rPr lang="en-GB" dirty="0" smtClean="0"/>
              <a:t> </a:t>
            </a:r>
            <a:r>
              <a:rPr lang="en-GB" dirty="0"/>
              <a:t>is defined for the algorithm , which prescribes the </a:t>
            </a:r>
            <a:r>
              <a:rPr lang="en-GB" b="1" dirty="0"/>
              <a:t>minimum number of elements</a:t>
            </a:r>
            <a:r>
              <a:rPr lang="en-GB" dirty="0"/>
              <a:t> </a:t>
            </a:r>
            <a:r>
              <a:rPr lang="en-GB" i="1" dirty="0" smtClean="0"/>
              <a:t>(</a:t>
            </a:r>
            <a:r>
              <a:rPr lang="en-GB" i="1" dirty="0"/>
              <a:t>m) </a:t>
            </a:r>
            <a:r>
              <a:rPr lang="en-GB" dirty="0"/>
              <a:t>in the subgroups </a:t>
            </a:r>
            <a:r>
              <a:rPr lang="en-GB" dirty="0" smtClean="0"/>
              <a:t>which </a:t>
            </a:r>
            <a:r>
              <a:rPr lang="hu-HU" dirty="0" err="1" smtClean="0"/>
              <a:t>are</a:t>
            </a:r>
            <a:r>
              <a:rPr lang="hu-HU" dirty="0" smtClean="0"/>
              <a:t> </a:t>
            </a:r>
            <a:r>
              <a:rPr lang="hu-HU" dirty="0" err="1" smtClean="0"/>
              <a:t>allowed</a:t>
            </a:r>
            <a:r>
              <a:rPr lang="hu-HU" dirty="0" smtClean="0"/>
              <a:t> </a:t>
            </a:r>
            <a:r>
              <a:rPr lang="hu-HU" dirty="0" err="1" smtClean="0"/>
              <a:t>to</a:t>
            </a:r>
            <a:r>
              <a:rPr lang="hu-HU" dirty="0" smtClean="0"/>
              <a:t> be </a:t>
            </a:r>
            <a:r>
              <a:rPr lang="hu-HU" dirty="0" err="1" smtClean="0"/>
              <a:t>split</a:t>
            </a:r>
            <a:r>
              <a:rPr lang="hu-HU" dirty="0" smtClean="0"/>
              <a:t> </a:t>
            </a:r>
            <a:r>
              <a:rPr lang="hu-HU" dirty="0" err="1" smtClean="0"/>
              <a:t>further</a:t>
            </a:r>
            <a:r>
              <a:rPr lang="hu-HU" dirty="0" smtClean="0"/>
              <a:t>.</a:t>
            </a:r>
            <a:endParaRPr lang="hu-HU" dirty="0" smtClean="0"/>
          </a:p>
          <a:p>
            <a:pPr lvl="1"/>
            <a:r>
              <a:rPr lang="en-GB" dirty="0"/>
              <a:t>The algorithm performs this split, and then in the next step, it examines which feature can be used to split the </a:t>
            </a:r>
            <a:r>
              <a:rPr lang="en-GB" i="1" dirty="0" smtClean="0"/>
              <a:t>m</a:t>
            </a:r>
            <a:r>
              <a:rPr lang="en-GB" dirty="0" smtClean="0"/>
              <a:t>-element </a:t>
            </a:r>
            <a:r>
              <a:rPr lang="en-GB" dirty="0"/>
              <a:t>group into two groups, one of which is the most homogeneous</a:t>
            </a:r>
          </a:p>
          <a:p>
            <a:pPr lvl="1"/>
            <a:r>
              <a:rPr lang="en-GB" dirty="0"/>
              <a:t>This split continues </a:t>
            </a:r>
            <a:r>
              <a:rPr lang="en-GB" b="1" dirty="0" smtClean="0"/>
              <a:t>recursively</a:t>
            </a:r>
            <a:r>
              <a:rPr lang="en-GB" dirty="0" smtClean="0"/>
              <a:t> until</a:t>
            </a:r>
            <a:endParaRPr lang="hu-HU" dirty="0" smtClean="0"/>
          </a:p>
          <a:p>
            <a:pPr lvl="2"/>
            <a:r>
              <a:rPr lang="en-GB" dirty="0"/>
              <a:t>Splitting a group along a feature results in </a:t>
            </a:r>
            <a:r>
              <a:rPr lang="en-GB" dirty="0" smtClean="0"/>
              <a:t>two </a:t>
            </a:r>
            <a:r>
              <a:rPr lang="en-GB" dirty="0"/>
              <a:t>completely homogeneous </a:t>
            </a:r>
            <a:r>
              <a:rPr lang="en-GB" dirty="0" smtClean="0"/>
              <a:t>subgroups</a:t>
            </a:r>
            <a:r>
              <a:rPr lang="hu-HU" dirty="0" smtClean="0"/>
              <a:t>, </a:t>
            </a:r>
            <a:r>
              <a:rPr lang="hu-HU" dirty="0" err="1" smtClean="0"/>
              <a:t>or</a:t>
            </a:r>
            <a:endParaRPr lang="hu-HU" dirty="0" smtClean="0"/>
          </a:p>
          <a:p>
            <a:pPr lvl="2"/>
            <a:r>
              <a:rPr lang="en-GB" dirty="0" smtClean="0"/>
              <a:t>A </a:t>
            </a:r>
            <a:r>
              <a:rPr lang="en-GB" dirty="0"/>
              <a:t>group is reached that is not homogeneous but </a:t>
            </a:r>
            <a:r>
              <a:rPr lang="en-GB" dirty="0" smtClean="0"/>
              <a:t>cannot </a:t>
            </a:r>
            <a:r>
              <a:rPr lang="en-GB" dirty="0"/>
              <a:t>be split further due to the </a:t>
            </a:r>
            <a:r>
              <a:rPr lang="en-GB" dirty="0" err="1"/>
              <a:t>hyperparameter</a:t>
            </a:r>
            <a:r>
              <a:rPr lang="en-GB" dirty="0"/>
              <a:t> regarding the minimum number of elements for </a:t>
            </a:r>
            <a:r>
              <a:rPr lang="en-GB" dirty="0" smtClean="0"/>
              <a:t>splitting</a:t>
            </a:r>
            <a:r>
              <a:rPr lang="hu-HU" dirty="0" smtClean="0"/>
              <a:t>, </a:t>
            </a:r>
            <a:r>
              <a:rPr lang="hu-HU" dirty="0" err="1" smtClean="0"/>
              <a:t>or</a:t>
            </a:r>
            <a:endParaRPr lang="hu-HU" dirty="0" smtClean="0"/>
          </a:p>
          <a:p>
            <a:pPr lvl="2"/>
            <a:r>
              <a:rPr lang="en-GB" dirty="0" smtClean="0"/>
              <a:t>The </a:t>
            </a:r>
            <a:r>
              <a:rPr lang="en-GB" dirty="0"/>
              <a:t>descriptive features along which the split can be performed have </a:t>
            </a:r>
            <a:r>
              <a:rPr lang="en-GB" dirty="0" smtClean="0"/>
              <a:t>run </a:t>
            </a:r>
            <a:r>
              <a:rPr lang="en-GB" dirty="0"/>
              <a:t>out (after </a:t>
            </a:r>
            <a:r>
              <a:rPr lang="en-GB" i="1" dirty="0"/>
              <a:t>k </a:t>
            </a:r>
            <a:r>
              <a:rPr lang="en-GB" dirty="0"/>
              <a:t>steps</a:t>
            </a:r>
            <a:r>
              <a:rPr lang="en-GB" dirty="0" smtClean="0"/>
              <a:t>).</a:t>
            </a:r>
            <a:endParaRPr lang="hu-HU" dirty="0" smtClean="0"/>
          </a:p>
          <a:p>
            <a:r>
              <a:rPr lang="en-GB" dirty="0"/>
              <a:t>The </a:t>
            </a:r>
            <a:r>
              <a:rPr lang="en-GB" b="1" dirty="0"/>
              <a:t>result </a:t>
            </a:r>
            <a:r>
              <a:rPr lang="en-GB" dirty="0"/>
              <a:t>of </a:t>
            </a:r>
            <a:r>
              <a:rPr lang="en-GB" dirty="0" err="1" smtClean="0"/>
              <a:t>th</a:t>
            </a:r>
            <a:r>
              <a:rPr lang="hu-HU" dirty="0" smtClean="0"/>
              <a:t>is</a:t>
            </a:r>
            <a:r>
              <a:rPr lang="en-GB" dirty="0" smtClean="0"/>
              <a:t> </a:t>
            </a:r>
            <a:r>
              <a:rPr lang="en-GB" dirty="0"/>
              <a:t>algorithm is </a:t>
            </a:r>
            <a:r>
              <a:rPr lang="en-GB" b="1" dirty="0"/>
              <a:t>the </a:t>
            </a:r>
            <a:r>
              <a:rPr lang="en-GB" b="1" dirty="0" smtClean="0"/>
              <a:t>decision </a:t>
            </a:r>
            <a:r>
              <a:rPr lang="en-GB" b="1" dirty="0"/>
              <a:t>tree itself</a:t>
            </a:r>
            <a:r>
              <a:rPr lang="en-GB" dirty="0"/>
              <a:t>. If a new observation arrives, the class is predicted by traversing the </a:t>
            </a:r>
            <a:r>
              <a:rPr lang="en-GB" dirty="0" smtClean="0"/>
              <a:t>tree</a:t>
            </a:r>
            <a:r>
              <a:rPr lang="hu-HU" dirty="0" smtClean="0"/>
              <a:t>, starting </a:t>
            </a:r>
            <a:r>
              <a:rPr lang="hu-HU" dirty="0" err="1" smtClean="0"/>
              <a:t>at</a:t>
            </a:r>
            <a:r>
              <a:rPr lang="hu-HU" dirty="0" smtClean="0"/>
              <a:t> </a:t>
            </a:r>
            <a:r>
              <a:rPr lang="hu-HU" dirty="0" err="1" smtClean="0"/>
              <a:t>the</a:t>
            </a:r>
            <a:r>
              <a:rPr lang="hu-HU" dirty="0" smtClean="0"/>
              <a:t> </a:t>
            </a:r>
            <a:r>
              <a:rPr lang="hu-HU" dirty="0" err="1" smtClean="0"/>
              <a:t>root</a:t>
            </a:r>
            <a:r>
              <a:rPr lang="hu-HU" dirty="0" smtClean="0"/>
              <a:t>, </a:t>
            </a:r>
            <a:r>
              <a:rPr lang="en-GB" dirty="0" smtClean="0"/>
              <a:t>step-by-step</a:t>
            </a:r>
            <a:r>
              <a:rPr lang="hu-HU" dirty="0" smtClean="0"/>
              <a:t>,</a:t>
            </a:r>
            <a:r>
              <a:rPr lang="en-GB" dirty="0" smtClean="0"/>
              <a:t> </a:t>
            </a:r>
            <a:r>
              <a:rPr lang="en-GB" dirty="0"/>
              <a:t>until a leaf element is reached, where the class is read </a:t>
            </a:r>
            <a:r>
              <a:rPr lang="en-GB" dirty="0" smtClean="0"/>
              <a:t>off</a:t>
            </a:r>
            <a:r>
              <a:rPr lang="hu-HU" dirty="0" smtClean="0"/>
              <a:t>.</a:t>
            </a:r>
          </a:p>
          <a:p>
            <a:r>
              <a:rPr lang="en-GB" dirty="0"/>
              <a:t>https://www.w3schools.com/python/</a:t>
            </a:r>
            <a:r>
              <a:rPr lang="en-GB" dirty="0" err="1"/>
              <a:t>python_ml_decision_tree.asp</a:t>
            </a:r>
            <a:endParaRPr lang="en-GB" dirty="0"/>
          </a:p>
        </p:txBody>
      </p:sp>
    </p:spTree>
    <p:extLst>
      <p:ext uri="{BB962C8B-B14F-4D97-AF65-F5344CB8AC3E}">
        <p14:creationId xmlns:p14="http://schemas.microsoft.com/office/powerpoint/2010/main" val="2183182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Refresher</a:t>
            </a:r>
            <a:r>
              <a:rPr lang="hu-HU" dirty="0" smtClean="0"/>
              <a:t>:</a:t>
            </a:r>
            <a:br>
              <a:rPr lang="hu-HU" dirty="0" smtClean="0"/>
            </a:br>
            <a:r>
              <a:rPr lang="hu-HU" dirty="0" err="1" smtClean="0"/>
              <a:t>Logistic</a:t>
            </a:r>
            <a:r>
              <a:rPr lang="hu-HU" dirty="0" smtClean="0"/>
              <a:t> </a:t>
            </a:r>
            <a:r>
              <a:rPr lang="hu-HU" dirty="0" err="1"/>
              <a:t>R</a:t>
            </a:r>
            <a:r>
              <a:rPr lang="hu-HU" dirty="0" err="1" smtClean="0"/>
              <a:t>egression</a:t>
            </a:r>
            <a:endParaRPr lang="en-GB" dirty="0"/>
          </a:p>
        </p:txBody>
      </p:sp>
      <p:sp>
        <p:nvSpPr>
          <p:cNvPr id="3" name="Tartalom helye 2"/>
          <p:cNvSpPr>
            <a:spLocks noGrp="1"/>
          </p:cNvSpPr>
          <p:nvPr>
            <p:ph idx="1"/>
          </p:nvPr>
        </p:nvSpPr>
        <p:spPr/>
        <p:txBody>
          <a:bodyPr>
            <a:normAutofit fontScale="55000" lnSpcReduction="20000"/>
          </a:bodyPr>
          <a:lstStyle/>
          <a:p>
            <a:r>
              <a:rPr lang="en-GB" dirty="0" smtClean="0"/>
              <a:t>The </a:t>
            </a:r>
            <a:r>
              <a:rPr lang="en-GB" dirty="0"/>
              <a:t>most important machine learning model is the </a:t>
            </a:r>
            <a:r>
              <a:rPr lang="en-GB" dirty="0" smtClean="0"/>
              <a:t>neural network</a:t>
            </a:r>
            <a:r>
              <a:rPr lang="hu-HU" dirty="0" smtClean="0"/>
              <a:t>.</a:t>
            </a:r>
            <a:endParaRPr lang="hu-HU" dirty="0" smtClean="0"/>
          </a:p>
          <a:p>
            <a:r>
              <a:rPr lang="hu-HU" dirty="0" err="1" smtClean="0"/>
              <a:t>We</a:t>
            </a:r>
            <a:r>
              <a:rPr lang="hu-HU" dirty="0" smtClean="0"/>
              <a:t> </a:t>
            </a:r>
            <a:r>
              <a:rPr lang="hu-HU" dirty="0" err="1" smtClean="0"/>
              <a:t>will</a:t>
            </a:r>
            <a:r>
              <a:rPr lang="hu-HU" dirty="0" smtClean="0"/>
              <a:t> </a:t>
            </a:r>
            <a:r>
              <a:rPr lang="hu-HU" dirty="0" err="1" smtClean="0"/>
              <a:t>introduce</a:t>
            </a:r>
            <a:r>
              <a:rPr lang="hu-HU" dirty="0" smtClean="0"/>
              <a:t> </a:t>
            </a:r>
            <a:r>
              <a:rPr lang="hu-HU" dirty="0" err="1" smtClean="0"/>
              <a:t>this</a:t>
            </a:r>
            <a:r>
              <a:rPr lang="hu-HU" dirty="0" smtClean="0"/>
              <a:t> </a:t>
            </a:r>
            <a:r>
              <a:rPr lang="hu-HU" dirty="0" err="1" smtClean="0"/>
              <a:t>via</a:t>
            </a:r>
            <a:r>
              <a:rPr lang="hu-HU" dirty="0" smtClean="0"/>
              <a:t> </a:t>
            </a:r>
            <a:r>
              <a:rPr lang="hu-HU" dirty="0" err="1" smtClean="0"/>
              <a:t>logistic</a:t>
            </a:r>
            <a:r>
              <a:rPr lang="hu-HU" dirty="0" smtClean="0"/>
              <a:t> </a:t>
            </a:r>
            <a:r>
              <a:rPr lang="hu-HU" dirty="0" err="1" smtClean="0"/>
              <a:t>regression</a:t>
            </a:r>
            <a:r>
              <a:rPr lang="hu-HU" dirty="0" smtClean="0"/>
              <a:t>, </a:t>
            </a:r>
            <a:r>
              <a:rPr lang="hu-HU" dirty="0" err="1" smtClean="0"/>
              <a:t>which</a:t>
            </a:r>
            <a:r>
              <a:rPr lang="hu-HU" dirty="0" smtClean="0"/>
              <a:t> </a:t>
            </a:r>
            <a:r>
              <a:rPr lang="en-GB" dirty="0" smtClean="0"/>
              <a:t>learns </a:t>
            </a:r>
            <a:r>
              <a:rPr lang="en-GB" dirty="0"/>
              <a:t>a model of the form </a:t>
            </a:r>
            <a:r>
              <a:rPr lang="hu-HU" dirty="0" smtClean="0"/>
              <a:t/>
            </a:r>
            <a:br>
              <a:rPr lang="hu-HU" dirty="0" smtClean="0"/>
            </a:br>
            <a:r>
              <a:rPr lang="hu-HU" dirty="0" smtClean="0"/>
              <a:t/>
            </a:r>
            <a:br>
              <a:rPr lang="hu-HU" dirty="0" smtClean="0"/>
            </a:br>
            <a:r>
              <a:rPr lang="cy-GB" i="1" dirty="0" smtClean="0"/>
              <a:t>ŷ</a:t>
            </a:r>
            <a:r>
              <a:rPr lang="hu-HU" dirty="0" smtClean="0"/>
              <a:t> = </a:t>
            </a:r>
            <a:r>
              <a:rPr lang="el-GR" dirty="0" smtClean="0"/>
              <a:t>σ</a:t>
            </a:r>
            <a:r>
              <a:rPr lang="hu-HU" dirty="0" smtClean="0"/>
              <a:t>(</a:t>
            </a:r>
            <a:r>
              <a:rPr lang="hu-HU" i="1" dirty="0" smtClean="0"/>
              <a:t>a</a:t>
            </a:r>
            <a:r>
              <a:rPr lang="hu-HU" baseline="-25000" dirty="0" smtClean="0"/>
              <a:t>1</a:t>
            </a:r>
            <a:r>
              <a:rPr lang="hu-HU" i="1" dirty="0" smtClean="0"/>
              <a:t>x</a:t>
            </a:r>
            <a:r>
              <a:rPr lang="hu-HU" baseline="-25000" dirty="0" smtClean="0"/>
              <a:t>1</a:t>
            </a:r>
            <a:r>
              <a:rPr lang="hu-HU" dirty="0" smtClean="0"/>
              <a:t> + </a:t>
            </a:r>
            <a:r>
              <a:rPr lang="hu-HU" i="1" dirty="0" smtClean="0"/>
              <a:t>a</a:t>
            </a:r>
            <a:r>
              <a:rPr lang="hu-HU" baseline="-25000" dirty="0" smtClean="0"/>
              <a:t>2</a:t>
            </a:r>
            <a:r>
              <a:rPr lang="hu-HU" i="1" dirty="0" smtClean="0"/>
              <a:t>x</a:t>
            </a:r>
            <a:r>
              <a:rPr lang="hu-HU" baseline="-25000" dirty="0" smtClean="0"/>
              <a:t>2</a:t>
            </a:r>
            <a:r>
              <a:rPr lang="hu-HU" dirty="0" smtClean="0"/>
              <a:t> + ... + </a:t>
            </a:r>
            <a:r>
              <a:rPr lang="hu-HU" i="1" dirty="0" err="1" smtClean="0"/>
              <a:t>a</a:t>
            </a:r>
            <a:r>
              <a:rPr lang="hu-HU" baseline="-25000" dirty="0" err="1" smtClean="0"/>
              <a:t>k</a:t>
            </a:r>
            <a:r>
              <a:rPr lang="hu-HU" i="1" dirty="0" err="1" smtClean="0"/>
              <a:t>x</a:t>
            </a:r>
            <a:r>
              <a:rPr lang="hu-HU" baseline="-25000" dirty="0" err="1" smtClean="0"/>
              <a:t>k</a:t>
            </a:r>
            <a:r>
              <a:rPr lang="hu-HU" baseline="-25000" dirty="0" smtClean="0"/>
              <a:t> </a:t>
            </a:r>
            <a:r>
              <a:rPr lang="hu-HU" dirty="0" smtClean="0"/>
              <a:t>+ </a:t>
            </a:r>
            <a:r>
              <a:rPr lang="hu-HU" i="1" dirty="0" smtClean="0"/>
              <a:t>b</a:t>
            </a:r>
            <a:r>
              <a:rPr lang="hu-HU" dirty="0" smtClean="0"/>
              <a:t>) = </a:t>
            </a:r>
            <a:r>
              <a:rPr lang="el-GR" dirty="0" smtClean="0"/>
              <a:t>σ</a:t>
            </a:r>
            <a:r>
              <a:rPr lang="hu-HU" dirty="0" smtClean="0"/>
              <a:t>(</a:t>
            </a:r>
            <a:r>
              <a:rPr lang="hu-HU" i="1" u="sng" dirty="0" smtClean="0"/>
              <a:t>a</a:t>
            </a:r>
            <a:r>
              <a:rPr lang="en-GB" dirty="0" smtClean="0"/>
              <a:t>⋅</a:t>
            </a:r>
            <a:r>
              <a:rPr lang="hu-HU" i="1" u="sng" dirty="0" smtClean="0"/>
              <a:t>x</a:t>
            </a:r>
            <a:r>
              <a:rPr lang="hu-HU" baseline="-25000" dirty="0" smtClean="0"/>
              <a:t> </a:t>
            </a:r>
            <a:r>
              <a:rPr lang="hu-HU" dirty="0" smtClean="0"/>
              <a:t>+ </a:t>
            </a:r>
            <a:r>
              <a:rPr lang="hu-HU" i="1" dirty="0" smtClean="0"/>
              <a:t>b</a:t>
            </a:r>
            <a:r>
              <a:rPr lang="hu-HU" dirty="0" smtClean="0"/>
              <a:t>)</a:t>
            </a:r>
            <a:r>
              <a:rPr lang="hu-HU" baseline="-25000" dirty="0"/>
              <a:t> </a:t>
            </a:r>
            <a:r>
              <a:rPr lang="hu-HU" baseline="-25000" dirty="0" smtClean="0"/>
              <a:t/>
            </a:r>
            <a:br>
              <a:rPr lang="hu-HU" baseline="-25000" dirty="0" smtClean="0"/>
            </a:br>
            <a:r>
              <a:rPr lang="hu-HU" baseline="-25000" dirty="0" smtClean="0"/>
              <a:t/>
            </a:r>
            <a:br>
              <a:rPr lang="hu-HU" baseline="-25000" dirty="0" smtClean="0"/>
            </a:br>
            <a:r>
              <a:rPr lang="en-GB" dirty="0"/>
              <a:t>The </a:t>
            </a:r>
            <a:r>
              <a:rPr lang="en-GB" i="1" u="sng" dirty="0" smtClean="0"/>
              <a:t>x</a:t>
            </a:r>
            <a:r>
              <a:rPr lang="en-GB" dirty="0" smtClean="0"/>
              <a:t> </a:t>
            </a:r>
            <a:r>
              <a:rPr lang="en-GB" dirty="0"/>
              <a:t>vector consists of the features of an </a:t>
            </a:r>
            <a:r>
              <a:rPr lang="en-GB" dirty="0" smtClean="0"/>
              <a:t>observation</a:t>
            </a:r>
            <a:r>
              <a:rPr lang="hu-HU" dirty="0" smtClean="0"/>
              <a:t>. </a:t>
            </a:r>
            <a:r>
              <a:rPr lang="en-GB" dirty="0"/>
              <a:t>The vector </a:t>
            </a:r>
            <a:r>
              <a:rPr lang="en-GB" i="1" u="sng" dirty="0" smtClean="0"/>
              <a:t>a</a:t>
            </a:r>
            <a:r>
              <a:rPr lang="en-GB" i="1" dirty="0" smtClean="0"/>
              <a:t> </a:t>
            </a:r>
            <a:r>
              <a:rPr lang="en-GB" dirty="0"/>
              <a:t>and the scalar (simple) value b are the model's </a:t>
            </a:r>
            <a:r>
              <a:rPr lang="en-GB" b="1" dirty="0"/>
              <a:t>parameters, also known as </a:t>
            </a:r>
            <a:r>
              <a:rPr lang="en-GB" b="1" dirty="0" smtClean="0"/>
              <a:t>weights</a:t>
            </a:r>
            <a:r>
              <a:rPr lang="hu-HU" b="1" dirty="0" smtClean="0"/>
              <a:t>.</a:t>
            </a:r>
            <a:endParaRPr lang="hu-HU" dirty="0" smtClean="0"/>
          </a:p>
          <a:p>
            <a:r>
              <a:rPr lang="hu-HU" dirty="0" err="1" smtClean="0"/>
              <a:t>At</a:t>
            </a:r>
            <a:r>
              <a:rPr lang="hu-HU" dirty="0" smtClean="0"/>
              <a:t> </a:t>
            </a:r>
            <a:r>
              <a:rPr lang="hu-HU" dirty="0" err="1" smtClean="0"/>
              <a:t>the</a:t>
            </a:r>
            <a:r>
              <a:rPr lang="hu-HU" dirty="0" smtClean="0"/>
              <a:t> start of </a:t>
            </a:r>
            <a:r>
              <a:rPr lang="hu-HU" dirty="0" err="1" smtClean="0"/>
              <a:t>training</a:t>
            </a:r>
            <a:r>
              <a:rPr lang="en-GB" dirty="0" smtClean="0"/>
              <a:t>, </a:t>
            </a:r>
            <a:r>
              <a:rPr lang="en-GB" dirty="0"/>
              <a:t>the weights are initialized with random values</a:t>
            </a:r>
            <a:r>
              <a:rPr lang="hu-HU" dirty="0" smtClean="0"/>
              <a:t>. </a:t>
            </a:r>
            <a:r>
              <a:rPr lang="en-GB" dirty="0"/>
              <a:t>Each step of the training algorithm involves calculating the value of </a:t>
            </a:r>
            <a:r>
              <a:rPr lang="cy-GB" i="1" dirty="0"/>
              <a:t>ŷ</a:t>
            </a:r>
            <a:r>
              <a:rPr lang="en-GB" dirty="0" smtClean="0"/>
              <a:t> </a:t>
            </a:r>
            <a:r>
              <a:rPr lang="en-GB" dirty="0"/>
              <a:t>based on the current values of the weights and the vector </a:t>
            </a:r>
            <a:r>
              <a:rPr lang="en-GB" i="1" u="sng" dirty="0"/>
              <a:t>x</a:t>
            </a:r>
            <a:r>
              <a:rPr lang="en-GB" dirty="0"/>
              <a:t>, and then modifying the weights </a:t>
            </a:r>
            <a:r>
              <a:rPr lang="en-GB" i="1" u="sng" dirty="0"/>
              <a:t>a</a:t>
            </a:r>
            <a:r>
              <a:rPr lang="en-GB" dirty="0"/>
              <a:t> and </a:t>
            </a:r>
            <a:r>
              <a:rPr lang="en-GB" i="1" dirty="0"/>
              <a:t>b</a:t>
            </a:r>
            <a:r>
              <a:rPr lang="en-GB" dirty="0"/>
              <a:t> slightly in a positive or negative direction based on what the value of </a:t>
            </a:r>
            <a:r>
              <a:rPr lang="cy-GB" i="1" dirty="0" smtClean="0"/>
              <a:t>ŷ</a:t>
            </a:r>
            <a:r>
              <a:rPr lang="en-GB" dirty="0" smtClean="0"/>
              <a:t>​ </a:t>
            </a:r>
            <a:r>
              <a:rPr lang="en-GB" dirty="0"/>
              <a:t>should have been</a:t>
            </a:r>
            <a:r>
              <a:rPr lang="hu-HU" dirty="0" smtClean="0"/>
              <a:t>.</a:t>
            </a:r>
            <a:endParaRPr lang="hu-HU" dirty="0" smtClean="0"/>
          </a:p>
          <a:p>
            <a:pPr lvl="1"/>
            <a:r>
              <a:rPr lang="hu-HU" dirty="0" err="1" smtClean="0"/>
              <a:t>This</a:t>
            </a:r>
            <a:r>
              <a:rPr lang="hu-HU" dirty="0" smtClean="0"/>
              <a:t> is </a:t>
            </a:r>
            <a:r>
              <a:rPr lang="hu-HU" dirty="0" err="1" smtClean="0"/>
              <a:t>known</a:t>
            </a:r>
            <a:r>
              <a:rPr lang="hu-HU" dirty="0" smtClean="0"/>
              <a:t> </a:t>
            </a:r>
            <a:r>
              <a:rPr lang="hu-HU" dirty="0" err="1" smtClean="0"/>
              <a:t>as</a:t>
            </a:r>
            <a:r>
              <a:rPr lang="hu-HU" dirty="0" smtClean="0"/>
              <a:t> </a:t>
            </a:r>
            <a:r>
              <a:rPr lang="hu-HU" dirty="0" err="1" smtClean="0"/>
              <a:t>gradient</a:t>
            </a:r>
            <a:r>
              <a:rPr lang="hu-HU" dirty="0" smtClean="0"/>
              <a:t> </a:t>
            </a:r>
            <a:r>
              <a:rPr lang="hu-HU" dirty="0" err="1" smtClean="0"/>
              <a:t>descent</a:t>
            </a:r>
            <a:r>
              <a:rPr lang="hu-HU" dirty="0" smtClean="0"/>
              <a:t>: </a:t>
            </a:r>
            <a:r>
              <a:rPr lang="en-GB" dirty="0" smtClean="0"/>
              <a:t>The value of the given weight is modified by a small multiple of the partial derivative of the error function calculated for that weight, in the direction that reduces the error for the given observation</a:t>
            </a:r>
            <a:r>
              <a:rPr lang="hu-HU" dirty="0" smtClean="0"/>
              <a:t>; </a:t>
            </a:r>
            <a:r>
              <a:rPr lang="hu-HU" dirty="0" err="1" smtClean="0"/>
              <a:t>error</a:t>
            </a:r>
            <a:r>
              <a:rPr lang="hu-HU" dirty="0" smtClean="0"/>
              <a:t> being </a:t>
            </a:r>
            <a:r>
              <a:rPr lang="hu-HU" dirty="0" err="1" smtClean="0"/>
              <a:t>defined</a:t>
            </a:r>
            <a:r>
              <a:rPr lang="hu-HU" dirty="0" smtClean="0"/>
              <a:t> </a:t>
            </a:r>
            <a:r>
              <a:rPr lang="hu-HU" dirty="0" err="1" smtClean="0"/>
              <a:t>as</a:t>
            </a:r>
            <a:r>
              <a:rPr lang="hu-HU" dirty="0" smtClean="0"/>
              <a:t> </a:t>
            </a:r>
            <a:r>
              <a:rPr lang="en-GB" dirty="0"/>
              <a:t>the difference between the true </a:t>
            </a:r>
            <a:r>
              <a:rPr lang="hu-HU" i="1" dirty="0" smtClean="0"/>
              <a:t>y </a:t>
            </a:r>
            <a:r>
              <a:rPr lang="hu-HU" dirty="0" smtClean="0"/>
              <a:t>and </a:t>
            </a:r>
            <a:r>
              <a:rPr lang="hu-HU" dirty="0" err="1" smtClean="0"/>
              <a:t>the</a:t>
            </a:r>
            <a:r>
              <a:rPr lang="hu-HU" dirty="0" smtClean="0"/>
              <a:t> </a:t>
            </a:r>
            <a:r>
              <a:rPr lang="hu-HU" dirty="0" err="1" smtClean="0"/>
              <a:t>predicted</a:t>
            </a:r>
            <a:r>
              <a:rPr lang="hu-HU" dirty="0" smtClean="0"/>
              <a:t> </a:t>
            </a:r>
            <a:r>
              <a:rPr lang="cy-GB" i="1" dirty="0" smtClean="0"/>
              <a:t>ŷ</a:t>
            </a:r>
            <a:r>
              <a:rPr lang="hu-HU" i="1" dirty="0" smtClean="0"/>
              <a:t>.</a:t>
            </a:r>
            <a:endParaRPr lang="hu-HU" dirty="0" smtClean="0"/>
          </a:p>
          <a:p>
            <a:r>
              <a:rPr lang="en-GB" dirty="0"/>
              <a:t>By repeating this process many times for the observations in the training set, </a:t>
            </a:r>
            <a:r>
              <a:rPr lang="en-GB" i="1" u="sng" dirty="0" smtClean="0"/>
              <a:t>a</a:t>
            </a:r>
            <a:r>
              <a:rPr lang="en-GB" i="1" dirty="0" smtClean="0"/>
              <a:t> </a:t>
            </a:r>
            <a:r>
              <a:rPr lang="en-GB" dirty="0"/>
              <a:t>and </a:t>
            </a:r>
            <a:r>
              <a:rPr lang="en-GB" i="1" dirty="0"/>
              <a:t>b </a:t>
            </a:r>
            <a:r>
              <a:rPr lang="en-GB" dirty="0"/>
              <a:t>settle into values (converge) that minimize the function's total error across all training </a:t>
            </a:r>
            <a:r>
              <a:rPr lang="en-GB" dirty="0" smtClean="0"/>
              <a:t>observations</a:t>
            </a:r>
            <a:r>
              <a:rPr lang="hu-HU" dirty="0" smtClean="0"/>
              <a:t>.</a:t>
            </a:r>
            <a:endParaRPr lang="hu-HU" dirty="0" smtClean="0"/>
          </a:p>
        </p:txBody>
      </p:sp>
    </p:spTree>
    <p:extLst>
      <p:ext uri="{BB962C8B-B14F-4D97-AF65-F5344CB8AC3E}">
        <p14:creationId xmlns:p14="http://schemas.microsoft.com/office/powerpoint/2010/main" val="367719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Training</a:t>
            </a:r>
            <a:r>
              <a:rPr lang="hu-HU" dirty="0" smtClean="0"/>
              <a:t> </a:t>
            </a:r>
            <a:r>
              <a:rPr lang="hu-HU" dirty="0" err="1" smtClean="0"/>
              <a:t>goal</a:t>
            </a:r>
            <a:r>
              <a:rPr lang="hu-HU" dirty="0" smtClean="0"/>
              <a:t>: </a:t>
            </a:r>
            <a:r>
              <a:rPr lang="hu-HU" dirty="0" err="1" smtClean="0"/>
              <a:t>Finding</a:t>
            </a:r>
            <a:r>
              <a:rPr lang="hu-HU" dirty="0" smtClean="0"/>
              <a:t> a </a:t>
            </a:r>
            <a:r>
              <a:rPr lang="hu-HU" dirty="0"/>
              <a:t>L</a:t>
            </a:r>
            <a:r>
              <a:rPr lang="hu-HU" dirty="0" smtClean="0"/>
              <a:t>ocal </a:t>
            </a:r>
            <a:r>
              <a:rPr lang="hu-HU" dirty="0"/>
              <a:t>O</a:t>
            </a:r>
            <a:r>
              <a:rPr lang="hu-HU" dirty="0" smtClean="0"/>
              <a:t>ptimum</a:t>
            </a:r>
            <a:endParaRPr lang="en-GB" dirty="0"/>
          </a:p>
        </p:txBody>
      </p:sp>
      <p:sp>
        <p:nvSpPr>
          <p:cNvPr id="3" name="Tartalom helye 2"/>
          <p:cNvSpPr>
            <a:spLocks noGrp="1"/>
          </p:cNvSpPr>
          <p:nvPr>
            <p:ph idx="1"/>
          </p:nvPr>
        </p:nvSpPr>
        <p:spPr/>
        <p:txBody>
          <a:bodyPr>
            <a:normAutofit fontScale="55000" lnSpcReduction="20000"/>
          </a:bodyPr>
          <a:lstStyle/>
          <a:p>
            <a:r>
              <a:rPr lang="en-GB" dirty="0" smtClean="0"/>
              <a:t>"</a:t>
            </a:r>
            <a:r>
              <a:rPr lang="hu-HU" dirty="0" err="1" smtClean="0"/>
              <a:t>Minimize</a:t>
            </a:r>
            <a:r>
              <a:rPr lang="en-GB" dirty="0" smtClean="0"/>
              <a:t>"</a:t>
            </a:r>
            <a:r>
              <a:rPr lang="hu-HU" dirty="0" smtClean="0"/>
              <a:t> </a:t>
            </a:r>
            <a:r>
              <a:rPr lang="hu-HU" dirty="0" err="1" smtClean="0"/>
              <a:t>the</a:t>
            </a:r>
            <a:r>
              <a:rPr lang="hu-HU" dirty="0" smtClean="0"/>
              <a:t> </a:t>
            </a:r>
            <a:r>
              <a:rPr lang="en-GB" dirty="0" smtClean="0"/>
              <a:t>error </a:t>
            </a:r>
            <a:r>
              <a:rPr lang="en-GB" dirty="0"/>
              <a:t>means that </a:t>
            </a:r>
            <a:r>
              <a:rPr lang="en-GB" i="1" u="sng" dirty="0" smtClean="0"/>
              <a:t>a</a:t>
            </a:r>
            <a:r>
              <a:rPr lang="en-GB" dirty="0" smtClean="0"/>
              <a:t> </a:t>
            </a:r>
            <a:r>
              <a:rPr lang="en-GB" dirty="0"/>
              <a:t>and </a:t>
            </a:r>
            <a:r>
              <a:rPr lang="en-GB" i="1" dirty="0"/>
              <a:t>b</a:t>
            </a:r>
            <a:r>
              <a:rPr lang="en-GB" dirty="0"/>
              <a:t> define a point in k-dimensional space that is a </a:t>
            </a:r>
            <a:r>
              <a:rPr lang="en-GB" b="1" dirty="0"/>
              <a:t>local optimum</a:t>
            </a:r>
            <a:r>
              <a:rPr lang="en-GB" dirty="0"/>
              <a:t> with respect to the total error; that is, there is no other point in the value space near the given point (the combined values of </a:t>
            </a:r>
            <a:r>
              <a:rPr lang="en-GB" i="1" u="sng" dirty="0"/>
              <a:t>a</a:t>
            </a:r>
            <a:r>
              <a:rPr lang="en-GB" dirty="0"/>
              <a:t> and </a:t>
            </a:r>
            <a:r>
              <a:rPr lang="en-GB" i="1" dirty="0"/>
              <a:t>b</a:t>
            </a:r>
            <a:r>
              <a:rPr lang="en-GB" dirty="0"/>
              <a:t>) that would give a smaller error.</a:t>
            </a:r>
          </a:p>
          <a:p>
            <a:pPr lvl="1"/>
            <a:r>
              <a:rPr lang="en-GB" dirty="0"/>
              <a:t>This point is </a:t>
            </a:r>
            <a:r>
              <a:rPr lang="en-GB" b="1" dirty="0" smtClean="0"/>
              <a:t>not </a:t>
            </a:r>
            <a:r>
              <a:rPr lang="en-GB" b="1" dirty="0"/>
              <a:t>necessarily a global optimum</a:t>
            </a:r>
            <a:r>
              <a:rPr lang="en-GB" dirty="0"/>
              <a:t>, meaning a point that gives a </a:t>
            </a:r>
            <a:r>
              <a:rPr lang="en-GB" b="1" dirty="0"/>
              <a:t>smaller error </a:t>
            </a:r>
            <a:r>
              <a:rPr lang="en-GB" dirty="0"/>
              <a:t>may exist </a:t>
            </a:r>
            <a:r>
              <a:rPr lang="en-GB" b="1" dirty="0"/>
              <a:t>elsewhere </a:t>
            </a:r>
            <a:r>
              <a:rPr lang="en-GB" dirty="0"/>
              <a:t>in the value </a:t>
            </a:r>
            <a:r>
              <a:rPr lang="en-GB" dirty="0" smtClean="0"/>
              <a:t>space</a:t>
            </a:r>
            <a:r>
              <a:rPr lang="hu-HU" dirty="0" smtClean="0"/>
              <a:t>.</a:t>
            </a:r>
            <a:endParaRPr lang="hu-HU" dirty="0" smtClean="0"/>
          </a:p>
          <a:p>
            <a:pPr lvl="1"/>
            <a:r>
              <a:rPr lang="hu-HU" dirty="0" err="1" smtClean="0"/>
              <a:t>Although</a:t>
            </a:r>
            <a:r>
              <a:rPr lang="hu-HU" dirty="0" smtClean="0"/>
              <a:t> </a:t>
            </a:r>
            <a:r>
              <a:rPr lang="hu-HU" dirty="0" err="1" smtClean="0"/>
              <a:t>gradient</a:t>
            </a:r>
            <a:r>
              <a:rPr lang="hu-HU" dirty="0" smtClean="0"/>
              <a:t> </a:t>
            </a:r>
            <a:r>
              <a:rPr lang="hu-HU" dirty="0" err="1" smtClean="0"/>
              <a:t>descent</a:t>
            </a:r>
            <a:r>
              <a:rPr lang="hu-HU" dirty="0" smtClean="0"/>
              <a:t> </a:t>
            </a:r>
            <a:r>
              <a:rPr lang="hu-HU" dirty="0" err="1" smtClean="0"/>
              <a:t>as</a:t>
            </a:r>
            <a:r>
              <a:rPr lang="hu-HU" dirty="0" smtClean="0"/>
              <a:t> </a:t>
            </a:r>
            <a:r>
              <a:rPr lang="hu-HU" dirty="0" err="1" smtClean="0"/>
              <a:t>such</a:t>
            </a:r>
            <a:r>
              <a:rPr lang="hu-HU" dirty="0" smtClean="0"/>
              <a:t> is </a:t>
            </a:r>
            <a:r>
              <a:rPr lang="hu-HU" dirty="0" err="1" smtClean="0"/>
              <a:t>deterministic</a:t>
            </a:r>
            <a:r>
              <a:rPr lang="hu-HU" dirty="0" smtClean="0"/>
              <a:t>, </a:t>
            </a:r>
            <a:r>
              <a:rPr lang="en-GB" dirty="0"/>
              <a:t>the values of </a:t>
            </a:r>
            <a:r>
              <a:rPr lang="en-GB" i="1" u="sng" dirty="0"/>
              <a:t>a</a:t>
            </a:r>
            <a:r>
              <a:rPr lang="en-GB" i="1" dirty="0"/>
              <a:t> </a:t>
            </a:r>
            <a:r>
              <a:rPr lang="en-GB" dirty="0"/>
              <a:t>and </a:t>
            </a:r>
            <a:r>
              <a:rPr lang="en-GB" i="1" dirty="0"/>
              <a:t>b </a:t>
            </a:r>
            <a:r>
              <a:rPr lang="en-GB" dirty="0"/>
              <a:t>are set to </a:t>
            </a:r>
            <a:r>
              <a:rPr lang="en-GB" b="1" dirty="0"/>
              <a:t>random initial values</a:t>
            </a:r>
            <a:r>
              <a:rPr lang="en-GB" dirty="0"/>
              <a:t> at the start of training, and the observations are passed to the training algorithm in a </a:t>
            </a:r>
            <a:r>
              <a:rPr lang="en-GB" b="1" dirty="0"/>
              <a:t>random order</a:t>
            </a:r>
            <a:r>
              <a:rPr lang="en-GB" dirty="0" smtClean="0"/>
              <a:t>.</a:t>
            </a:r>
            <a:r>
              <a:rPr lang="hu-HU" dirty="0" smtClean="0"/>
              <a:t> </a:t>
            </a:r>
            <a:r>
              <a:rPr lang="en-GB" dirty="0"/>
              <a:t>Consequently, a different local optimum may be found during each training run</a:t>
            </a:r>
            <a:r>
              <a:rPr lang="hu-HU" dirty="0" smtClean="0"/>
              <a:t>. </a:t>
            </a:r>
            <a:r>
              <a:rPr lang="hu-HU" dirty="0" err="1" smtClean="0"/>
              <a:t>This</a:t>
            </a:r>
            <a:r>
              <a:rPr lang="hu-HU" dirty="0" smtClean="0"/>
              <a:t> </a:t>
            </a:r>
            <a:r>
              <a:rPr lang="hu-HU" dirty="0" err="1" smtClean="0"/>
              <a:t>randomised</a:t>
            </a:r>
            <a:r>
              <a:rPr lang="hu-HU" dirty="0" smtClean="0"/>
              <a:t> </a:t>
            </a:r>
            <a:r>
              <a:rPr lang="hu-HU" dirty="0" err="1" smtClean="0"/>
              <a:t>approach</a:t>
            </a:r>
            <a:r>
              <a:rPr lang="hu-HU" dirty="0" smtClean="0"/>
              <a:t> is </a:t>
            </a:r>
            <a:r>
              <a:rPr lang="hu-HU" dirty="0" err="1" smtClean="0"/>
              <a:t>known</a:t>
            </a:r>
            <a:r>
              <a:rPr lang="hu-HU" dirty="0" smtClean="0"/>
              <a:t> </a:t>
            </a:r>
            <a:r>
              <a:rPr lang="hu-HU" dirty="0" err="1" smtClean="0"/>
              <a:t>as</a:t>
            </a:r>
            <a:r>
              <a:rPr lang="hu-HU" dirty="0" smtClean="0"/>
              <a:t> </a:t>
            </a:r>
            <a:r>
              <a:rPr lang="hu-HU" dirty="0" err="1" smtClean="0"/>
              <a:t>stochastic</a:t>
            </a:r>
            <a:r>
              <a:rPr lang="hu-HU" dirty="0" smtClean="0"/>
              <a:t> </a:t>
            </a:r>
            <a:r>
              <a:rPr lang="hu-HU" dirty="0" err="1" smtClean="0"/>
              <a:t>gradient</a:t>
            </a:r>
            <a:r>
              <a:rPr lang="hu-HU" dirty="0" smtClean="0"/>
              <a:t> </a:t>
            </a:r>
            <a:r>
              <a:rPr lang="hu-HU" dirty="0" err="1" smtClean="0"/>
              <a:t>descent</a:t>
            </a:r>
            <a:r>
              <a:rPr lang="hu-HU" dirty="0" smtClean="0"/>
              <a:t>.</a:t>
            </a:r>
          </a:p>
          <a:p>
            <a:pPr lvl="1"/>
            <a:r>
              <a:rPr lang="en-GB" dirty="0"/>
              <a:t>We can repeat the training several times with different initial values and choose the solution with the smallest error</a:t>
            </a:r>
            <a:r>
              <a:rPr lang="hu-HU" dirty="0" smtClean="0"/>
              <a:t>.</a:t>
            </a:r>
            <a:endParaRPr lang="hu-HU" dirty="0" smtClean="0"/>
          </a:p>
          <a:p>
            <a:pPr lvl="1"/>
            <a:r>
              <a:rPr lang="en-GB" dirty="0"/>
              <a:t>It is practically irrelevant how optimal the found solution is, as the </a:t>
            </a:r>
            <a:r>
              <a:rPr lang="hu-HU" dirty="0" err="1" smtClean="0"/>
              <a:t>training</a:t>
            </a:r>
            <a:r>
              <a:rPr lang="hu-HU" dirty="0" smtClean="0"/>
              <a:t> </a:t>
            </a:r>
            <a:r>
              <a:rPr lang="en-GB" dirty="0" smtClean="0"/>
              <a:t>error </a:t>
            </a:r>
            <a:r>
              <a:rPr lang="en-GB" dirty="0"/>
              <a:t>is always only </a:t>
            </a:r>
            <a:r>
              <a:rPr lang="en-GB" b="1" dirty="0"/>
              <a:t>measured on the</a:t>
            </a:r>
            <a:r>
              <a:rPr lang="en-GB" dirty="0"/>
              <a:t> </a:t>
            </a:r>
            <a:r>
              <a:rPr lang="en-GB" b="1" dirty="0"/>
              <a:t>training data</a:t>
            </a:r>
            <a:r>
              <a:rPr lang="hu-HU" dirty="0" smtClean="0"/>
              <a:t>. </a:t>
            </a:r>
            <a:r>
              <a:rPr lang="en-GB" dirty="0"/>
              <a:t>The training data constitutes only a </a:t>
            </a:r>
            <a:r>
              <a:rPr lang="en-GB" b="1" dirty="0"/>
              <a:t>random sample </a:t>
            </a:r>
            <a:r>
              <a:rPr lang="en-GB" dirty="0"/>
              <a:t>from the total population to be </a:t>
            </a:r>
            <a:r>
              <a:rPr lang="en-GB" dirty="0" err="1"/>
              <a:t>modeled</a:t>
            </a:r>
            <a:r>
              <a:rPr lang="hu-HU" dirty="0" smtClean="0"/>
              <a:t> </a:t>
            </a:r>
            <a:r>
              <a:rPr lang="en-GB" dirty="0"/>
              <a:t>and </a:t>
            </a:r>
            <a:r>
              <a:rPr lang="en-GB" dirty="0" smtClean="0"/>
              <a:t>do </a:t>
            </a:r>
            <a:r>
              <a:rPr lang="en-GB" dirty="0"/>
              <a:t>not precisely reflect the statistical characteristics of the entire population</a:t>
            </a:r>
            <a:r>
              <a:rPr lang="hu-HU" dirty="0" smtClean="0"/>
              <a:t>.</a:t>
            </a:r>
            <a:endParaRPr lang="hu-HU" dirty="0" smtClean="0"/>
          </a:p>
          <a:p>
            <a:pPr lvl="2"/>
            <a:r>
              <a:rPr lang="en-GB" dirty="0"/>
              <a:t>Different samples will be optimally described by different models</a:t>
            </a:r>
            <a:r>
              <a:rPr lang="hu-HU" dirty="0" smtClean="0"/>
              <a:t>.</a:t>
            </a:r>
            <a:endParaRPr lang="en-GB" dirty="0" smtClean="0"/>
          </a:p>
          <a:p>
            <a:r>
              <a:rPr lang="en-GB" dirty="0"/>
              <a:t>In summary: the goal is </a:t>
            </a:r>
            <a:r>
              <a:rPr lang="en-GB" dirty="0" smtClean="0"/>
              <a:t>a "</a:t>
            </a:r>
            <a:r>
              <a:rPr lang="en-GB" b="1" dirty="0" smtClean="0"/>
              <a:t>good </a:t>
            </a:r>
            <a:r>
              <a:rPr lang="en-GB" b="1" dirty="0"/>
              <a:t>enough</a:t>
            </a:r>
            <a:r>
              <a:rPr lang="en-GB" dirty="0"/>
              <a:t>," </a:t>
            </a:r>
            <a:r>
              <a:rPr lang="en-GB" b="1" dirty="0"/>
              <a:t>practically usable approximation</a:t>
            </a:r>
            <a:r>
              <a:rPr lang="en-GB" dirty="0"/>
              <a:t> of the </a:t>
            </a:r>
            <a:r>
              <a:rPr lang="en-GB" dirty="0" smtClean="0"/>
              <a:t>solution</a:t>
            </a:r>
            <a:r>
              <a:rPr lang="hu-HU" b="1" dirty="0"/>
              <a:t>.</a:t>
            </a:r>
            <a:endParaRPr lang="en-GB" dirty="0"/>
          </a:p>
        </p:txBody>
      </p:sp>
    </p:spTree>
    <p:extLst>
      <p:ext uri="{BB962C8B-B14F-4D97-AF65-F5344CB8AC3E}">
        <p14:creationId xmlns:p14="http://schemas.microsoft.com/office/powerpoint/2010/main" val="3358658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Linear</a:t>
            </a:r>
            <a:r>
              <a:rPr lang="hu-HU" dirty="0" smtClean="0"/>
              <a:t> </a:t>
            </a:r>
            <a:r>
              <a:rPr lang="hu-HU" dirty="0" err="1" smtClean="0"/>
              <a:t>vs</a:t>
            </a:r>
            <a:r>
              <a:rPr lang="hu-HU" dirty="0" smtClean="0"/>
              <a:t> </a:t>
            </a:r>
            <a:r>
              <a:rPr lang="hu-HU" dirty="0" err="1" smtClean="0"/>
              <a:t>Non-Linear</a:t>
            </a:r>
            <a:r>
              <a:rPr lang="hu-HU" dirty="0" smtClean="0"/>
              <a:t> </a:t>
            </a:r>
            <a:r>
              <a:rPr lang="hu-HU" dirty="0" err="1" smtClean="0"/>
              <a:t>Decision</a:t>
            </a:r>
            <a:r>
              <a:rPr lang="hu-HU" dirty="0" smtClean="0"/>
              <a:t> </a:t>
            </a:r>
            <a:r>
              <a:rPr lang="hu-HU" dirty="0" err="1" smtClean="0"/>
              <a:t>Boundary</a:t>
            </a:r>
            <a:endParaRPr lang="en-GB" dirty="0"/>
          </a:p>
        </p:txBody>
      </p:sp>
      <p:sp>
        <p:nvSpPr>
          <p:cNvPr id="3" name="Tartalom helye 2"/>
          <p:cNvSpPr>
            <a:spLocks noGrp="1"/>
          </p:cNvSpPr>
          <p:nvPr>
            <p:ph idx="1"/>
          </p:nvPr>
        </p:nvSpPr>
        <p:spPr/>
        <p:txBody>
          <a:bodyPr>
            <a:normAutofit fontScale="55000" lnSpcReduction="20000"/>
          </a:bodyPr>
          <a:lstStyle/>
          <a:p>
            <a:r>
              <a:rPr lang="en-GB" dirty="0"/>
              <a:t>Logistic regression can only express a </a:t>
            </a:r>
            <a:r>
              <a:rPr lang="en-GB" b="1" dirty="0" smtClean="0"/>
              <a:t>linear </a:t>
            </a:r>
            <a:r>
              <a:rPr lang="en-GB" b="1" dirty="0"/>
              <a:t>decision </a:t>
            </a:r>
            <a:r>
              <a:rPr lang="en-GB" b="1" dirty="0" smtClean="0"/>
              <a:t>boundary</a:t>
            </a:r>
            <a:r>
              <a:rPr lang="hu-HU" dirty="0" smtClean="0"/>
              <a:t>:</a:t>
            </a:r>
            <a:endParaRPr lang="hu-HU" dirty="0" smtClean="0"/>
          </a:p>
          <a:p>
            <a:pPr lvl="1"/>
            <a:r>
              <a:rPr lang="en-GB" dirty="0"/>
              <a:t>In two dimensions, it draws a </a:t>
            </a:r>
            <a:r>
              <a:rPr lang="en-GB" b="1" dirty="0" smtClean="0"/>
              <a:t>straight </a:t>
            </a:r>
            <a:r>
              <a:rPr lang="en-GB" b="1" dirty="0"/>
              <a:t>line</a:t>
            </a:r>
            <a:r>
              <a:rPr lang="en-GB" dirty="0"/>
              <a:t> </a:t>
            </a:r>
            <a:r>
              <a:rPr lang="hu-HU" dirty="0" err="1" smtClean="0"/>
              <a:t>separating</a:t>
            </a:r>
            <a:r>
              <a:rPr lang="hu-HU" dirty="0" smtClean="0"/>
              <a:t> (</a:t>
            </a:r>
            <a:r>
              <a:rPr lang="hu-HU" dirty="0" err="1" smtClean="0"/>
              <a:t>as</a:t>
            </a:r>
            <a:r>
              <a:rPr lang="hu-HU" dirty="0" smtClean="0"/>
              <a:t> </a:t>
            </a:r>
            <a:r>
              <a:rPr lang="hu-HU" dirty="0" err="1" smtClean="0"/>
              <a:t>well</a:t>
            </a:r>
            <a:r>
              <a:rPr lang="hu-HU" dirty="0" smtClean="0"/>
              <a:t> </a:t>
            </a:r>
            <a:r>
              <a:rPr lang="hu-HU" dirty="0" err="1" smtClean="0"/>
              <a:t>as</a:t>
            </a:r>
            <a:r>
              <a:rPr lang="hu-HU" dirty="0" smtClean="0"/>
              <a:t> </a:t>
            </a:r>
            <a:r>
              <a:rPr lang="hu-HU" dirty="0" err="1" smtClean="0"/>
              <a:t>possible</a:t>
            </a:r>
            <a:r>
              <a:rPr lang="hu-HU" dirty="0" smtClean="0"/>
              <a:t>) </a:t>
            </a:r>
            <a:r>
              <a:rPr lang="en-GB" dirty="0" smtClean="0"/>
              <a:t>the </a:t>
            </a:r>
            <a:r>
              <a:rPr lang="en-GB" dirty="0"/>
              <a:t>points of the two </a:t>
            </a:r>
            <a:r>
              <a:rPr lang="en-GB" dirty="0" smtClean="0"/>
              <a:t>classes</a:t>
            </a:r>
            <a:endParaRPr lang="hu-HU" dirty="0" smtClean="0"/>
          </a:p>
          <a:p>
            <a:pPr lvl="1"/>
            <a:r>
              <a:rPr lang="en-GB" dirty="0"/>
              <a:t>In three dimensions, it defines a </a:t>
            </a:r>
            <a:r>
              <a:rPr lang="en-GB" dirty="0" smtClean="0"/>
              <a:t>plane</a:t>
            </a:r>
            <a:endParaRPr lang="hu-HU" dirty="0" smtClean="0"/>
          </a:p>
          <a:p>
            <a:pPr lvl="1"/>
            <a:r>
              <a:rPr lang="en-GB" dirty="0"/>
              <a:t>In </a:t>
            </a:r>
            <a:r>
              <a:rPr lang="en-GB" i="1" dirty="0" smtClean="0"/>
              <a:t>k </a:t>
            </a:r>
            <a:r>
              <a:rPr lang="en-GB" dirty="0"/>
              <a:t>dimensions, </a:t>
            </a:r>
            <a:r>
              <a:rPr lang="en-GB" dirty="0" smtClean="0"/>
              <a:t>a </a:t>
            </a:r>
            <a:r>
              <a:rPr lang="en-GB" i="1" dirty="0"/>
              <a:t>k−</a:t>
            </a:r>
            <a:r>
              <a:rPr lang="en-GB" dirty="0"/>
              <a:t>1</a:t>
            </a:r>
            <a:r>
              <a:rPr lang="en-GB" i="1" dirty="0"/>
              <a:t> </a:t>
            </a:r>
            <a:r>
              <a:rPr lang="en-GB" dirty="0"/>
              <a:t>dimensional </a:t>
            </a:r>
            <a:r>
              <a:rPr lang="en-GB" dirty="0" smtClean="0"/>
              <a:t>hyperplane</a:t>
            </a:r>
            <a:endParaRPr lang="hu-HU" dirty="0" smtClean="0"/>
          </a:p>
          <a:p>
            <a:r>
              <a:rPr lang="en-GB" dirty="0"/>
              <a:t>This only provides a good solution for classification problems where the classes are </a:t>
            </a:r>
            <a:r>
              <a:rPr lang="en-GB" b="1" dirty="0" smtClean="0"/>
              <a:t>linearly separable</a:t>
            </a:r>
            <a:r>
              <a:rPr lang="hu-HU" dirty="0" smtClean="0"/>
              <a:t>.</a:t>
            </a:r>
            <a:endParaRPr lang="hu-HU" dirty="0" smtClean="0"/>
          </a:p>
          <a:p>
            <a:r>
              <a:rPr lang="en-GB" dirty="0"/>
              <a:t>Many classes are </a:t>
            </a:r>
            <a:r>
              <a:rPr lang="en-GB" b="1" dirty="0" smtClean="0"/>
              <a:t>not </a:t>
            </a:r>
            <a:r>
              <a:rPr lang="en-GB" b="1" dirty="0"/>
              <a:t>linearly separable</a:t>
            </a:r>
            <a:r>
              <a:rPr lang="en-GB" dirty="0"/>
              <a:t> from each other, and the problem cannot be solved with a single line </a:t>
            </a:r>
            <a:r>
              <a:rPr lang="en-GB" dirty="0" smtClean="0"/>
              <a:t>(hyperplane)</a:t>
            </a:r>
            <a:r>
              <a:rPr lang="hu-HU" dirty="0" smtClean="0"/>
              <a:t>.</a:t>
            </a:r>
            <a:endParaRPr lang="hu-HU" dirty="0" smtClean="0"/>
          </a:p>
          <a:p>
            <a:pPr lvl="1"/>
            <a:r>
              <a:rPr lang="en-GB" i="1" dirty="0"/>
              <a:t>Example</a:t>
            </a:r>
            <a:r>
              <a:rPr lang="en-GB" dirty="0"/>
              <a:t>: Separating settlements on a map that are within 50 km of Debrecen from those that are farther away. The solution is not a line, but a </a:t>
            </a:r>
            <a:r>
              <a:rPr lang="en-GB" dirty="0" smtClean="0"/>
              <a:t>circle</a:t>
            </a:r>
            <a:r>
              <a:rPr lang="hu-HU" dirty="0" smtClean="0"/>
              <a:t>.</a:t>
            </a:r>
            <a:endParaRPr lang="hu-HU" dirty="0" smtClean="0"/>
          </a:p>
          <a:p>
            <a:r>
              <a:rPr lang="en-GB" dirty="0"/>
              <a:t>The </a:t>
            </a:r>
            <a:r>
              <a:rPr lang="en-GB" b="1" dirty="0" smtClean="0"/>
              <a:t>neural </a:t>
            </a:r>
            <a:r>
              <a:rPr lang="en-GB" b="1" dirty="0"/>
              <a:t>network</a:t>
            </a:r>
            <a:r>
              <a:rPr lang="en-GB" dirty="0"/>
              <a:t> is an </a:t>
            </a:r>
            <a:r>
              <a:rPr lang="en-GB" b="1" dirty="0"/>
              <a:t>extension</a:t>
            </a:r>
            <a:r>
              <a:rPr lang="en-GB" dirty="0"/>
              <a:t> of logistic regression that can approximate any function, including </a:t>
            </a:r>
            <a:r>
              <a:rPr lang="en-GB" b="1" dirty="0"/>
              <a:t>non-linear functions</a:t>
            </a:r>
            <a:r>
              <a:rPr lang="en-GB" dirty="0"/>
              <a:t>, allowing non-linear decision boundaries to be </a:t>
            </a:r>
            <a:r>
              <a:rPr lang="en-GB" dirty="0" smtClean="0"/>
              <a:t>expressed</a:t>
            </a:r>
            <a:r>
              <a:rPr lang="hu-HU" dirty="0" smtClean="0"/>
              <a:t>.</a:t>
            </a:r>
            <a:endParaRPr lang="hu-HU" dirty="0" smtClean="0"/>
          </a:p>
          <a:p>
            <a:r>
              <a:rPr lang="hu-HU" dirty="0" smtClean="0"/>
              <a:t>A </a:t>
            </a:r>
            <a:r>
              <a:rPr lang="en-GB" dirty="0" smtClean="0"/>
              <a:t>neural </a:t>
            </a:r>
            <a:r>
              <a:rPr lang="en-GB" dirty="0"/>
              <a:t>network is a mathematical model, just like linear regression, consisting of </a:t>
            </a:r>
            <a:r>
              <a:rPr lang="en-GB" b="1" dirty="0"/>
              <a:t>multiplications, additions</a:t>
            </a:r>
            <a:r>
              <a:rPr lang="en-GB" dirty="0"/>
              <a:t>, and </a:t>
            </a:r>
            <a:r>
              <a:rPr lang="en-GB" b="1" dirty="0"/>
              <a:t>simple non-linear functions </a:t>
            </a:r>
            <a:r>
              <a:rPr lang="en-GB" dirty="0"/>
              <a:t>applied to their results (e.g., the sigmoid function), but it is more complex</a:t>
            </a:r>
            <a:r>
              <a:rPr lang="hu-HU" dirty="0" smtClean="0"/>
              <a:t>.</a:t>
            </a:r>
            <a:endParaRPr lang="en-GB" dirty="0"/>
          </a:p>
        </p:txBody>
      </p:sp>
    </p:spTree>
    <p:extLst>
      <p:ext uri="{BB962C8B-B14F-4D97-AF65-F5344CB8AC3E}">
        <p14:creationId xmlns:p14="http://schemas.microsoft.com/office/powerpoint/2010/main" val="300699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2917</TotalTime>
  <Words>4517</Words>
  <Application>Microsoft Office PowerPoint</Application>
  <PresentationFormat>Diavetítés a képernyőre (4:3 oldalarány)</PresentationFormat>
  <Paragraphs>271</Paragraphs>
  <Slides>35</Slides>
  <Notes>4</Notes>
  <HiddenSlides>0</HiddenSlides>
  <MMClips>0</MMClips>
  <ScaleCrop>false</ScaleCrop>
  <HeadingPairs>
    <vt:vector size="4" baseType="variant">
      <vt:variant>
        <vt:lpstr>Téma</vt:lpstr>
      </vt:variant>
      <vt:variant>
        <vt:i4>1</vt:i4>
      </vt:variant>
      <vt:variant>
        <vt:lpstr>Diacímek</vt:lpstr>
      </vt:variant>
      <vt:variant>
        <vt:i4>35</vt:i4>
      </vt:variant>
    </vt:vector>
  </HeadingPairs>
  <TitlesOfParts>
    <vt:vector size="36" baseType="lpstr">
      <vt:lpstr>Office-téma</vt:lpstr>
      <vt:lpstr>Generative Artificial Intelligence</vt:lpstr>
      <vt:lpstr>Machine Learning in the 1990s and 2000s</vt:lpstr>
      <vt:lpstr>Machine Learning in the 1990s and 2000s</vt:lpstr>
      <vt:lpstr>Machine Learning: A Few Typical Examples</vt:lpstr>
      <vt:lpstr>Machine Learning: A Few Typical Examples</vt:lpstr>
      <vt:lpstr>A Machine Learning Model: Decision Tree</vt:lpstr>
      <vt:lpstr>Refresher: Logistic Regression</vt:lpstr>
      <vt:lpstr>Training goal: Finding a Local Optimum</vt:lpstr>
      <vt:lpstr>Linear vs Non-Linear Decision Boundary</vt:lpstr>
      <vt:lpstr>Logistic Regression</vt:lpstr>
      <vt:lpstr>Logistic Regression to Neural Network</vt:lpstr>
      <vt:lpstr>Logistic Regression to Neural Network</vt:lpstr>
      <vt:lpstr>Logistic Regression to Neural Network</vt:lpstr>
      <vt:lpstr>Logistic Regression to Neural Network</vt:lpstr>
      <vt:lpstr>Logistic Regression to Neural Network</vt:lpstr>
      <vt:lpstr>Logistic Regression to Neural Network</vt:lpstr>
      <vt:lpstr>Logistic Regression to Neural Network</vt:lpstr>
      <vt:lpstr>Neural Network</vt:lpstr>
      <vt:lpstr>Neural Network</vt:lpstr>
      <vt:lpstr>Universal Approximation</vt:lpstr>
      <vt:lpstr>Neural Networks and Other Models</vt:lpstr>
      <vt:lpstr>Deep Learning</vt:lpstr>
      <vt:lpstr>Deep Learning</vt:lpstr>
      <vt:lpstr>Deep Learning</vt:lpstr>
      <vt:lpstr>Deep Learning</vt:lpstr>
      <vt:lpstr>Deep Learning</vt:lpstr>
      <vt:lpstr>Why Train Deep Neural Networks?</vt:lpstr>
      <vt:lpstr>Obstacles to Deep Learning</vt:lpstr>
      <vt:lpstr>Obstacles to Deep Learning</vt:lpstr>
      <vt:lpstr>Obstacles to Deep Learning</vt:lpstr>
      <vt:lpstr>Breakthrough</vt:lpstr>
      <vt:lpstr>Convolutional Neural Networks</vt:lpstr>
      <vt:lpstr>Convolutional Neural Networks</vt:lpstr>
      <vt:lpstr>Recurrent Neural Networks</vt:lpstr>
      <vt:lpstr>Recurrent Neural Networks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Generatív mesterséges intelligencia</dc:title>
  <dc:creator>Anonim</dc:creator>
  <cp:lastModifiedBy>Anonim</cp:lastModifiedBy>
  <cp:revision>93</cp:revision>
  <dcterms:created xsi:type="dcterms:W3CDTF">2025-09-30T21:12:38Z</dcterms:created>
  <dcterms:modified xsi:type="dcterms:W3CDTF">2025-10-02T21:54:50Z</dcterms:modified>
</cp:coreProperties>
</file>