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75"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DD936-7EEA-4B47-AEB2-1514B10E98D6}" type="datetimeFigureOut">
              <a:rPr lang="en-GB" smtClean="0"/>
              <a:t>22/09/2025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F7FB2-A947-4498-A49D-FB6558DF61E8}" type="slidenum">
              <a:rPr lang="en-GB" smtClean="0"/>
              <a:t>‹#›</a:t>
            </a:fld>
            <a:endParaRPr lang="en-GB"/>
          </a:p>
        </p:txBody>
      </p:sp>
    </p:spTree>
    <p:extLst>
      <p:ext uri="{BB962C8B-B14F-4D97-AF65-F5344CB8AC3E}">
        <p14:creationId xmlns:p14="http://schemas.microsoft.com/office/powerpoint/2010/main" val="294359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2DFF7FB2-A947-4498-A49D-FB6558DF61E8}" type="slidenum">
              <a:rPr lang="en-GB" smtClean="0"/>
              <a:t>14</a:t>
            </a:fld>
            <a:endParaRPr lang="en-GB"/>
          </a:p>
        </p:txBody>
      </p:sp>
    </p:spTree>
    <p:extLst>
      <p:ext uri="{BB962C8B-B14F-4D97-AF65-F5344CB8AC3E}">
        <p14:creationId xmlns:p14="http://schemas.microsoft.com/office/powerpoint/2010/main" val="410399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260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97350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6485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93830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18637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9B2560E-1649-4FE1-8286-ADC9942F2E2F}" type="datetimeFigureOut">
              <a:rPr lang="en-GB" smtClean="0"/>
              <a:t>22/09/2025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1831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9B2560E-1649-4FE1-8286-ADC9942F2E2F}" type="datetimeFigureOut">
              <a:rPr lang="en-GB" smtClean="0"/>
              <a:t>22/09/2025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3036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9B2560E-1649-4FE1-8286-ADC9942F2E2F}" type="datetimeFigureOut">
              <a:rPr lang="en-GB" smtClean="0"/>
              <a:t>22/09/2025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47144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9B2560E-1649-4FE1-8286-ADC9942F2E2F}" type="datetimeFigureOut">
              <a:rPr lang="en-GB" smtClean="0"/>
              <a:t>22/09/2025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262741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22/09/2025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3375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22/09/2025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6021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2560E-1649-4FE1-8286-ADC9942F2E2F}" type="datetimeFigureOut">
              <a:rPr lang="en-GB" smtClean="0"/>
              <a:t>22/09/2025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889-A9D2-49A5-9973-A7517B70806C}" type="slidenum">
              <a:rPr lang="en-GB" smtClean="0"/>
              <a:t>‹#›</a:t>
            </a:fld>
            <a:endParaRPr lang="en-GB"/>
          </a:p>
        </p:txBody>
      </p:sp>
    </p:spTree>
    <p:extLst>
      <p:ext uri="{BB962C8B-B14F-4D97-AF65-F5344CB8AC3E}">
        <p14:creationId xmlns:p14="http://schemas.microsoft.com/office/powerpoint/2010/main" val="335694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space.mit.edu/handle/1721.1/61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ooks.google.com/ngrams/graph?content=artificial+intelligence&amp;year_start=1940&amp;year_end=2017&amp;corpus=en&amp;smoothing=0&amp;case_insensitive=fal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bpedia.org/" TargetMode="External"/><Relationship Id="rId2" Type="http://schemas.openxmlformats.org/officeDocument/2006/relationships/hyperlink" Target="http://www.wikidata.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ooks.google.com/ngrams/graph?content=artificial+intelligence&amp;year_start=1970&amp;year_end=2022&amp;corpus=en&amp;smoothing=0&amp;case_insensitive=fal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hil415.pbworks.com/f/TuringComputing.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Generative</a:t>
            </a:r>
            <a:r>
              <a:rPr lang="hu-HU" dirty="0" smtClean="0"/>
              <a:t> </a:t>
            </a:r>
            <a:r>
              <a:rPr lang="hu-HU" dirty="0" err="1" smtClean="0"/>
              <a:t>Artificial</a:t>
            </a:r>
            <a:r>
              <a:rPr lang="hu-HU" dirty="0" smtClean="0"/>
              <a:t> </a:t>
            </a:r>
            <a:r>
              <a:rPr lang="hu-HU" dirty="0" err="1" smtClean="0"/>
              <a:t>Intelligence</a:t>
            </a:r>
            <a:endParaRPr lang="en-GB" dirty="0"/>
          </a:p>
        </p:txBody>
      </p:sp>
      <p:sp>
        <p:nvSpPr>
          <p:cNvPr id="3" name="Alcím 2"/>
          <p:cNvSpPr>
            <a:spLocks noGrp="1"/>
          </p:cNvSpPr>
          <p:nvPr>
            <p:ph type="subTitle" idx="1"/>
          </p:nvPr>
        </p:nvSpPr>
        <p:spPr/>
        <p:txBody>
          <a:bodyPr>
            <a:normAutofit fontScale="92500" lnSpcReduction="20000"/>
          </a:bodyPr>
          <a:lstStyle/>
          <a:p>
            <a:r>
              <a:rPr lang="hu-HU" dirty="0" err="1"/>
              <a:t>September</a:t>
            </a:r>
            <a:r>
              <a:rPr lang="hu-HU" dirty="0"/>
              <a:t> </a:t>
            </a:r>
            <a:r>
              <a:rPr lang="hu-HU" dirty="0" smtClean="0"/>
              <a:t>18, </a:t>
            </a:r>
            <a:r>
              <a:rPr lang="hu-HU" dirty="0"/>
              <a:t>2025</a:t>
            </a:r>
          </a:p>
          <a:p>
            <a:r>
              <a:rPr lang="hu-HU" dirty="0"/>
              <a:t>Pethő Gergely</a:t>
            </a:r>
          </a:p>
          <a:p>
            <a:r>
              <a:rPr lang="hu-HU" dirty="0" err="1"/>
              <a:t>UD</a:t>
            </a:r>
            <a:r>
              <a:rPr lang="hu-HU" dirty="0"/>
              <a:t> </a:t>
            </a:r>
            <a:r>
              <a:rPr lang="hu-HU" dirty="0" err="1"/>
              <a:t>Faculty</a:t>
            </a:r>
            <a:r>
              <a:rPr lang="hu-HU" dirty="0"/>
              <a:t> of Health Science, </a:t>
            </a:r>
            <a:r>
              <a:rPr lang="hu-HU" dirty="0" err="1"/>
              <a:t>Department</a:t>
            </a:r>
            <a:r>
              <a:rPr lang="hu-HU" dirty="0"/>
              <a:t> of </a:t>
            </a:r>
            <a:r>
              <a:rPr lang="hu-HU" dirty="0" err="1"/>
              <a:t>Bioinformatics</a:t>
            </a:r>
            <a:endParaRPr lang="en-GB" dirty="0"/>
          </a:p>
        </p:txBody>
      </p:sp>
    </p:spTree>
    <p:extLst>
      <p:ext uri="{BB962C8B-B14F-4D97-AF65-F5344CB8AC3E}">
        <p14:creationId xmlns:p14="http://schemas.microsoft.com/office/powerpoint/2010/main" val="2723271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Turing Test</a:t>
            </a:r>
            <a:endParaRPr lang="en-GB" dirty="0"/>
          </a:p>
        </p:txBody>
      </p:sp>
      <p:sp>
        <p:nvSpPr>
          <p:cNvPr id="3" name="Tartalom helye 2"/>
          <p:cNvSpPr>
            <a:spLocks noGrp="1"/>
          </p:cNvSpPr>
          <p:nvPr>
            <p:ph idx="1"/>
          </p:nvPr>
        </p:nvSpPr>
        <p:spPr>
          <a:xfrm>
            <a:off x="539552" y="1484784"/>
            <a:ext cx="8229600" cy="4525963"/>
          </a:xfrm>
        </p:spPr>
        <p:txBody>
          <a:bodyPr>
            <a:normAutofit/>
          </a:bodyPr>
          <a:lstStyle/>
          <a:p>
            <a:r>
              <a:rPr lang="en-GB" sz="1400" dirty="0"/>
              <a:t>The imitation game with a man and a woman</a:t>
            </a:r>
            <a:r>
              <a:rPr lang="hu-HU" sz="1400" dirty="0" smtClean="0"/>
              <a:t>:</a:t>
            </a:r>
          </a:p>
          <a:p>
            <a:r>
              <a:rPr lang="en-GB" sz="1400" dirty="0"/>
              <a:t>A man (A) and a woman (B) are in one room, and an interrogator (C) is in another room and cannot see them</a:t>
            </a:r>
            <a:r>
              <a:rPr lang="hu-HU" sz="1400" dirty="0" smtClean="0"/>
              <a:t>. </a:t>
            </a:r>
            <a:r>
              <a:rPr lang="en-GB" sz="1400" dirty="0"/>
              <a:t>A and B communicate with C in writing, for example, on a computer keyboard, so that C cannot infer from their appearance or voice whether they are the man or the woman</a:t>
            </a:r>
            <a:r>
              <a:rPr lang="hu-HU" sz="1400" dirty="0" smtClean="0"/>
              <a:t>.</a:t>
            </a:r>
            <a:endParaRPr lang="hu-HU" sz="1400" dirty="0"/>
          </a:p>
          <a:p>
            <a:r>
              <a:rPr lang="en-GB" sz="1400" dirty="0"/>
              <a:t>C knows the other two players as X and Y and addresses them as such</a:t>
            </a:r>
            <a:r>
              <a:rPr lang="hu-HU" sz="1400" dirty="0" smtClean="0"/>
              <a:t>. </a:t>
            </a:r>
            <a:r>
              <a:rPr lang="en-GB" sz="1400" dirty="0"/>
              <a:t>At the beginning, it is determined </a:t>
            </a:r>
            <a:r>
              <a:rPr lang="hu-HU" sz="1400" dirty="0" err="1" smtClean="0"/>
              <a:t>randomly</a:t>
            </a:r>
            <a:r>
              <a:rPr lang="hu-HU" sz="1400" dirty="0" smtClean="0"/>
              <a:t> </a:t>
            </a:r>
            <a:r>
              <a:rPr lang="en-GB" sz="1400" dirty="0" smtClean="0"/>
              <a:t>whether </a:t>
            </a:r>
            <a:r>
              <a:rPr lang="en-GB" sz="1400" dirty="0"/>
              <a:t>A will be X and B will be Y, or vice versa</a:t>
            </a:r>
            <a:r>
              <a:rPr lang="hu-HU" sz="1400" dirty="0" smtClean="0"/>
              <a:t>. </a:t>
            </a:r>
            <a:r>
              <a:rPr lang="en-GB" sz="1400" dirty="0"/>
              <a:t>If C addresses X or Y, the player with that name must answer</a:t>
            </a:r>
            <a:r>
              <a:rPr lang="hu-HU" sz="1400" dirty="0" smtClean="0"/>
              <a:t>.</a:t>
            </a:r>
            <a:endParaRPr lang="hu-HU" sz="1400" dirty="0"/>
          </a:p>
          <a:p>
            <a:r>
              <a:rPr lang="en-GB" sz="1400" dirty="0"/>
              <a:t>At the end of the game, C says, "X is the man and Y is the woman," or "Y is the man and X is the </a:t>
            </a:r>
            <a:r>
              <a:rPr lang="en-GB" sz="1400" dirty="0" smtClean="0"/>
              <a:t>woman</a:t>
            </a:r>
            <a:r>
              <a:rPr lang="en-GB" sz="1400" dirty="0"/>
              <a:t> "</a:t>
            </a:r>
            <a:r>
              <a:rPr lang="hu-HU" sz="1400" dirty="0" smtClean="0"/>
              <a:t>.</a:t>
            </a:r>
          </a:p>
          <a:p>
            <a:pPr lvl="1"/>
            <a:r>
              <a:rPr lang="en-GB" sz="1200" dirty="0"/>
              <a:t>The </a:t>
            </a:r>
            <a:r>
              <a:rPr lang="en-GB" sz="1200" b="1" dirty="0"/>
              <a:t>man wins </a:t>
            </a:r>
            <a:r>
              <a:rPr lang="en-GB" sz="1200" dirty="0"/>
              <a:t>and </a:t>
            </a:r>
            <a:r>
              <a:rPr lang="en-GB" sz="1200" b="1" dirty="0"/>
              <a:t>the woman and C lose </a:t>
            </a:r>
            <a:r>
              <a:rPr lang="en-GB" sz="1200" dirty="0"/>
              <a:t>if the man </a:t>
            </a:r>
            <a:r>
              <a:rPr lang="en-GB" sz="1200" b="1" dirty="0"/>
              <a:t>succeeds in deceiving C</a:t>
            </a:r>
            <a:r>
              <a:rPr lang="hu-HU" sz="1200" dirty="0" smtClean="0"/>
              <a:t>, i.e. C </a:t>
            </a:r>
            <a:r>
              <a:rPr lang="hu-HU" sz="1200" dirty="0" err="1" smtClean="0"/>
              <a:t>says</a:t>
            </a:r>
            <a:r>
              <a:rPr lang="hu-HU" sz="1200" dirty="0" smtClean="0"/>
              <a:t> </a:t>
            </a:r>
            <a:r>
              <a:rPr lang="hu-HU" sz="1200" dirty="0" err="1" smtClean="0"/>
              <a:t>that</a:t>
            </a:r>
            <a:r>
              <a:rPr lang="hu-HU" sz="1200" dirty="0" smtClean="0"/>
              <a:t> X is </a:t>
            </a:r>
            <a:r>
              <a:rPr lang="hu-HU" sz="1200" dirty="0" err="1" smtClean="0"/>
              <a:t>the</a:t>
            </a:r>
            <a:r>
              <a:rPr lang="hu-HU" sz="1200" dirty="0" smtClean="0"/>
              <a:t> </a:t>
            </a:r>
            <a:r>
              <a:rPr lang="hu-HU" sz="1200" dirty="0" err="1" smtClean="0"/>
              <a:t>woman</a:t>
            </a:r>
            <a:r>
              <a:rPr lang="hu-HU" sz="1200" dirty="0" smtClean="0"/>
              <a:t> </a:t>
            </a:r>
            <a:r>
              <a:rPr lang="hu-HU" sz="1200" dirty="0" err="1" smtClean="0"/>
              <a:t>although</a:t>
            </a:r>
            <a:r>
              <a:rPr lang="hu-HU" sz="1200" dirty="0" smtClean="0"/>
              <a:t> </a:t>
            </a:r>
            <a:r>
              <a:rPr lang="hu-HU" sz="1200" dirty="0" err="1" smtClean="0"/>
              <a:t>it</a:t>
            </a:r>
            <a:r>
              <a:rPr lang="hu-HU" sz="1200" dirty="0" smtClean="0"/>
              <a:t> </a:t>
            </a:r>
            <a:r>
              <a:rPr lang="hu-HU" sz="1200" dirty="0" err="1" smtClean="0"/>
              <a:t>is</a:t>
            </a:r>
            <a:r>
              <a:rPr lang="hu-HU" sz="1200" dirty="0" smtClean="0"/>
              <a:t> </a:t>
            </a:r>
            <a:r>
              <a:rPr lang="hu-HU" sz="1200" dirty="0" err="1" smtClean="0"/>
              <a:t>in</a:t>
            </a:r>
            <a:r>
              <a:rPr lang="hu-HU" sz="1200" dirty="0" smtClean="0"/>
              <a:t> </a:t>
            </a:r>
            <a:r>
              <a:rPr lang="hu-HU" sz="1200" dirty="0" err="1" smtClean="0"/>
              <a:t>fact</a:t>
            </a:r>
            <a:r>
              <a:rPr lang="hu-HU" sz="1200" dirty="0" smtClean="0"/>
              <a:t> Y.</a:t>
            </a:r>
          </a:p>
          <a:p>
            <a:pPr lvl="1"/>
            <a:r>
              <a:rPr lang="en-GB" sz="1200" b="1" dirty="0"/>
              <a:t>The woman and C win</a:t>
            </a:r>
            <a:r>
              <a:rPr lang="en-GB" sz="1200" dirty="0"/>
              <a:t>, and the man loses, </a:t>
            </a:r>
            <a:r>
              <a:rPr lang="en-GB" sz="1200" b="1" dirty="0"/>
              <a:t>if C correctly guesses </a:t>
            </a:r>
            <a:r>
              <a:rPr lang="en-GB" sz="1200" dirty="0"/>
              <a:t>who the woman and who the man is</a:t>
            </a:r>
            <a:r>
              <a:rPr lang="hu-HU" sz="1200" dirty="0" smtClean="0"/>
              <a:t>.</a:t>
            </a:r>
          </a:p>
          <a:p>
            <a:pPr marL="457200" lvl="1" indent="0">
              <a:buNone/>
            </a:pPr>
            <a:endParaRPr lang="hu-HU"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7954" y="4077072"/>
            <a:ext cx="3996443"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908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Turing Test</a:t>
            </a:r>
            <a:endParaRPr lang="en-GB"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844824"/>
            <a:ext cx="2448272"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928" y="4221088"/>
            <a:ext cx="3081536" cy="2054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1916832"/>
            <a:ext cx="2952328" cy="196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4149080"/>
            <a:ext cx="2143242"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48" y="2060848"/>
            <a:ext cx="194421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83968" y="4021535"/>
            <a:ext cx="1387218" cy="138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356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Turing Test</a:t>
            </a:r>
            <a:endParaRPr lang="en-GB" dirty="0"/>
          </a:p>
        </p:txBody>
      </p:sp>
      <p:sp>
        <p:nvSpPr>
          <p:cNvPr id="3" name="Tartalom helye 2"/>
          <p:cNvSpPr>
            <a:spLocks noGrp="1"/>
          </p:cNvSpPr>
          <p:nvPr>
            <p:ph idx="1"/>
          </p:nvPr>
        </p:nvSpPr>
        <p:spPr/>
        <p:txBody>
          <a:bodyPr>
            <a:normAutofit/>
          </a:bodyPr>
          <a:lstStyle/>
          <a:p>
            <a:r>
              <a:rPr lang="en-GB" sz="1400" dirty="0"/>
              <a:t>The imitation game with </a:t>
            </a:r>
            <a:r>
              <a:rPr lang="en-GB" sz="1400" b="1" dirty="0"/>
              <a:t>a computer </a:t>
            </a:r>
            <a:r>
              <a:rPr lang="en-GB" sz="1400" dirty="0"/>
              <a:t>and a woman: </a:t>
            </a:r>
            <a:endParaRPr lang="hu-HU" sz="1400" dirty="0" smtClean="0"/>
          </a:p>
          <a:p>
            <a:r>
              <a:rPr lang="en-GB" sz="1400" dirty="0"/>
              <a:t>The goal is the same</a:t>
            </a:r>
            <a:r>
              <a:rPr lang="hu-HU" sz="1400" dirty="0" smtClean="0"/>
              <a:t>.</a:t>
            </a:r>
          </a:p>
          <a:p>
            <a:r>
              <a:rPr lang="en-GB" sz="1400" dirty="0"/>
              <a:t>C can ask anything that they think will help distinguish the human from the computer</a:t>
            </a:r>
            <a:r>
              <a:rPr lang="en-GB" sz="1400" dirty="0" smtClean="0"/>
              <a:t>.</a:t>
            </a:r>
            <a:endParaRPr lang="hu-HU" sz="1400" dirty="0" smtClean="0"/>
          </a:p>
          <a:p>
            <a:pPr lvl="1"/>
            <a:r>
              <a:rPr lang="en-GB" sz="1200" dirty="0"/>
              <a:t>Turing justifies this by saying that (in today's terms) to be able to answer anything, the computer must have artificial general intelligence (in this, Turing was </a:t>
            </a:r>
            <a:r>
              <a:rPr lang="en-GB" sz="1200" dirty="0" smtClean="0"/>
              <a:t>mistaken</a:t>
            </a:r>
            <a:r>
              <a:rPr lang="hu-HU" sz="1200" dirty="0" smtClean="0"/>
              <a:t>)</a:t>
            </a:r>
          </a:p>
          <a:p>
            <a:r>
              <a:rPr lang="en-GB" sz="1400" dirty="0"/>
              <a:t>If the computer can deceive C at least as often as an average man in the original imitation game, then we can agree that it is thinking</a:t>
            </a:r>
            <a:endParaRPr lang="hu-HU" sz="1400" dirty="0" smtClean="0"/>
          </a:p>
          <a:p>
            <a:pPr lvl="1"/>
            <a:r>
              <a:rPr lang="en-GB" sz="1200" dirty="0" smtClean="0"/>
              <a:t>"May </a:t>
            </a:r>
            <a:r>
              <a:rPr lang="en-GB" sz="1200" dirty="0"/>
              <a:t>not machines carry out something which ought to be described as thinking but which is very different from what a man does</a:t>
            </a:r>
            <a:r>
              <a:rPr lang="en-GB" sz="1200" dirty="0" smtClean="0"/>
              <a:t>?"</a:t>
            </a:r>
            <a:endParaRPr lang="en-GB" sz="12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3788" y="3933056"/>
            <a:ext cx="3816424" cy="2544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338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Turing Test</a:t>
            </a:r>
            <a:endParaRPr lang="en-GB" dirty="0"/>
          </a:p>
        </p:txBody>
      </p:sp>
      <p:sp>
        <p:nvSpPr>
          <p:cNvPr id="3" name="Tartalom helye 2"/>
          <p:cNvSpPr>
            <a:spLocks noGrp="1"/>
          </p:cNvSpPr>
          <p:nvPr>
            <p:ph idx="1"/>
          </p:nvPr>
        </p:nvSpPr>
        <p:spPr/>
        <p:txBody>
          <a:bodyPr>
            <a:normAutofit fontScale="85000" lnSpcReduction="10000"/>
          </a:bodyPr>
          <a:lstStyle/>
          <a:p>
            <a:r>
              <a:rPr lang="en-GB" dirty="0"/>
              <a:t>We still don't know exactly what artificial intelligence means or what it means for a machine to think, but there is a consensus in the field that the Turing Test is our best practical procedure for </a:t>
            </a:r>
            <a:r>
              <a:rPr lang="en-GB" b="1" dirty="0"/>
              <a:t>testing artificial general intelligence</a:t>
            </a:r>
            <a:endParaRPr lang="hu-HU" b="1" dirty="0" smtClean="0"/>
          </a:p>
          <a:p>
            <a:r>
              <a:rPr lang="en-GB" dirty="0"/>
              <a:t>Note that this is not about the concept of </a:t>
            </a:r>
            <a:r>
              <a:rPr lang="en-GB" b="1" dirty="0"/>
              <a:t>artificial intelligence </a:t>
            </a:r>
            <a:r>
              <a:rPr lang="en-GB" dirty="0"/>
              <a:t>in the sense introduced earlier</a:t>
            </a:r>
            <a:endParaRPr lang="hu-HU" dirty="0" smtClean="0"/>
          </a:p>
          <a:p>
            <a:pPr lvl="1"/>
            <a:r>
              <a:rPr lang="en-GB" dirty="0"/>
              <a:t>Turing did not </a:t>
            </a:r>
            <a:r>
              <a:rPr lang="en-GB" dirty="0" smtClean="0"/>
              <a:t>use </a:t>
            </a:r>
            <a:r>
              <a:rPr lang="en-GB" dirty="0"/>
              <a:t>the term "artificial intelligence," he wrote about thinking machines</a:t>
            </a:r>
            <a:r>
              <a:rPr lang="en-GB" dirty="0" smtClean="0"/>
              <a:t>.</a:t>
            </a:r>
            <a:endParaRPr lang="hu-HU" dirty="0" smtClean="0"/>
          </a:p>
          <a:p>
            <a:pPr lvl="1"/>
            <a:r>
              <a:rPr lang="en-GB" dirty="0"/>
              <a:t>Later AI </a:t>
            </a:r>
            <a:r>
              <a:rPr lang="hu-HU" dirty="0" err="1" smtClean="0"/>
              <a:t>was</a:t>
            </a:r>
            <a:r>
              <a:rPr lang="hu-HU" dirty="0" smtClean="0"/>
              <a:t> </a:t>
            </a:r>
            <a:r>
              <a:rPr lang="hu-HU" dirty="0" err="1" smtClean="0"/>
              <a:t>generally</a:t>
            </a:r>
            <a:r>
              <a:rPr lang="hu-HU" dirty="0" smtClean="0"/>
              <a:t> </a:t>
            </a:r>
            <a:r>
              <a:rPr lang="en-GB" dirty="0" smtClean="0"/>
              <a:t>not </a:t>
            </a:r>
            <a:r>
              <a:rPr lang="en-GB" dirty="0"/>
              <a:t>so ambitious; the simulation of any aspect of human intelligence </a:t>
            </a:r>
            <a:r>
              <a:rPr lang="hu-HU" dirty="0" err="1" smtClean="0"/>
              <a:t>can</a:t>
            </a:r>
            <a:r>
              <a:rPr lang="hu-HU" dirty="0" smtClean="0"/>
              <a:t> </a:t>
            </a:r>
            <a:r>
              <a:rPr lang="en-GB" dirty="0" smtClean="0"/>
              <a:t>be </a:t>
            </a:r>
            <a:r>
              <a:rPr lang="en-GB" dirty="0"/>
              <a:t>called AI</a:t>
            </a:r>
          </a:p>
        </p:txBody>
      </p:sp>
    </p:spTree>
    <p:extLst>
      <p:ext uri="{BB962C8B-B14F-4D97-AF65-F5344CB8AC3E}">
        <p14:creationId xmlns:p14="http://schemas.microsoft.com/office/powerpoint/2010/main" val="227083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Dartmouth Summer Research Project on Artificial </a:t>
            </a:r>
            <a:r>
              <a:rPr lang="en-GB" dirty="0" smtClean="0"/>
              <a:t>Intelligence</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A</a:t>
            </a:r>
            <a:r>
              <a:rPr lang="en-GB" dirty="0" smtClean="0"/>
              <a:t> </a:t>
            </a:r>
            <a:r>
              <a:rPr lang="en-GB" dirty="0"/>
              <a:t>long, 6-8 week brainstorming meeting in the summer of 1956 at Dartmouth College</a:t>
            </a:r>
            <a:endParaRPr lang="hu-HU" dirty="0" smtClean="0"/>
          </a:p>
          <a:p>
            <a:pPr lvl="1"/>
            <a:r>
              <a:rPr lang="en-GB" dirty="0" smtClean="0"/>
              <a:t>often </a:t>
            </a:r>
            <a:r>
              <a:rPr lang="en-GB" dirty="0"/>
              <a:t>referred to as the </a:t>
            </a:r>
            <a:r>
              <a:rPr lang="en-GB" b="1" dirty="0" smtClean="0"/>
              <a:t>Dartmouth workshop</a:t>
            </a:r>
            <a:endParaRPr lang="en-GB" dirty="0"/>
          </a:p>
          <a:p>
            <a:pPr lvl="1"/>
            <a:r>
              <a:rPr lang="en-GB" dirty="0"/>
              <a:t>considered the </a:t>
            </a:r>
            <a:r>
              <a:rPr lang="en-GB" b="1" dirty="0" smtClean="0"/>
              <a:t>birthplace </a:t>
            </a:r>
            <a:r>
              <a:rPr lang="en-GB" b="1" dirty="0"/>
              <a:t>of artificial intelligence </a:t>
            </a:r>
            <a:r>
              <a:rPr lang="en-GB" b="1" dirty="0" smtClean="0"/>
              <a:t>research</a:t>
            </a:r>
            <a:endParaRPr lang="hu-HU" dirty="0" smtClean="0"/>
          </a:p>
          <a:p>
            <a:pPr lvl="1"/>
            <a:r>
              <a:rPr lang="en-GB" dirty="0"/>
              <a:t>Its goal was for the excellent young scientists working in the field to think together about the possibility of creating thinking computers</a:t>
            </a:r>
            <a:endParaRPr lang="hu-HU" dirty="0" smtClean="0"/>
          </a:p>
          <a:p>
            <a:pPr lvl="1"/>
            <a:r>
              <a:rPr lang="en-GB" dirty="0" smtClean="0"/>
              <a:t>"every </a:t>
            </a:r>
            <a:r>
              <a:rPr lang="en-GB" dirty="0"/>
              <a:t>aspect of learning or any other feature of intelligence can in principle be so precisely described that a machine can be made to simulate it. An attempt will be made to find how to make machines use language, form abstractions and concepts, solve kinds of problems now reserved for humans, and improve themselves</a:t>
            </a:r>
            <a:r>
              <a:rPr lang="en-GB" dirty="0" smtClean="0"/>
              <a:t>."</a:t>
            </a:r>
            <a:endParaRPr lang="hu-HU" dirty="0" smtClean="0"/>
          </a:p>
          <a:p>
            <a:pPr lvl="1"/>
            <a:r>
              <a:rPr lang="en-GB" dirty="0"/>
              <a:t>organized </a:t>
            </a:r>
            <a:r>
              <a:rPr lang="hu-HU" dirty="0" err="1" smtClean="0"/>
              <a:t>by</a:t>
            </a:r>
            <a:r>
              <a:rPr lang="hu-HU" dirty="0" smtClean="0"/>
              <a:t> </a:t>
            </a:r>
            <a:r>
              <a:rPr lang="en-GB" b="1" dirty="0" smtClean="0"/>
              <a:t>Marvin Minsky</a:t>
            </a:r>
            <a:r>
              <a:rPr lang="hu-HU" b="1" dirty="0" smtClean="0"/>
              <a:t>, </a:t>
            </a:r>
            <a:r>
              <a:rPr lang="hu-HU" dirty="0" err="1" smtClean="0"/>
              <a:t>who</a:t>
            </a:r>
            <a:r>
              <a:rPr lang="hu-HU" dirty="0" smtClean="0"/>
              <a:t> </a:t>
            </a:r>
            <a:r>
              <a:rPr lang="en-GB" dirty="0" smtClean="0"/>
              <a:t>coined </a:t>
            </a:r>
            <a:r>
              <a:rPr lang="en-GB" b="1" dirty="0"/>
              <a:t>the name "artificial intelligence" </a:t>
            </a:r>
            <a:r>
              <a:rPr lang="en-GB" dirty="0"/>
              <a:t>for the research field</a:t>
            </a:r>
            <a:endParaRPr lang="hu-HU" b="1" dirty="0" smtClean="0"/>
          </a:p>
          <a:p>
            <a:pPr lvl="1"/>
            <a:r>
              <a:rPr lang="en-GB" dirty="0"/>
              <a:t>There were a total of 20 participants over longer or shorter periods, the vast majority of whom had significant </a:t>
            </a:r>
            <a:r>
              <a:rPr lang="en-GB" dirty="0" smtClean="0"/>
              <a:t>scientific careers</a:t>
            </a:r>
            <a:r>
              <a:rPr lang="hu-HU" dirty="0" smtClean="0"/>
              <a:t> </a:t>
            </a:r>
            <a:r>
              <a:rPr lang="hu-HU" dirty="0" err="1" smtClean="0"/>
              <a:t>later</a:t>
            </a:r>
            <a:endParaRPr lang="en-GB" dirty="0"/>
          </a:p>
        </p:txBody>
      </p:sp>
    </p:spTree>
    <p:extLst>
      <p:ext uri="{BB962C8B-B14F-4D97-AF65-F5344CB8AC3E}">
        <p14:creationId xmlns:p14="http://schemas.microsoft.com/office/powerpoint/2010/main" val="25251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The Early Phase of AI</a:t>
            </a:r>
          </a:p>
        </p:txBody>
      </p:sp>
      <p:sp>
        <p:nvSpPr>
          <p:cNvPr id="3" name="Tartalom helye 2"/>
          <p:cNvSpPr>
            <a:spLocks noGrp="1"/>
          </p:cNvSpPr>
          <p:nvPr>
            <p:ph idx="1"/>
          </p:nvPr>
        </p:nvSpPr>
        <p:spPr/>
        <p:txBody>
          <a:bodyPr>
            <a:normAutofit fontScale="47500" lnSpcReduction="20000"/>
          </a:bodyPr>
          <a:lstStyle/>
          <a:p>
            <a:r>
              <a:rPr lang="en-GB" dirty="0"/>
              <a:t>In the '50s and '60s, research in the field was characterized by unrealistically exaggerated optimism and huge ambitions; it was thought that the creation of a thinking, learning machine was only a matter of years</a:t>
            </a:r>
            <a:endParaRPr lang="hu-HU" dirty="0" smtClean="0"/>
          </a:p>
          <a:p>
            <a:r>
              <a:rPr lang="en-GB" dirty="0"/>
              <a:t>A typical example is Frank Rosenblatt's invention in the late 1950s, the </a:t>
            </a:r>
            <a:r>
              <a:rPr lang="en-GB" b="1" dirty="0" smtClean="0"/>
              <a:t>perceptron</a:t>
            </a:r>
            <a:endParaRPr lang="hu-HU" dirty="0" smtClean="0"/>
          </a:p>
          <a:p>
            <a:pPr lvl="1"/>
            <a:r>
              <a:rPr lang="hu-HU" dirty="0" smtClean="0"/>
              <a:t>a</a:t>
            </a:r>
            <a:r>
              <a:rPr lang="en-GB" dirty="0" smtClean="0"/>
              <a:t>n </a:t>
            </a:r>
            <a:r>
              <a:rPr lang="en-GB" dirty="0"/>
              <a:t>early machine learning method, a simpler form of the neural networks invented </a:t>
            </a:r>
            <a:r>
              <a:rPr lang="hu-HU" dirty="0" err="1" smtClean="0"/>
              <a:t>later</a:t>
            </a:r>
            <a:r>
              <a:rPr lang="hu-HU" dirty="0" smtClean="0"/>
              <a:t> </a:t>
            </a:r>
            <a:r>
              <a:rPr lang="en-GB" dirty="0" smtClean="0"/>
              <a:t>in </a:t>
            </a:r>
            <a:r>
              <a:rPr lang="en-GB" dirty="0"/>
              <a:t>the 1980s</a:t>
            </a:r>
            <a:endParaRPr lang="hu-HU" dirty="0" smtClean="0"/>
          </a:p>
          <a:p>
            <a:pPr lvl="1"/>
            <a:r>
              <a:rPr lang="en-GB" dirty="0" smtClean="0"/>
              <a:t>automatically </a:t>
            </a:r>
            <a:r>
              <a:rPr lang="en-GB" dirty="0"/>
              <a:t>learns to recognize shapes (e.g., triangles, squares) by showing them to its "camera" without human intervention, i.e., without targeted programming of the recognition procedure</a:t>
            </a:r>
            <a:endParaRPr lang="hu-HU" dirty="0" smtClean="0"/>
          </a:p>
          <a:p>
            <a:pPr lvl="1"/>
            <a:r>
              <a:rPr lang="en-GB" dirty="0"/>
              <a:t>The New York Times, 1958, on a technological demonstration related to a </a:t>
            </a:r>
            <a:r>
              <a:rPr lang="en-GB" dirty="0" smtClean="0"/>
              <a:t>perceptron</a:t>
            </a:r>
            <a:r>
              <a:rPr lang="hu-HU" dirty="0" smtClean="0"/>
              <a:t>: „</a:t>
            </a:r>
            <a:r>
              <a:rPr lang="en-GB" dirty="0" smtClean="0"/>
              <a:t>The </a:t>
            </a:r>
            <a:r>
              <a:rPr lang="en-GB" dirty="0"/>
              <a:t>Navy revealed the embryo of an electronic computer today that it expects will be able to </a:t>
            </a:r>
            <a:r>
              <a:rPr lang="en-GB" u="sng" dirty="0"/>
              <a:t>walk, talk, see, write</a:t>
            </a:r>
            <a:r>
              <a:rPr lang="en-GB" dirty="0"/>
              <a:t>, reproduce itself and be conscious of its existence</a:t>
            </a:r>
            <a:r>
              <a:rPr lang="en-GB" dirty="0" smtClean="0"/>
              <a:t>.</a:t>
            </a:r>
            <a:r>
              <a:rPr lang="hu-HU" dirty="0" smtClean="0"/>
              <a:t>”</a:t>
            </a:r>
          </a:p>
          <a:p>
            <a:pPr lvl="2"/>
            <a:r>
              <a:rPr lang="hu-HU" dirty="0" err="1" smtClean="0"/>
              <a:t>yes</a:t>
            </a:r>
            <a:r>
              <a:rPr lang="hu-HU" dirty="0" smtClean="0"/>
              <a:t>, </a:t>
            </a:r>
            <a:r>
              <a:rPr lang="hu-HU" dirty="0" err="1" smtClean="0"/>
              <a:t>but</a:t>
            </a:r>
            <a:endParaRPr lang="hu-HU" dirty="0" smtClean="0"/>
          </a:p>
          <a:p>
            <a:pPr lvl="2"/>
            <a:r>
              <a:rPr lang="hu-HU" dirty="0" smtClean="0"/>
              <a:t>t</a:t>
            </a:r>
            <a:r>
              <a:rPr lang="en-GB" dirty="0" smtClean="0"/>
              <a:t>he </a:t>
            </a:r>
            <a:r>
              <a:rPr lang="en-GB" dirty="0"/>
              <a:t>learning algorithm at that time was only </a:t>
            </a:r>
            <a:r>
              <a:rPr lang="hu-HU" dirty="0" err="1" smtClean="0"/>
              <a:t>suitable</a:t>
            </a:r>
            <a:r>
              <a:rPr lang="hu-HU" dirty="0" smtClean="0"/>
              <a:t> </a:t>
            </a:r>
            <a:r>
              <a:rPr lang="en-GB" dirty="0" smtClean="0"/>
              <a:t>for </a:t>
            </a:r>
            <a:r>
              <a:rPr lang="en-GB" dirty="0"/>
              <a:t>the perceptron in its rudimentary form, which could not learn </a:t>
            </a:r>
            <a:r>
              <a:rPr lang="hu-HU" dirty="0" err="1" smtClean="0"/>
              <a:t>any</a:t>
            </a:r>
            <a:r>
              <a:rPr lang="hu-HU" dirty="0" smtClean="0"/>
              <a:t> of </a:t>
            </a:r>
            <a:r>
              <a:rPr lang="hu-HU" dirty="0" err="1" smtClean="0"/>
              <a:t>these</a:t>
            </a:r>
            <a:r>
              <a:rPr lang="hu-HU" dirty="0" smtClean="0"/>
              <a:t> </a:t>
            </a:r>
            <a:r>
              <a:rPr lang="en-GB" dirty="0" smtClean="0"/>
              <a:t>things</a:t>
            </a:r>
            <a:endParaRPr lang="hu-HU" dirty="0" smtClean="0"/>
          </a:p>
          <a:p>
            <a:pPr lvl="2"/>
            <a:r>
              <a:rPr lang="en-GB" dirty="0"/>
              <a:t>The generalization of the perceptron, the neural network, could learn such things, but there was no learning algorithm for </a:t>
            </a:r>
            <a:r>
              <a:rPr lang="en-GB" dirty="0" smtClean="0"/>
              <a:t>it</a:t>
            </a:r>
            <a:r>
              <a:rPr lang="hu-HU" dirty="0" smtClean="0"/>
              <a:t>. </a:t>
            </a:r>
            <a:r>
              <a:rPr lang="hu-HU" dirty="0" err="1" smtClean="0"/>
              <a:t>That</a:t>
            </a:r>
            <a:r>
              <a:rPr lang="hu-HU" dirty="0" smtClean="0"/>
              <a:t> </a:t>
            </a:r>
            <a:r>
              <a:rPr lang="hu-HU" dirty="0" err="1" smtClean="0"/>
              <a:t>algorithm</a:t>
            </a:r>
            <a:r>
              <a:rPr lang="hu-HU" dirty="0" smtClean="0"/>
              <a:t> </a:t>
            </a:r>
            <a:r>
              <a:rPr lang="en-GB" dirty="0" smtClean="0"/>
              <a:t>was </a:t>
            </a:r>
            <a:r>
              <a:rPr lang="en-GB" dirty="0"/>
              <a:t>invented around 1970, but it was not useful then due to the lack of a powerful enough computer, so no one was interested, it was forgotten, and rediscovered in the 1980s</a:t>
            </a:r>
            <a:endParaRPr lang="hu-HU" dirty="0" smtClean="0"/>
          </a:p>
          <a:p>
            <a:pPr lvl="2"/>
            <a:r>
              <a:rPr lang="en-GB" dirty="0"/>
              <a:t>The general neural network is not really good for any of these; specific developments of the basic idea were </a:t>
            </a:r>
            <a:r>
              <a:rPr lang="en-GB" dirty="0" smtClean="0"/>
              <a:t>needed</a:t>
            </a:r>
            <a:r>
              <a:rPr lang="hu-HU" dirty="0"/>
              <a:t> </a:t>
            </a:r>
            <a:r>
              <a:rPr lang="hu-HU" dirty="0" err="1" smtClean="0"/>
              <a:t>for</a:t>
            </a:r>
            <a:r>
              <a:rPr lang="hu-HU" dirty="0" smtClean="0"/>
              <a:t> </a:t>
            </a:r>
            <a:r>
              <a:rPr lang="hu-HU" dirty="0" err="1" smtClean="0"/>
              <a:t>different</a:t>
            </a:r>
            <a:r>
              <a:rPr lang="hu-HU" dirty="0" smtClean="0"/>
              <a:t> </a:t>
            </a:r>
            <a:r>
              <a:rPr lang="hu-HU" dirty="0" err="1" smtClean="0"/>
              <a:t>application</a:t>
            </a:r>
            <a:r>
              <a:rPr lang="hu-HU" dirty="0" smtClean="0"/>
              <a:t> </a:t>
            </a:r>
            <a:r>
              <a:rPr lang="hu-HU" dirty="0" err="1" smtClean="0"/>
              <a:t>areas</a:t>
            </a:r>
            <a:r>
              <a:rPr lang="hu-HU" dirty="0" smtClean="0"/>
              <a:t>, </a:t>
            </a:r>
            <a:r>
              <a:rPr lang="hu-HU" dirty="0" err="1" smtClean="0"/>
              <a:t>one</a:t>
            </a:r>
            <a:r>
              <a:rPr lang="hu-HU" dirty="0" smtClean="0"/>
              <a:t> </a:t>
            </a:r>
            <a:r>
              <a:rPr lang="hu-HU" dirty="0" err="1" smtClean="0"/>
              <a:t>for</a:t>
            </a:r>
            <a:r>
              <a:rPr lang="hu-HU" dirty="0" smtClean="0"/>
              <a:t> </a:t>
            </a:r>
            <a:r>
              <a:rPr lang="hu-HU" dirty="0" err="1" smtClean="0"/>
              <a:t>vision</a:t>
            </a:r>
            <a:r>
              <a:rPr lang="hu-HU" dirty="0" smtClean="0"/>
              <a:t>, </a:t>
            </a:r>
            <a:r>
              <a:rPr lang="hu-HU" dirty="0" err="1" smtClean="0"/>
              <a:t>another</a:t>
            </a:r>
            <a:r>
              <a:rPr lang="hu-HU" dirty="0" smtClean="0"/>
              <a:t> </a:t>
            </a:r>
            <a:r>
              <a:rPr lang="hu-HU" dirty="0" err="1" smtClean="0"/>
              <a:t>for</a:t>
            </a:r>
            <a:r>
              <a:rPr lang="hu-HU" dirty="0" smtClean="0"/>
              <a:t> </a:t>
            </a:r>
            <a:r>
              <a:rPr lang="hu-HU" dirty="0" err="1" smtClean="0"/>
              <a:t>writing</a:t>
            </a:r>
            <a:r>
              <a:rPr lang="hu-HU" dirty="0" smtClean="0"/>
              <a:t>, etc.</a:t>
            </a:r>
          </a:p>
          <a:p>
            <a:pPr lvl="2"/>
            <a:r>
              <a:rPr lang="en-GB" dirty="0"/>
              <a:t>It was only by the 2010s that hardware became powerful enough to train a model for such complex problems</a:t>
            </a:r>
            <a:endParaRPr lang="hu-HU" dirty="0" smtClean="0"/>
          </a:p>
          <a:p>
            <a:pPr lvl="2"/>
            <a:r>
              <a:rPr lang="en-GB" dirty="0"/>
              <a:t>In short: </a:t>
            </a:r>
            <a:r>
              <a:rPr lang="hu-HU" dirty="0" smtClean="0"/>
              <a:t> </a:t>
            </a:r>
            <a:r>
              <a:rPr lang="en-GB" b="1" dirty="0" smtClean="0"/>
              <a:t>yes</a:t>
            </a:r>
            <a:r>
              <a:rPr lang="en-GB" b="1" dirty="0"/>
              <a:t>, but it took 60 years of intensive research and technological </a:t>
            </a:r>
            <a:r>
              <a:rPr lang="en-GB" b="1" dirty="0" smtClean="0"/>
              <a:t>development</a:t>
            </a:r>
            <a:endParaRPr lang="en-GB" dirty="0"/>
          </a:p>
        </p:txBody>
      </p:sp>
    </p:spTree>
    <p:extLst>
      <p:ext uri="{BB962C8B-B14F-4D97-AF65-F5344CB8AC3E}">
        <p14:creationId xmlns:p14="http://schemas.microsoft.com/office/powerpoint/2010/main" val="53005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The Early Phase of AI</a:t>
            </a:r>
          </a:p>
        </p:txBody>
      </p:sp>
      <p:sp>
        <p:nvSpPr>
          <p:cNvPr id="3" name="Tartalom helye 2"/>
          <p:cNvSpPr>
            <a:spLocks noGrp="1"/>
          </p:cNvSpPr>
          <p:nvPr>
            <p:ph idx="1"/>
          </p:nvPr>
        </p:nvSpPr>
        <p:spPr/>
        <p:txBody>
          <a:bodyPr>
            <a:normAutofit fontScale="77500" lnSpcReduction="20000"/>
          </a:bodyPr>
          <a:lstStyle/>
          <a:p>
            <a:r>
              <a:rPr lang="en-GB" dirty="0"/>
              <a:t>The source of the excessive expectations was always the same</a:t>
            </a:r>
            <a:r>
              <a:rPr lang="hu-HU" dirty="0" smtClean="0"/>
              <a:t>:</a:t>
            </a:r>
          </a:p>
          <a:p>
            <a:pPr lvl="1"/>
            <a:r>
              <a:rPr lang="en-GB" dirty="0"/>
              <a:t>A </a:t>
            </a:r>
            <a:r>
              <a:rPr lang="en-GB" b="1" dirty="0"/>
              <a:t>relatively simple goal </a:t>
            </a:r>
            <a:r>
              <a:rPr lang="en-GB" dirty="0"/>
              <a:t>was set</a:t>
            </a:r>
            <a:r>
              <a:rPr lang="en-GB" dirty="0" smtClean="0"/>
              <a:t>.</a:t>
            </a:r>
            <a:endParaRPr lang="hu-HU" b="1" dirty="0" smtClean="0"/>
          </a:p>
          <a:p>
            <a:pPr lvl="2"/>
            <a:r>
              <a:rPr lang="en-GB" dirty="0"/>
              <a:t>For example, distinguishing a triangle from a square with a </a:t>
            </a:r>
            <a:r>
              <a:rPr lang="en-GB" dirty="0" smtClean="0"/>
              <a:t>camera</a:t>
            </a:r>
            <a:endParaRPr lang="hu-HU" dirty="0" smtClean="0"/>
          </a:p>
          <a:p>
            <a:pPr lvl="2"/>
            <a:r>
              <a:rPr lang="en-GB" dirty="0"/>
              <a:t>The derivation of a specific mathematical theorem from given premises using given inference rules.</a:t>
            </a:r>
            <a:endParaRPr lang="hu-HU" dirty="0" smtClean="0"/>
          </a:p>
          <a:p>
            <a:pPr lvl="1"/>
            <a:r>
              <a:rPr lang="en-GB" dirty="0"/>
              <a:t>A </a:t>
            </a:r>
            <a:r>
              <a:rPr lang="en-GB" b="1" dirty="0"/>
              <a:t>solution </a:t>
            </a:r>
            <a:r>
              <a:rPr lang="en-GB" dirty="0"/>
              <a:t>was found </a:t>
            </a:r>
            <a:r>
              <a:rPr lang="hu-HU" dirty="0" err="1" smtClean="0"/>
              <a:t>to</a:t>
            </a:r>
            <a:r>
              <a:rPr lang="hu-HU" dirty="0" smtClean="0"/>
              <a:t> </a:t>
            </a:r>
            <a:r>
              <a:rPr lang="hu-HU" dirty="0" err="1" smtClean="0"/>
              <a:t>implement</a:t>
            </a:r>
            <a:r>
              <a:rPr lang="hu-HU" dirty="0" smtClean="0"/>
              <a:t> </a:t>
            </a:r>
            <a:r>
              <a:rPr lang="en-GB" dirty="0" smtClean="0"/>
              <a:t>this </a:t>
            </a:r>
            <a:r>
              <a:rPr lang="en-GB" dirty="0"/>
              <a:t>in a </a:t>
            </a:r>
            <a:r>
              <a:rPr lang="en-GB" b="1" dirty="0"/>
              <a:t>very short time</a:t>
            </a:r>
            <a:r>
              <a:rPr lang="en-GB" dirty="0"/>
              <a:t>.</a:t>
            </a:r>
          </a:p>
          <a:p>
            <a:pPr lvl="1"/>
            <a:r>
              <a:rPr lang="en-GB" dirty="0"/>
              <a:t>The initial success led to the conclusion that it would be easy to find a solution </a:t>
            </a:r>
            <a:r>
              <a:rPr lang="en-GB" b="1" dirty="0"/>
              <a:t>for the entire problem </a:t>
            </a:r>
            <a:r>
              <a:rPr lang="en-GB" dirty="0"/>
              <a:t>(e.g., machine vision, inferential thinking)</a:t>
            </a:r>
            <a:endParaRPr lang="hu-HU" dirty="0" smtClean="0"/>
          </a:p>
          <a:p>
            <a:pPr lvl="2"/>
            <a:r>
              <a:rPr lang="en-GB" dirty="0"/>
              <a:t>If the perceptron can distinguish a triangle from a square, then it can also distinguish a dog from a cat</a:t>
            </a:r>
            <a:endParaRPr lang="hu-HU" dirty="0" smtClean="0"/>
          </a:p>
          <a:p>
            <a:pPr lvl="1"/>
            <a:r>
              <a:rPr lang="en-GB" dirty="0"/>
              <a:t>In reality, it turned out in every application area of AI that this is not the case; </a:t>
            </a:r>
            <a:r>
              <a:rPr lang="en-GB" b="1" dirty="0" smtClean="0"/>
              <a:t>solution </a:t>
            </a:r>
            <a:r>
              <a:rPr lang="en-GB" b="1" dirty="0"/>
              <a:t>for simple problems </a:t>
            </a:r>
            <a:r>
              <a:rPr lang="hu-HU" b="1" dirty="0" err="1" smtClean="0"/>
              <a:t>do</a:t>
            </a:r>
            <a:r>
              <a:rPr lang="hu-HU" b="1" dirty="0" smtClean="0"/>
              <a:t> </a:t>
            </a:r>
            <a:r>
              <a:rPr lang="hu-HU" b="1" dirty="0" err="1" smtClean="0"/>
              <a:t>not</a:t>
            </a:r>
            <a:r>
              <a:rPr lang="hu-HU" b="1" dirty="0" smtClean="0"/>
              <a:t> </a:t>
            </a:r>
            <a:r>
              <a:rPr lang="en-GB" b="1" dirty="0" err="1" smtClean="0"/>
              <a:t>scal</a:t>
            </a:r>
            <a:r>
              <a:rPr lang="hu-HU" b="1" dirty="0" smtClean="0"/>
              <a:t>e</a:t>
            </a:r>
            <a:endParaRPr lang="en-GB" b="1" dirty="0"/>
          </a:p>
        </p:txBody>
      </p:sp>
    </p:spTree>
    <p:extLst>
      <p:ext uri="{BB962C8B-B14F-4D97-AF65-F5344CB8AC3E}">
        <p14:creationId xmlns:p14="http://schemas.microsoft.com/office/powerpoint/2010/main" val="86415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The Early Phase of AI</a:t>
            </a:r>
          </a:p>
        </p:txBody>
      </p:sp>
      <p:sp>
        <p:nvSpPr>
          <p:cNvPr id="3" name="Tartalom helye 2"/>
          <p:cNvSpPr>
            <a:spLocks noGrp="1"/>
          </p:cNvSpPr>
          <p:nvPr>
            <p:ph idx="1"/>
          </p:nvPr>
        </p:nvSpPr>
        <p:spPr/>
        <p:txBody>
          <a:bodyPr>
            <a:normAutofit fontScale="77500" lnSpcReduction="20000"/>
          </a:bodyPr>
          <a:lstStyle/>
          <a:p>
            <a:r>
              <a:rPr lang="en-GB" b="1" dirty="0"/>
              <a:t>Non-scalability</a:t>
            </a:r>
            <a:r>
              <a:rPr lang="hu-HU" dirty="0" smtClean="0"/>
              <a:t>:</a:t>
            </a:r>
          </a:p>
          <a:p>
            <a:pPr lvl="1"/>
            <a:r>
              <a:rPr lang="en-GB" dirty="0"/>
              <a:t>It might be easy and work well (e.g., with 90% reliability) to classify an image into one of two categories (with a binary classifier)</a:t>
            </a:r>
            <a:endParaRPr lang="hu-HU" dirty="0" smtClean="0"/>
          </a:p>
          <a:p>
            <a:pPr lvl="2"/>
            <a:r>
              <a:rPr lang="en-GB" dirty="0"/>
              <a:t>But if 1000 categories need to be distinguished, the accuracy (reliability) of the classification drops dramatically</a:t>
            </a:r>
            <a:endParaRPr lang="hu-HU" dirty="0" smtClean="0"/>
          </a:p>
          <a:p>
            <a:pPr lvl="2"/>
            <a:r>
              <a:rPr lang="en-GB" dirty="0"/>
              <a:t>Or the computation time becomes unacceptable</a:t>
            </a:r>
            <a:endParaRPr lang="hu-HU" dirty="0" smtClean="0"/>
          </a:p>
          <a:p>
            <a:pPr lvl="2"/>
            <a:r>
              <a:rPr lang="hu-HU" dirty="0" err="1" smtClean="0"/>
              <a:t>relatively</a:t>
            </a:r>
            <a:r>
              <a:rPr lang="en-GB" dirty="0" smtClean="0"/>
              <a:t> </a:t>
            </a:r>
            <a:r>
              <a:rPr lang="en-GB" dirty="0"/>
              <a:t>easy to classify an image into one of 1000 categories, but </a:t>
            </a:r>
            <a:r>
              <a:rPr lang="en-GB" dirty="0" smtClean="0"/>
              <a:t>very </a:t>
            </a:r>
            <a:r>
              <a:rPr lang="en-GB" dirty="0"/>
              <a:t>difficult to write a classifier that can correctly tell that the image depicts something that is </a:t>
            </a:r>
            <a:r>
              <a:rPr lang="en-GB" b="1" dirty="0"/>
              <a:t>not among </a:t>
            </a:r>
            <a:r>
              <a:rPr lang="en-GB" dirty="0"/>
              <a:t>the 1000 categories (i.e., learning a </a:t>
            </a:r>
            <a:r>
              <a:rPr lang="en-GB" b="1" dirty="0"/>
              <a:t>general negative category</a:t>
            </a:r>
            <a:r>
              <a:rPr lang="en-GB" dirty="0"/>
              <a:t>)</a:t>
            </a:r>
            <a:endParaRPr lang="hu-HU" dirty="0"/>
          </a:p>
          <a:p>
            <a:pPr lvl="1"/>
            <a:r>
              <a:rPr lang="en-GB" dirty="0" smtClean="0"/>
              <a:t>very </a:t>
            </a:r>
            <a:r>
              <a:rPr lang="en-GB" dirty="0"/>
              <a:t>easy to write a chess program that can beat a beginner</a:t>
            </a:r>
            <a:endParaRPr lang="hu-HU" dirty="0" smtClean="0"/>
          </a:p>
          <a:p>
            <a:pPr lvl="2"/>
            <a:r>
              <a:rPr lang="en-GB" dirty="0"/>
              <a:t>practically impossible to write one that can beat a grandmaster</a:t>
            </a:r>
            <a:endParaRPr lang="hu-HU" dirty="0" smtClean="0"/>
          </a:p>
          <a:p>
            <a:pPr lvl="2"/>
            <a:r>
              <a:rPr lang="en-GB" dirty="0"/>
              <a:t>This was only achieved with huge computational capacity and statistical learning, not algorithmically</a:t>
            </a:r>
            <a:endParaRPr lang="hu-HU" dirty="0" smtClean="0"/>
          </a:p>
        </p:txBody>
      </p:sp>
    </p:spTree>
    <p:extLst>
      <p:ext uri="{BB962C8B-B14F-4D97-AF65-F5344CB8AC3E}">
        <p14:creationId xmlns:p14="http://schemas.microsoft.com/office/powerpoint/2010/main" val="3440167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The Early Phase of AI</a:t>
            </a:r>
          </a:p>
        </p:txBody>
      </p:sp>
      <p:sp>
        <p:nvSpPr>
          <p:cNvPr id="3" name="Tartalom helye 2"/>
          <p:cNvSpPr>
            <a:spLocks noGrp="1"/>
          </p:cNvSpPr>
          <p:nvPr>
            <p:ph idx="1"/>
          </p:nvPr>
        </p:nvSpPr>
        <p:spPr/>
        <p:txBody>
          <a:bodyPr>
            <a:normAutofit fontScale="77500" lnSpcReduction="20000"/>
          </a:bodyPr>
          <a:lstStyle/>
          <a:p>
            <a:r>
              <a:rPr lang="en-GB" dirty="0"/>
              <a:t>A classic, astonishing example</a:t>
            </a:r>
            <a:r>
              <a:rPr lang="hu-HU" dirty="0" smtClean="0"/>
              <a:t>:</a:t>
            </a:r>
          </a:p>
          <a:p>
            <a:pPr lvl="1"/>
            <a:r>
              <a:rPr lang="en-GB" dirty="0"/>
              <a:t>Minsky and </a:t>
            </a:r>
            <a:r>
              <a:rPr lang="en-GB" dirty="0" err="1"/>
              <a:t>Papert</a:t>
            </a:r>
            <a:r>
              <a:rPr lang="en-GB" dirty="0"/>
              <a:t> (Rosenblatt's rivals) announced a "Summer Vision Project" in 1966, with the intention that their summer student workers </a:t>
            </a:r>
            <a:r>
              <a:rPr lang="hu-HU" dirty="0" err="1" smtClean="0"/>
              <a:t>sh</a:t>
            </a:r>
            <a:r>
              <a:rPr lang="en-GB" dirty="0" err="1" smtClean="0"/>
              <a:t>ould</a:t>
            </a:r>
            <a:r>
              <a:rPr lang="en-GB" dirty="0" smtClean="0"/>
              <a:t> </a:t>
            </a:r>
            <a:r>
              <a:rPr lang="en-GB" dirty="0"/>
              <a:t>spend their time productively</a:t>
            </a:r>
            <a:endParaRPr lang="hu-HU" dirty="0" smtClean="0"/>
          </a:p>
          <a:p>
            <a:pPr lvl="2"/>
            <a:r>
              <a:rPr lang="hu-HU" dirty="0" err="1">
                <a:hlinkClick r:id="rId2"/>
              </a:rPr>
              <a:t>https</a:t>
            </a:r>
            <a:r>
              <a:rPr lang="hu-HU" dirty="0">
                <a:hlinkClick r:id="rId2"/>
              </a:rPr>
              <a:t>://</a:t>
            </a:r>
            <a:r>
              <a:rPr lang="hu-HU" dirty="0" err="1" smtClean="0">
                <a:hlinkClick r:id="rId2"/>
              </a:rPr>
              <a:t>dspace.mit.edu</a:t>
            </a:r>
            <a:r>
              <a:rPr lang="hu-HU" dirty="0" smtClean="0">
                <a:hlinkClick r:id="rId2"/>
              </a:rPr>
              <a:t>/</a:t>
            </a:r>
            <a:r>
              <a:rPr lang="hu-HU" dirty="0" err="1" smtClean="0">
                <a:hlinkClick r:id="rId2"/>
              </a:rPr>
              <a:t>handle</a:t>
            </a:r>
            <a:r>
              <a:rPr lang="hu-HU" dirty="0" smtClean="0">
                <a:hlinkClick r:id="rId2"/>
              </a:rPr>
              <a:t>/1721.1/6125</a:t>
            </a:r>
            <a:r>
              <a:rPr lang="hu-HU" dirty="0" smtClean="0"/>
              <a:t> </a:t>
            </a:r>
          </a:p>
          <a:p>
            <a:pPr lvl="1"/>
            <a:r>
              <a:rPr lang="en-GB" dirty="0"/>
              <a:t>The project set the goal of solving the recognition of simple, single-</a:t>
            </a:r>
            <a:r>
              <a:rPr lang="en-GB" dirty="0" err="1"/>
              <a:t>colored</a:t>
            </a:r>
            <a:r>
              <a:rPr lang="en-GB" dirty="0"/>
              <a:t> shapes (balls, bricks, cylinders) in front of a homogeneous background in July</a:t>
            </a:r>
            <a:endParaRPr lang="hu-HU" dirty="0" smtClean="0"/>
          </a:p>
          <a:p>
            <a:pPr lvl="1"/>
            <a:r>
              <a:rPr lang="en-GB" dirty="0"/>
              <a:t>Then, in August, they would expand this to textured or </a:t>
            </a:r>
            <a:r>
              <a:rPr lang="en-GB" dirty="0" err="1"/>
              <a:t>multicolored</a:t>
            </a:r>
            <a:r>
              <a:rPr lang="en-GB" dirty="0"/>
              <a:t> surfaces or more complex similar shapes (a cigarette box with an inscription, a </a:t>
            </a:r>
            <a:r>
              <a:rPr lang="en-GB" dirty="0" smtClean="0"/>
              <a:t>battery</a:t>
            </a:r>
            <a:r>
              <a:rPr lang="hu-HU" dirty="0" smtClean="0"/>
              <a:t>, </a:t>
            </a:r>
            <a:r>
              <a:rPr lang="hu-HU" dirty="0" err="1" smtClean="0"/>
              <a:t>complex</a:t>
            </a:r>
            <a:r>
              <a:rPr lang="hu-HU" dirty="0" smtClean="0"/>
              <a:t> </a:t>
            </a:r>
            <a:r>
              <a:rPr lang="en-GB" dirty="0" smtClean="0"/>
              <a:t>background</a:t>
            </a:r>
            <a:r>
              <a:rPr lang="en-GB" dirty="0"/>
              <a:t>), and then to more complex shapes (cups, tools)</a:t>
            </a:r>
            <a:endParaRPr lang="hu-HU" dirty="0" smtClean="0"/>
          </a:p>
          <a:p>
            <a:pPr lvl="1"/>
            <a:r>
              <a:rPr lang="hu-HU" dirty="0" smtClean="0"/>
              <a:t>I</a:t>
            </a:r>
            <a:r>
              <a:rPr lang="en-GB" dirty="0" smtClean="0"/>
              <a:t>n </a:t>
            </a:r>
            <a:r>
              <a:rPr lang="en-GB" dirty="0"/>
              <a:t>essence, </a:t>
            </a:r>
            <a:r>
              <a:rPr lang="hu-HU" dirty="0" err="1" smtClean="0"/>
              <a:t>the</a:t>
            </a:r>
            <a:r>
              <a:rPr lang="hu-HU" dirty="0" smtClean="0"/>
              <a:t> idea </a:t>
            </a:r>
            <a:r>
              <a:rPr lang="hu-HU" dirty="0" err="1" smtClean="0"/>
              <a:t>was</a:t>
            </a:r>
            <a:r>
              <a:rPr lang="hu-HU" dirty="0" smtClean="0"/>
              <a:t> </a:t>
            </a:r>
            <a:r>
              <a:rPr lang="hu-HU" dirty="0" err="1" smtClean="0"/>
              <a:t>to</a:t>
            </a:r>
            <a:r>
              <a:rPr lang="hu-HU" dirty="0" smtClean="0"/>
              <a:t> </a:t>
            </a:r>
            <a:r>
              <a:rPr lang="en-GB" dirty="0" smtClean="0"/>
              <a:t>solve </a:t>
            </a:r>
            <a:r>
              <a:rPr lang="en-GB" dirty="0"/>
              <a:t>the problem of machine vision in two months with a few student workers</a:t>
            </a:r>
            <a:endParaRPr lang="hu-HU" dirty="0" smtClean="0"/>
          </a:p>
          <a:p>
            <a:pPr lvl="1"/>
            <a:r>
              <a:rPr lang="en-GB" dirty="0"/>
              <a:t>In reality, it took about 50 more years</a:t>
            </a:r>
            <a:endParaRPr lang="hu-HU" dirty="0" smtClean="0"/>
          </a:p>
        </p:txBody>
      </p:sp>
    </p:spTree>
    <p:extLst>
      <p:ext uri="{BB962C8B-B14F-4D97-AF65-F5344CB8AC3E}">
        <p14:creationId xmlns:p14="http://schemas.microsoft.com/office/powerpoint/2010/main" val="348156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Symbolic Artificial Intelligence</a:t>
            </a:r>
          </a:p>
        </p:txBody>
      </p:sp>
      <p:sp>
        <p:nvSpPr>
          <p:cNvPr id="3" name="Tartalom helye 2"/>
          <p:cNvSpPr>
            <a:spLocks noGrp="1"/>
          </p:cNvSpPr>
          <p:nvPr>
            <p:ph idx="1"/>
          </p:nvPr>
        </p:nvSpPr>
        <p:spPr/>
        <p:txBody>
          <a:bodyPr>
            <a:normAutofit fontScale="85000" lnSpcReduction="10000"/>
          </a:bodyPr>
          <a:lstStyle/>
          <a:p>
            <a:r>
              <a:rPr lang="en-GB" dirty="0"/>
              <a:t>The early phase of AI, up until the 1980s, was characterized by the so-called </a:t>
            </a:r>
            <a:r>
              <a:rPr lang="en-GB" b="1" dirty="0" smtClean="0"/>
              <a:t>symbolic approach</a:t>
            </a:r>
            <a:endParaRPr lang="hu-HU" dirty="0" smtClean="0"/>
          </a:p>
          <a:p>
            <a:r>
              <a:rPr lang="en-GB" b="1" dirty="0"/>
              <a:t>Symbolic (formal, mathematical) logic</a:t>
            </a:r>
            <a:r>
              <a:rPr lang="en-GB" dirty="0"/>
              <a:t> was thought to be the model of human thinking</a:t>
            </a:r>
            <a:endParaRPr lang="hu-HU" dirty="0" smtClean="0"/>
          </a:p>
          <a:p>
            <a:pPr lvl="1"/>
            <a:r>
              <a:rPr lang="en-GB" dirty="0"/>
              <a:t>Our thoughts are built from </a:t>
            </a:r>
            <a:r>
              <a:rPr lang="en-GB" b="1" dirty="0"/>
              <a:t>predicates, arguments, and quantifiers, </a:t>
            </a:r>
            <a:r>
              <a:rPr lang="en-GB" dirty="0"/>
              <a:t>which can be represented as </a:t>
            </a:r>
            <a:r>
              <a:rPr lang="en-GB" b="1" dirty="0"/>
              <a:t>discrete symbols </a:t>
            </a:r>
            <a:r>
              <a:rPr lang="en-GB" dirty="0"/>
              <a:t>in a computer </a:t>
            </a:r>
            <a:r>
              <a:rPr lang="en-GB" dirty="0" smtClean="0"/>
              <a:t>system</a:t>
            </a:r>
            <a:endParaRPr lang="hu-HU" dirty="0" smtClean="0"/>
          </a:p>
          <a:p>
            <a:pPr lvl="1"/>
            <a:r>
              <a:rPr lang="en-GB" dirty="0"/>
              <a:t>Operations performed on these symbols constitute thinking</a:t>
            </a:r>
            <a:r>
              <a:rPr lang="en-GB" dirty="0" smtClean="0"/>
              <a:t>.</a:t>
            </a:r>
            <a:endParaRPr lang="hu-HU" dirty="0" smtClean="0"/>
          </a:p>
          <a:p>
            <a:pPr lvl="2"/>
            <a:r>
              <a:rPr lang="hu-HU" dirty="0" smtClean="0"/>
              <a:t>Starting out </a:t>
            </a:r>
            <a:r>
              <a:rPr lang="hu-HU" dirty="0" err="1" smtClean="0"/>
              <a:t>from</a:t>
            </a:r>
            <a:r>
              <a:rPr lang="hu-HU" dirty="0" smtClean="0"/>
              <a:t> </a:t>
            </a:r>
            <a:r>
              <a:rPr lang="en-GB" dirty="0" smtClean="0"/>
              <a:t>premises </a:t>
            </a:r>
            <a:r>
              <a:rPr lang="en-GB" dirty="0"/>
              <a:t>described with logical </a:t>
            </a:r>
            <a:r>
              <a:rPr lang="en-GB" dirty="0" smtClean="0"/>
              <a:t>symbols</a:t>
            </a:r>
            <a:r>
              <a:rPr lang="hu-HU" dirty="0" smtClean="0"/>
              <a:t>,</a:t>
            </a:r>
            <a:r>
              <a:rPr lang="en-GB" dirty="0" smtClean="0"/>
              <a:t> </a:t>
            </a:r>
            <a:endParaRPr lang="hu-HU" dirty="0" smtClean="0"/>
          </a:p>
          <a:p>
            <a:pPr lvl="2"/>
            <a:r>
              <a:rPr lang="en-GB" dirty="0"/>
              <a:t>through a series of precisely defined processing </a:t>
            </a:r>
            <a:r>
              <a:rPr lang="en-GB" dirty="0" smtClean="0"/>
              <a:t>steps</a:t>
            </a:r>
            <a:r>
              <a:rPr lang="hu-HU" dirty="0" smtClean="0"/>
              <a:t>,</a:t>
            </a:r>
          </a:p>
          <a:p>
            <a:pPr lvl="2"/>
            <a:r>
              <a:rPr lang="en-GB" dirty="0"/>
              <a:t>We reach a specific conclusion, described with logical symbols</a:t>
            </a:r>
          </a:p>
        </p:txBody>
      </p:sp>
    </p:spTree>
    <p:extLst>
      <p:ext uri="{BB962C8B-B14F-4D97-AF65-F5344CB8AC3E}">
        <p14:creationId xmlns:p14="http://schemas.microsoft.com/office/powerpoint/2010/main" val="16113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The </a:t>
            </a:r>
            <a:r>
              <a:rPr lang="hu-HU" dirty="0" err="1" smtClean="0"/>
              <a:t>Past</a:t>
            </a:r>
            <a:r>
              <a:rPr lang="hu-HU" dirty="0" smtClean="0"/>
              <a:t> of </a:t>
            </a:r>
            <a:r>
              <a:rPr lang="hu-HU" dirty="0" err="1" smtClean="0"/>
              <a:t>Artificial</a:t>
            </a:r>
            <a:r>
              <a:rPr lang="hu-HU" dirty="0" smtClean="0"/>
              <a:t> </a:t>
            </a:r>
            <a:r>
              <a:rPr lang="hu-HU" dirty="0" err="1" smtClean="0"/>
              <a:t>Intelligence</a:t>
            </a:r>
            <a:endParaRPr lang="en-GB" dirty="0"/>
          </a:p>
        </p:txBody>
      </p:sp>
      <p:sp>
        <p:nvSpPr>
          <p:cNvPr id="3" name="Tartalom helye 2"/>
          <p:cNvSpPr>
            <a:spLocks noGrp="1"/>
          </p:cNvSpPr>
          <p:nvPr>
            <p:ph idx="1"/>
          </p:nvPr>
        </p:nvSpPr>
        <p:spPr/>
        <p:txBody>
          <a:bodyPr>
            <a:normAutofit fontScale="70000" lnSpcReduction="20000"/>
          </a:bodyPr>
          <a:lstStyle/>
          <a:p>
            <a:r>
              <a:rPr lang="en-GB" b="1" dirty="0"/>
              <a:t>Generative </a:t>
            </a:r>
            <a:r>
              <a:rPr lang="hu-HU" dirty="0" err="1" smtClean="0"/>
              <a:t>artificial</a:t>
            </a:r>
            <a:r>
              <a:rPr lang="hu-HU" dirty="0" smtClean="0"/>
              <a:t> </a:t>
            </a:r>
            <a:r>
              <a:rPr lang="hu-HU" dirty="0" err="1" smtClean="0"/>
              <a:t>intelligence</a:t>
            </a:r>
            <a:r>
              <a:rPr lang="en-GB" dirty="0" smtClean="0"/>
              <a:t> </a:t>
            </a:r>
            <a:r>
              <a:rPr lang="en-GB" dirty="0"/>
              <a:t>is a very </a:t>
            </a:r>
            <a:r>
              <a:rPr lang="hu-HU" dirty="0" err="1" smtClean="0"/>
              <a:t>recent</a:t>
            </a:r>
            <a:r>
              <a:rPr lang="hu-HU" dirty="0" smtClean="0"/>
              <a:t> </a:t>
            </a:r>
            <a:r>
              <a:rPr lang="en-GB" dirty="0" smtClean="0"/>
              <a:t>invention</a:t>
            </a:r>
            <a:endParaRPr lang="hu-HU" dirty="0" smtClean="0"/>
          </a:p>
          <a:p>
            <a:r>
              <a:rPr lang="en-GB" dirty="0"/>
              <a:t>The first generative image models appeared </a:t>
            </a:r>
            <a:r>
              <a:rPr lang="en-GB" b="1" dirty="0"/>
              <a:t>in the mid-2010s</a:t>
            </a:r>
            <a:r>
              <a:rPr lang="en-GB" dirty="0"/>
              <a:t>, with generative neural language models following soon </a:t>
            </a:r>
            <a:r>
              <a:rPr lang="en-GB" dirty="0" smtClean="0"/>
              <a:t>after</a:t>
            </a:r>
            <a:endParaRPr lang="hu-HU" dirty="0" smtClean="0"/>
          </a:p>
          <a:p>
            <a:r>
              <a:rPr lang="en-GB" dirty="0"/>
              <a:t>They became </a:t>
            </a:r>
            <a:r>
              <a:rPr lang="en-GB" b="1" dirty="0"/>
              <a:t>dominant </a:t>
            </a:r>
            <a:r>
              <a:rPr lang="en-GB" dirty="0"/>
              <a:t>in the field of AI </a:t>
            </a:r>
            <a:r>
              <a:rPr lang="en-GB" b="1" dirty="0"/>
              <a:t>much later</a:t>
            </a:r>
            <a:r>
              <a:rPr lang="en-GB" dirty="0"/>
              <a:t>, </a:t>
            </a:r>
            <a:r>
              <a:rPr lang="en-GB" b="1" dirty="0"/>
              <a:t>around 2020/21</a:t>
            </a:r>
            <a:r>
              <a:rPr lang="en-GB" dirty="0"/>
              <a:t>, with the GPT-3 and DALL-E models</a:t>
            </a:r>
            <a:endParaRPr lang="hu-HU" dirty="0" smtClean="0"/>
          </a:p>
          <a:p>
            <a:r>
              <a:rPr lang="en-GB" b="1" dirty="0"/>
              <a:t>Non-generative </a:t>
            </a:r>
            <a:r>
              <a:rPr lang="hu-HU" dirty="0" err="1" smtClean="0"/>
              <a:t>artificial</a:t>
            </a:r>
            <a:r>
              <a:rPr lang="hu-HU" dirty="0" smtClean="0"/>
              <a:t> </a:t>
            </a:r>
            <a:r>
              <a:rPr lang="hu-HU" dirty="0" err="1" smtClean="0"/>
              <a:t>intelligence</a:t>
            </a:r>
            <a:r>
              <a:rPr lang="en-GB" dirty="0" smtClean="0"/>
              <a:t> </a:t>
            </a:r>
            <a:r>
              <a:rPr lang="en-GB" dirty="0"/>
              <a:t>as a research field, however, is </a:t>
            </a:r>
            <a:r>
              <a:rPr lang="en-GB" b="1" dirty="0"/>
              <a:t>as old as the computer itself</a:t>
            </a:r>
            <a:r>
              <a:rPr lang="en-GB" dirty="0"/>
              <a:t>, emerging in the mid-20th century</a:t>
            </a:r>
            <a:endParaRPr lang="hu-HU" dirty="0" smtClean="0"/>
          </a:p>
          <a:p>
            <a:pPr lvl="1"/>
            <a:r>
              <a:rPr lang="en-GB" dirty="0" smtClean="0"/>
              <a:t>first </a:t>
            </a:r>
            <a:r>
              <a:rPr lang="en-GB" dirty="0"/>
              <a:t>electronic computers were built between 1943 and </a:t>
            </a:r>
            <a:r>
              <a:rPr lang="en-GB" dirty="0" smtClean="0"/>
              <a:t>1945</a:t>
            </a:r>
            <a:endParaRPr lang="hu-HU" dirty="0" smtClean="0"/>
          </a:p>
          <a:p>
            <a:pPr lvl="1"/>
            <a:r>
              <a:rPr lang="en-GB" dirty="0"/>
              <a:t>Until the mid-1950s, only custom-built computers existed, initially used for military calculations. By around 1950, computers were also used for large government institutions, for example, for the </a:t>
            </a:r>
            <a:r>
              <a:rPr lang="en-GB" dirty="0" smtClean="0"/>
              <a:t>census</a:t>
            </a:r>
            <a:r>
              <a:rPr lang="hu-HU" dirty="0" smtClean="0"/>
              <a:t>.</a:t>
            </a:r>
          </a:p>
          <a:p>
            <a:pPr lvl="1"/>
            <a:r>
              <a:rPr lang="en-GB" dirty="0"/>
              <a:t>Commercial computers produced in small series (a few thousand) appeared around </a:t>
            </a:r>
            <a:r>
              <a:rPr lang="en-GB" dirty="0" smtClean="0"/>
              <a:t>1955</a:t>
            </a:r>
            <a:r>
              <a:rPr lang="hu-HU" dirty="0" smtClean="0"/>
              <a:t>; </a:t>
            </a:r>
            <a:r>
              <a:rPr lang="hu-HU" dirty="0" err="1" smtClean="0"/>
              <a:t>before</a:t>
            </a:r>
            <a:r>
              <a:rPr lang="hu-HU" dirty="0" smtClean="0"/>
              <a:t> </a:t>
            </a:r>
            <a:r>
              <a:rPr lang="hu-HU" dirty="0" err="1" smtClean="0"/>
              <a:t>that</a:t>
            </a:r>
            <a:r>
              <a:rPr lang="hu-HU" dirty="0" smtClean="0"/>
              <a:t>, </a:t>
            </a:r>
            <a:r>
              <a:rPr lang="hu-HU" dirty="0" err="1" smtClean="0"/>
              <a:t>each</a:t>
            </a:r>
            <a:r>
              <a:rPr lang="hu-HU" dirty="0" smtClean="0"/>
              <a:t> computer </a:t>
            </a:r>
            <a:r>
              <a:rPr lang="hu-HU" dirty="0" err="1" smtClean="0"/>
              <a:t>was</a:t>
            </a:r>
            <a:r>
              <a:rPr lang="hu-HU" dirty="0" smtClean="0"/>
              <a:t> </a:t>
            </a:r>
            <a:r>
              <a:rPr lang="hu-HU" dirty="0" err="1" smtClean="0"/>
              <a:t>unique</a:t>
            </a:r>
            <a:endParaRPr lang="hu-HU" dirty="0" smtClean="0"/>
          </a:p>
          <a:p>
            <a:pPr lvl="1"/>
            <a:r>
              <a:rPr lang="en-GB" dirty="0"/>
              <a:t>Alan Turing's paper introducing the concept of artificial intelligence realized with an electronic computer was published in 1950</a:t>
            </a:r>
            <a:endParaRPr lang="hu-HU" dirty="0" smtClean="0"/>
          </a:p>
        </p:txBody>
      </p:sp>
    </p:spTree>
    <p:extLst>
      <p:ext uri="{BB962C8B-B14F-4D97-AF65-F5344CB8AC3E}">
        <p14:creationId xmlns:p14="http://schemas.microsoft.com/office/powerpoint/2010/main" val="4203481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Symbolic Artificial Intelligence</a:t>
            </a:r>
          </a:p>
        </p:txBody>
      </p:sp>
      <p:sp>
        <p:nvSpPr>
          <p:cNvPr id="3" name="Tartalom helye 2"/>
          <p:cNvSpPr>
            <a:spLocks noGrp="1"/>
          </p:cNvSpPr>
          <p:nvPr>
            <p:ph idx="1"/>
          </p:nvPr>
        </p:nvSpPr>
        <p:spPr/>
        <p:txBody>
          <a:bodyPr>
            <a:normAutofit fontScale="92500" lnSpcReduction="20000"/>
          </a:bodyPr>
          <a:lstStyle/>
          <a:p>
            <a:r>
              <a:rPr lang="en-GB" dirty="0"/>
              <a:t>The </a:t>
            </a:r>
            <a:r>
              <a:rPr lang="en-GB" b="1" dirty="0" smtClean="0"/>
              <a:t>LISP</a:t>
            </a:r>
            <a:r>
              <a:rPr lang="en-GB" dirty="0" smtClean="0"/>
              <a:t> </a:t>
            </a:r>
            <a:r>
              <a:rPr lang="en-GB" b="1" dirty="0"/>
              <a:t>programming language </a:t>
            </a:r>
            <a:r>
              <a:rPr lang="en-GB" dirty="0"/>
              <a:t>is the most influential early AI language, created around 1960</a:t>
            </a:r>
            <a:r>
              <a:rPr lang="en-GB" dirty="0" smtClean="0"/>
              <a:t>.</a:t>
            </a:r>
            <a:endParaRPr lang="hu-HU" dirty="0" smtClean="0"/>
          </a:p>
          <a:p>
            <a:pPr lvl="1"/>
            <a:r>
              <a:rPr lang="en-GB" dirty="0"/>
              <a:t>It is still used today, though not in AI.</a:t>
            </a:r>
          </a:p>
          <a:p>
            <a:pPr lvl="1"/>
            <a:r>
              <a:rPr lang="en-GB" dirty="0"/>
              <a:t>Its essence is precisely that during program execution, it recursively replaces symbols of a defined form </a:t>
            </a:r>
            <a:r>
              <a:rPr lang="hu-HU" dirty="0" err="1" smtClean="0"/>
              <a:t>by</a:t>
            </a:r>
            <a:r>
              <a:rPr lang="hu-HU" dirty="0" smtClean="0"/>
              <a:t> </a:t>
            </a:r>
            <a:r>
              <a:rPr lang="en-GB" dirty="0" smtClean="0"/>
              <a:t>other</a:t>
            </a:r>
            <a:r>
              <a:rPr lang="en-GB" dirty="0"/>
              <a:t>, more elementary </a:t>
            </a:r>
            <a:r>
              <a:rPr lang="en-GB" dirty="0" smtClean="0"/>
              <a:t>symbols</a:t>
            </a:r>
            <a:endParaRPr lang="hu-HU" dirty="0" smtClean="0"/>
          </a:p>
          <a:p>
            <a:pPr marL="457200" lvl="1" indent="0">
              <a:buNone/>
            </a:pPr>
            <a:endParaRPr lang="hu-HU" dirty="0" smtClean="0"/>
          </a:p>
          <a:p>
            <a:pPr marL="457200" lvl="1" indent="0">
              <a:buNone/>
            </a:pPr>
            <a:r>
              <a:rPr lang="pt-BR" dirty="0"/>
              <a:t>(defun factorial (n</a:t>
            </a:r>
            <a:r>
              <a:rPr lang="pt-BR" dirty="0" smtClean="0"/>
              <a:t>)</a:t>
            </a:r>
            <a:endParaRPr lang="hu-HU" dirty="0" smtClean="0"/>
          </a:p>
          <a:p>
            <a:pPr marL="457200" lvl="1" indent="0">
              <a:buNone/>
            </a:pPr>
            <a:r>
              <a:rPr lang="hu-HU" dirty="0" smtClean="0"/>
              <a:t>	</a:t>
            </a:r>
            <a:r>
              <a:rPr lang="pt-BR" dirty="0" smtClean="0"/>
              <a:t>(</a:t>
            </a:r>
            <a:r>
              <a:rPr lang="pt-BR" dirty="0"/>
              <a:t>if (zerop n) </a:t>
            </a:r>
            <a:r>
              <a:rPr lang="pt-BR" dirty="0" smtClean="0"/>
              <a:t>1</a:t>
            </a:r>
            <a:endParaRPr lang="hu-HU" dirty="0" smtClean="0"/>
          </a:p>
          <a:p>
            <a:pPr marL="457200" lvl="1" indent="0">
              <a:buNone/>
            </a:pPr>
            <a:r>
              <a:rPr lang="hu-HU" dirty="0"/>
              <a:t>	</a:t>
            </a:r>
            <a:r>
              <a:rPr lang="hu-HU" dirty="0" smtClean="0"/>
              <a:t>	</a:t>
            </a:r>
            <a:r>
              <a:rPr lang="pt-BR" dirty="0" smtClean="0"/>
              <a:t>(* </a:t>
            </a:r>
            <a:r>
              <a:rPr lang="pt-BR" dirty="0"/>
              <a:t>n (factorial (1- n)))))</a:t>
            </a:r>
            <a:endParaRPr lang="en-GB" dirty="0"/>
          </a:p>
        </p:txBody>
      </p:sp>
    </p:spTree>
    <p:extLst>
      <p:ext uri="{BB962C8B-B14F-4D97-AF65-F5344CB8AC3E}">
        <p14:creationId xmlns:p14="http://schemas.microsoft.com/office/powerpoint/2010/main" val="84336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Symbolic Artificial Intelligence</a:t>
            </a:r>
          </a:p>
        </p:txBody>
      </p:sp>
      <p:sp>
        <p:nvSpPr>
          <p:cNvPr id="3" name="Tartalom helye 2"/>
          <p:cNvSpPr>
            <a:spLocks noGrp="1"/>
          </p:cNvSpPr>
          <p:nvPr>
            <p:ph idx="1"/>
          </p:nvPr>
        </p:nvSpPr>
        <p:spPr/>
        <p:txBody>
          <a:bodyPr>
            <a:normAutofit fontScale="70000" lnSpcReduction="20000"/>
          </a:bodyPr>
          <a:lstStyle/>
          <a:p>
            <a:r>
              <a:rPr lang="en-GB" dirty="0"/>
              <a:t>The </a:t>
            </a:r>
            <a:r>
              <a:rPr lang="en-GB" b="1" dirty="0" err="1" smtClean="0"/>
              <a:t>Prolog</a:t>
            </a:r>
            <a:r>
              <a:rPr lang="en-GB" dirty="0" smtClean="0"/>
              <a:t> </a:t>
            </a:r>
            <a:r>
              <a:rPr lang="en-GB" b="1" dirty="0"/>
              <a:t>programming language: </a:t>
            </a:r>
            <a:r>
              <a:rPr lang="en-GB" dirty="0"/>
              <a:t>a logic programming language that implements a proof procedure </a:t>
            </a:r>
            <a:r>
              <a:rPr lang="hu-HU" dirty="0" err="1" smtClean="0"/>
              <a:t>from</a:t>
            </a:r>
            <a:r>
              <a:rPr lang="hu-HU" dirty="0" smtClean="0"/>
              <a:t> </a:t>
            </a:r>
            <a:r>
              <a:rPr lang="en-GB" dirty="0" smtClean="0"/>
              <a:t>mathematical </a:t>
            </a:r>
            <a:r>
              <a:rPr lang="en-GB" dirty="0"/>
              <a:t>logic </a:t>
            </a:r>
            <a:r>
              <a:rPr lang="en-GB" dirty="0" smtClean="0"/>
              <a:t>called </a:t>
            </a:r>
            <a:r>
              <a:rPr lang="en-GB" dirty="0"/>
              <a:t>first-order resolution, created in the early 1970s</a:t>
            </a:r>
            <a:r>
              <a:rPr lang="en-GB" dirty="0" smtClean="0"/>
              <a:t>.</a:t>
            </a:r>
            <a:endParaRPr lang="hu-HU" dirty="0" smtClean="0"/>
          </a:p>
          <a:p>
            <a:r>
              <a:rPr lang="en-GB" dirty="0"/>
              <a:t>Programs written in the </a:t>
            </a:r>
            <a:r>
              <a:rPr lang="en-GB" dirty="0" err="1"/>
              <a:t>Prolog</a:t>
            </a:r>
            <a:r>
              <a:rPr lang="en-GB" dirty="0"/>
              <a:t> language contain so-called </a:t>
            </a:r>
            <a:r>
              <a:rPr lang="en-GB" b="1" dirty="0" smtClean="0"/>
              <a:t>facts</a:t>
            </a:r>
            <a:r>
              <a:rPr lang="en-GB" dirty="0" smtClean="0"/>
              <a:t> </a:t>
            </a:r>
            <a:r>
              <a:rPr lang="en-GB" dirty="0"/>
              <a:t>and so-called </a:t>
            </a:r>
            <a:r>
              <a:rPr lang="en-GB" b="1" dirty="0"/>
              <a:t>rules</a:t>
            </a:r>
            <a:r>
              <a:rPr lang="en-GB" dirty="0"/>
              <a:t>; together, these form a </a:t>
            </a:r>
            <a:r>
              <a:rPr lang="en-GB" b="1" dirty="0"/>
              <a:t>knowledge base</a:t>
            </a:r>
            <a:r>
              <a:rPr lang="en-GB" dirty="0" smtClean="0"/>
              <a:t>.</a:t>
            </a:r>
            <a:endParaRPr lang="hu-HU" dirty="0" smtClean="0"/>
          </a:p>
          <a:p>
            <a:pPr lvl="1"/>
            <a:r>
              <a:rPr lang="en-GB" dirty="0"/>
              <a:t>Both facts and rules consist of predicates and arguments, as well as logical operators; the arguments can be the names of individuals or </a:t>
            </a:r>
            <a:r>
              <a:rPr lang="en-GB" dirty="0" smtClean="0"/>
              <a:t>variables</a:t>
            </a:r>
            <a:endParaRPr lang="hu-HU" dirty="0" smtClean="0"/>
          </a:p>
          <a:p>
            <a:r>
              <a:rPr lang="en-GB" dirty="0"/>
              <a:t>The program is run by </a:t>
            </a:r>
            <a:r>
              <a:rPr lang="hu-HU" dirty="0" smtClean="0"/>
              <a:t>entering </a:t>
            </a:r>
            <a:r>
              <a:rPr lang="en-GB" dirty="0" smtClean="0"/>
              <a:t>a </a:t>
            </a:r>
            <a:r>
              <a:rPr lang="en-GB" dirty="0"/>
              <a:t>statement (a theorem</a:t>
            </a:r>
            <a:r>
              <a:rPr lang="en-GB" dirty="0" smtClean="0"/>
              <a:t>)</a:t>
            </a:r>
            <a:endParaRPr lang="hu-HU" dirty="0" smtClean="0"/>
          </a:p>
          <a:p>
            <a:pPr lvl="1"/>
            <a:r>
              <a:rPr lang="en-GB" dirty="0"/>
              <a:t>If the theorem is a closed statement, meaning it contains no variables, the </a:t>
            </a:r>
            <a:r>
              <a:rPr lang="en-GB" dirty="0" err="1"/>
              <a:t>Prolog</a:t>
            </a:r>
            <a:r>
              <a:rPr lang="en-GB" dirty="0"/>
              <a:t> engine checks with logical resolution whether this statement can be derived from the knowledge base, and then answers yes or no</a:t>
            </a:r>
            <a:r>
              <a:rPr lang="hu-HU" dirty="0" smtClean="0"/>
              <a:t>.</a:t>
            </a:r>
          </a:p>
          <a:p>
            <a:pPr lvl="1"/>
            <a:r>
              <a:rPr lang="en-GB" dirty="0"/>
              <a:t>If the theorem contains </a:t>
            </a:r>
            <a:r>
              <a:rPr lang="en-GB" dirty="0" smtClean="0"/>
              <a:t>variables</a:t>
            </a:r>
            <a:r>
              <a:rPr lang="hu-HU" dirty="0" smtClean="0"/>
              <a:t> (</a:t>
            </a:r>
            <a:r>
              <a:rPr lang="hu-HU" dirty="0" err="1" smtClean="0"/>
              <a:t>open</a:t>
            </a:r>
            <a:r>
              <a:rPr lang="hu-HU" dirty="0" smtClean="0"/>
              <a:t> </a:t>
            </a:r>
            <a:r>
              <a:rPr lang="hu-HU" dirty="0" err="1" smtClean="0"/>
              <a:t>statement</a:t>
            </a:r>
            <a:r>
              <a:rPr lang="hu-HU" dirty="0" smtClean="0"/>
              <a:t>)</a:t>
            </a:r>
            <a:r>
              <a:rPr lang="en-GB" dirty="0" smtClean="0"/>
              <a:t>, </a:t>
            </a:r>
            <a:r>
              <a:rPr lang="en-GB" dirty="0"/>
              <a:t>it calculates which specific names to substitute into the variables to get statements that can be derived from the knowledge base</a:t>
            </a:r>
          </a:p>
        </p:txBody>
      </p:sp>
    </p:spTree>
    <p:extLst>
      <p:ext uri="{BB962C8B-B14F-4D97-AF65-F5344CB8AC3E}">
        <p14:creationId xmlns:p14="http://schemas.microsoft.com/office/powerpoint/2010/main" val="2860198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Symbolic Artificial Intelligence</a:t>
            </a:r>
          </a:p>
        </p:txBody>
      </p:sp>
      <p:sp>
        <p:nvSpPr>
          <p:cNvPr id="3" name="Tartalom helye 2"/>
          <p:cNvSpPr>
            <a:spLocks noGrp="1"/>
          </p:cNvSpPr>
          <p:nvPr>
            <p:ph idx="1"/>
          </p:nvPr>
        </p:nvSpPr>
        <p:spPr>
          <a:xfrm>
            <a:off x="467544" y="1556792"/>
            <a:ext cx="8229600" cy="4525963"/>
          </a:xfrm>
        </p:spPr>
        <p:txBody>
          <a:bodyPr>
            <a:normAutofit fontScale="55000" lnSpcReduction="20000"/>
          </a:bodyPr>
          <a:lstStyle/>
          <a:p>
            <a:pPr marL="0" indent="0">
              <a:buNone/>
            </a:pPr>
            <a:r>
              <a:rPr lang="en-GB" dirty="0" err="1">
                <a:latin typeface="Courier New" panose="02070309020205020404" pitchFamily="49" charset="0"/>
                <a:cs typeface="Courier New" panose="02070309020205020404" pitchFamily="49" charset="0"/>
              </a:rPr>
              <a:t>mother_child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trude</a:t>
            </a:r>
            <a:r>
              <a:rPr lang="en-GB" dirty="0">
                <a:latin typeface="Courier New" panose="02070309020205020404" pitchFamily="49" charset="0"/>
                <a:cs typeface="Courier New" panose="02070309020205020404" pitchFamily="49" charset="0"/>
              </a:rPr>
              <a:t>, sally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father_child</a:t>
            </a:r>
            <a:r>
              <a:rPr lang="en-GB" dirty="0" smtClean="0">
                <a:latin typeface="Courier New" panose="02070309020205020404" pitchFamily="49" charset="0"/>
                <a:cs typeface="Courier New" panose="02070309020205020404" pitchFamily="49" charset="0"/>
              </a:rPr>
              <a:t>(tom</a:t>
            </a:r>
            <a:r>
              <a:rPr lang="en-GB" dirty="0">
                <a:latin typeface="Courier New" panose="02070309020205020404" pitchFamily="49" charset="0"/>
                <a:cs typeface="Courier New" panose="02070309020205020404" pitchFamily="49" charset="0"/>
              </a:rPr>
              <a:t>, sally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father_child</a:t>
            </a:r>
            <a:r>
              <a:rPr lang="en-GB" dirty="0" smtClean="0">
                <a:latin typeface="Courier New" panose="02070309020205020404" pitchFamily="49" charset="0"/>
                <a:cs typeface="Courier New" panose="02070309020205020404" pitchFamily="49" charset="0"/>
              </a:rPr>
              <a:t>(tom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erica</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father_child</a:t>
            </a:r>
            <a:r>
              <a:rPr lang="en-GB" dirty="0" smtClean="0">
                <a:latin typeface="Courier New" panose="02070309020205020404" pitchFamily="49" charset="0"/>
                <a:cs typeface="Courier New" panose="02070309020205020404" pitchFamily="49" charset="0"/>
              </a:rPr>
              <a:t>(mike</a:t>
            </a:r>
            <a:r>
              <a:rPr lang="en-GB" dirty="0">
                <a:latin typeface="Courier New" panose="02070309020205020404" pitchFamily="49" charset="0"/>
                <a:cs typeface="Courier New" panose="02070309020205020404" pitchFamily="49" charset="0"/>
              </a:rPr>
              <a:t>, tom</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sibling(X</a:t>
            </a:r>
            <a:r>
              <a:rPr lang="en-GB" dirty="0">
                <a:latin typeface="Courier New" panose="02070309020205020404" pitchFamily="49" charset="0"/>
                <a:cs typeface="Courier New" panose="02070309020205020404" pitchFamily="49" charset="0"/>
              </a:rPr>
              <a:t>, Y) :- </a:t>
            </a:r>
            <a:r>
              <a:rPr lang="en-GB" dirty="0" err="1">
                <a:latin typeface="Courier New" panose="02070309020205020404" pitchFamily="49" charset="0"/>
                <a:cs typeface="Courier New" panose="02070309020205020404" pitchFamily="49" charset="0"/>
              </a:rPr>
              <a:t>parent_child</a:t>
            </a:r>
            <a:r>
              <a:rPr lang="en-GB" dirty="0">
                <a:latin typeface="Courier New" panose="02070309020205020404" pitchFamily="49" charset="0"/>
                <a:cs typeface="Courier New" panose="02070309020205020404" pitchFamily="49" charset="0"/>
              </a:rPr>
              <a:t>(Z, X), </a:t>
            </a:r>
            <a:r>
              <a:rPr lang="en-GB" dirty="0" err="1">
                <a:latin typeface="Courier New" panose="02070309020205020404" pitchFamily="49" charset="0"/>
                <a:cs typeface="Courier New" panose="02070309020205020404" pitchFamily="49" charset="0"/>
              </a:rPr>
              <a:t>parent_child</a:t>
            </a:r>
            <a:r>
              <a:rPr lang="en-GB" dirty="0">
                <a:latin typeface="Courier New" panose="02070309020205020404" pitchFamily="49" charset="0"/>
                <a:cs typeface="Courier New" panose="02070309020205020404" pitchFamily="49" charset="0"/>
              </a:rPr>
              <a:t>(Z, Y), not(X = 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parent_child</a:t>
            </a:r>
            <a:r>
              <a:rPr lang="en-GB" dirty="0" smtClean="0">
                <a:latin typeface="Courier New" panose="02070309020205020404" pitchFamily="49" charset="0"/>
                <a:cs typeface="Courier New" panose="02070309020205020404" pitchFamily="49" charset="0"/>
              </a:rPr>
              <a:t>(X</a:t>
            </a:r>
            <a:r>
              <a:rPr lang="en-GB" dirty="0">
                <a:latin typeface="Courier New" panose="02070309020205020404" pitchFamily="49" charset="0"/>
                <a:cs typeface="Courier New" panose="02070309020205020404" pitchFamily="49" charset="0"/>
              </a:rPr>
              <a:t>, Y) :- </a:t>
            </a:r>
            <a:r>
              <a:rPr lang="en-GB" dirty="0" err="1">
                <a:latin typeface="Courier New" panose="02070309020205020404" pitchFamily="49" charset="0"/>
                <a:cs typeface="Courier New" panose="02070309020205020404" pitchFamily="49" charset="0"/>
              </a:rPr>
              <a:t>father_child</a:t>
            </a:r>
            <a:r>
              <a:rPr lang="en-GB" dirty="0">
                <a:latin typeface="Courier New" panose="02070309020205020404" pitchFamily="49" charset="0"/>
                <a:cs typeface="Courier New" panose="02070309020205020404" pitchFamily="49" charset="0"/>
              </a:rPr>
              <a:t>(X, 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parent_child</a:t>
            </a:r>
            <a:r>
              <a:rPr lang="en-GB" dirty="0" smtClean="0">
                <a:latin typeface="Courier New" panose="02070309020205020404" pitchFamily="49" charset="0"/>
                <a:cs typeface="Courier New" panose="02070309020205020404" pitchFamily="49" charset="0"/>
              </a:rPr>
              <a:t>(X</a:t>
            </a:r>
            <a:r>
              <a:rPr lang="en-GB" dirty="0">
                <a:latin typeface="Courier New" panose="02070309020205020404" pitchFamily="49" charset="0"/>
                <a:cs typeface="Courier New" panose="02070309020205020404" pitchFamily="49" charset="0"/>
              </a:rPr>
              <a:t>, Y) :- </a:t>
            </a:r>
            <a:r>
              <a:rPr lang="en-GB" dirty="0" err="1">
                <a:latin typeface="Courier New" panose="02070309020205020404" pitchFamily="49" charset="0"/>
                <a:cs typeface="Courier New" panose="02070309020205020404" pitchFamily="49" charset="0"/>
              </a:rPr>
              <a:t>mother_child</a:t>
            </a:r>
            <a:r>
              <a:rPr lang="en-GB" dirty="0">
                <a:latin typeface="Courier New" panose="02070309020205020404" pitchFamily="49" charset="0"/>
                <a:cs typeface="Courier New" panose="02070309020205020404" pitchFamily="49" charset="0"/>
              </a:rPr>
              <a:t>(X, 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endParaRPr lang="hu-HU"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sibling(sally, </a:t>
            </a:r>
            <a:r>
              <a:rPr lang="en-GB" dirty="0" err="1">
                <a:latin typeface="Courier New" panose="02070309020205020404" pitchFamily="49" charset="0"/>
                <a:cs typeface="Courier New" panose="02070309020205020404" pitchFamily="49" charset="0"/>
              </a:rPr>
              <a:t>erica</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Yes</a:t>
            </a:r>
            <a:endParaRPr lang="hu-HU" dirty="0" smtClean="0">
              <a:latin typeface="Courier New" panose="02070309020205020404" pitchFamily="49" charset="0"/>
              <a:cs typeface="Courier New" panose="02070309020205020404" pitchFamily="49" charset="0"/>
            </a:endParaRPr>
          </a:p>
          <a:p>
            <a:pPr marL="0" indent="0">
              <a:buNone/>
            </a:pPr>
            <a:endParaRPr lang="hu-HU"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parent_child</a:t>
            </a:r>
            <a:r>
              <a:rPr lang="en-GB"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Parent</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Child</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hu-HU" dirty="0" err="1" smtClean="0">
                <a:latin typeface="Courier New" panose="02070309020205020404" pitchFamily="49" charset="0"/>
                <a:cs typeface="Courier New" panose="02070309020205020404" pitchFamily="49" charset="0"/>
              </a:rPr>
              <a:t>Parent</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trude</a:t>
            </a:r>
            <a:r>
              <a:rPr lang="hu-HU" dirty="0" smtClean="0">
                <a:latin typeface="Courier New" panose="02070309020205020404" pitchFamily="49" charset="0"/>
                <a:cs typeface="Courier New" panose="02070309020205020404" pitchFamily="49" charset="0"/>
              </a:rPr>
              <a:t>, </a:t>
            </a:r>
            <a:r>
              <a:rPr lang="hu-HU" dirty="0" err="1" smtClean="0">
                <a:latin typeface="Courier New" panose="02070309020205020404" pitchFamily="49" charset="0"/>
                <a:cs typeface="Courier New" panose="02070309020205020404" pitchFamily="49" charset="0"/>
              </a:rPr>
              <a:t>Child</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sally</a:t>
            </a:r>
            <a:endParaRPr lang="hu-HU" dirty="0" smtClean="0">
              <a:latin typeface="Courier New" panose="02070309020205020404" pitchFamily="49" charset="0"/>
              <a:cs typeface="Courier New" panose="02070309020205020404" pitchFamily="49" charset="0"/>
            </a:endParaRPr>
          </a:p>
          <a:p>
            <a:pPr marL="0" indent="0">
              <a:buNone/>
            </a:pPr>
            <a:r>
              <a:rPr lang="hu-HU" dirty="0" err="1" smtClean="0">
                <a:latin typeface="Courier New" panose="02070309020205020404" pitchFamily="49" charset="0"/>
                <a:cs typeface="Courier New" panose="02070309020205020404" pitchFamily="49" charset="0"/>
              </a:rPr>
              <a:t>Parent</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tom</a:t>
            </a:r>
            <a:r>
              <a:rPr lang="hu-HU" dirty="0" smtClean="0">
                <a:latin typeface="Courier New" panose="02070309020205020404" pitchFamily="49" charset="0"/>
                <a:cs typeface="Courier New" panose="02070309020205020404" pitchFamily="49" charset="0"/>
              </a:rPr>
              <a:t>, </a:t>
            </a:r>
            <a:r>
              <a:rPr lang="hu-HU" dirty="0" err="1" smtClean="0">
                <a:latin typeface="Courier New" panose="02070309020205020404" pitchFamily="49" charset="0"/>
                <a:cs typeface="Courier New" panose="02070309020205020404" pitchFamily="49" charset="0"/>
              </a:rPr>
              <a:t>Child</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sally</a:t>
            </a:r>
            <a:endParaRPr lang="hu-HU" dirty="0" smtClean="0">
              <a:latin typeface="Courier New" panose="02070309020205020404" pitchFamily="49" charset="0"/>
              <a:cs typeface="Courier New" panose="02070309020205020404" pitchFamily="49" charset="0"/>
            </a:endParaRPr>
          </a:p>
          <a:p>
            <a:pPr marL="0" indent="0">
              <a:buNone/>
            </a:pPr>
            <a:r>
              <a:rPr lang="hu-HU" dirty="0" smtClean="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596230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Symbolic Artificial Intelligence</a:t>
            </a:r>
          </a:p>
        </p:txBody>
      </p:sp>
      <p:sp>
        <p:nvSpPr>
          <p:cNvPr id="3" name="Tartalom helye 2"/>
          <p:cNvSpPr>
            <a:spLocks noGrp="1"/>
          </p:cNvSpPr>
          <p:nvPr>
            <p:ph idx="1"/>
          </p:nvPr>
        </p:nvSpPr>
        <p:spPr/>
        <p:txBody>
          <a:bodyPr>
            <a:normAutofit fontScale="70000" lnSpcReduction="20000"/>
          </a:bodyPr>
          <a:lstStyle/>
          <a:p>
            <a:r>
              <a:rPr lang="en-GB" dirty="0"/>
              <a:t>Symbolic artificial intelligence not only dealt with the automation of logical derivations but also with many other problem-solving strategies, which can all be described </a:t>
            </a:r>
            <a:r>
              <a:rPr lang="hu-HU" dirty="0" smtClean="0"/>
              <a:t>overall </a:t>
            </a:r>
            <a:r>
              <a:rPr lang="en-GB" dirty="0" smtClean="0"/>
              <a:t>as </a:t>
            </a:r>
            <a:r>
              <a:rPr lang="en-GB" b="1" dirty="0" smtClean="0"/>
              <a:t>search algorithms</a:t>
            </a:r>
            <a:endParaRPr lang="hu-HU" dirty="0" smtClean="0"/>
          </a:p>
          <a:p>
            <a:r>
              <a:rPr lang="en-GB" dirty="0"/>
              <a:t>Just like logical derivations, these are also algorithms, a series of precisely defined steps.</a:t>
            </a:r>
          </a:p>
          <a:p>
            <a:r>
              <a:rPr lang="en-GB" dirty="0"/>
              <a:t>The starting point is always </a:t>
            </a:r>
            <a:r>
              <a:rPr lang="en-GB" b="1" dirty="0"/>
              <a:t>a problem to be solved</a:t>
            </a:r>
            <a:r>
              <a:rPr lang="en-GB" dirty="0"/>
              <a:t>, for which we give a </a:t>
            </a:r>
            <a:r>
              <a:rPr lang="en-GB" b="1" dirty="0"/>
              <a:t>formal description</a:t>
            </a:r>
            <a:r>
              <a:rPr lang="en-GB" dirty="0"/>
              <a:t>, a so-called </a:t>
            </a:r>
            <a:r>
              <a:rPr lang="en-GB" b="1" dirty="0" smtClean="0"/>
              <a:t>representation</a:t>
            </a:r>
            <a:r>
              <a:rPr lang="en-GB" dirty="0" smtClean="0"/>
              <a:t> </a:t>
            </a:r>
            <a:r>
              <a:rPr lang="en-GB" dirty="0"/>
              <a:t>in the computer.</a:t>
            </a:r>
          </a:p>
          <a:p>
            <a:r>
              <a:rPr lang="en-GB" dirty="0"/>
              <a:t>We want to get from the representation of the starting state to a representation or state that can be considered the </a:t>
            </a:r>
            <a:r>
              <a:rPr lang="en-GB" b="1" dirty="0"/>
              <a:t>solution </a:t>
            </a:r>
            <a:r>
              <a:rPr lang="en-GB" dirty="0"/>
              <a:t>to our problem, through a series of </a:t>
            </a:r>
            <a:r>
              <a:rPr lang="en-GB" b="1" dirty="0"/>
              <a:t>allowed steps</a:t>
            </a:r>
            <a:r>
              <a:rPr lang="en-GB" dirty="0" smtClean="0"/>
              <a:t>.</a:t>
            </a:r>
            <a:endParaRPr lang="hu-HU" dirty="0" smtClean="0"/>
          </a:p>
          <a:p>
            <a:r>
              <a:rPr lang="hu-HU" dirty="0" err="1" smtClean="0"/>
              <a:t>Ideally</a:t>
            </a:r>
            <a:r>
              <a:rPr lang="hu-HU" dirty="0" smtClean="0"/>
              <a:t>, </a:t>
            </a:r>
            <a:r>
              <a:rPr lang="hu-HU" dirty="0" err="1" smtClean="0"/>
              <a:t>we</a:t>
            </a:r>
            <a:r>
              <a:rPr lang="hu-HU" dirty="0" smtClean="0"/>
              <a:t> </a:t>
            </a:r>
            <a:r>
              <a:rPr lang="en-GB" dirty="0" smtClean="0"/>
              <a:t>are </a:t>
            </a:r>
            <a:r>
              <a:rPr lang="en-GB" dirty="0"/>
              <a:t>looking for the shortest possible path from the starting state to a (the) </a:t>
            </a:r>
            <a:r>
              <a:rPr lang="en-GB" dirty="0" smtClean="0"/>
              <a:t>solution</a:t>
            </a:r>
            <a:r>
              <a:rPr lang="hu-HU" dirty="0" smtClean="0"/>
              <a:t>.</a:t>
            </a:r>
            <a:endParaRPr lang="en-GB" dirty="0"/>
          </a:p>
        </p:txBody>
      </p:sp>
    </p:spTree>
    <p:extLst>
      <p:ext uri="{BB962C8B-B14F-4D97-AF65-F5344CB8AC3E}">
        <p14:creationId xmlns:p14="http://schemas.microsoft.com/office/powerpoint/2010/main" val="324265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Solving a Problem by Searching</a:t>
            </a:r>
          </a:p>
        </p:txBody>
      </p:sp>
      <p:sp>
        <p:nvSpPr>
          <p:cNvPr id="3" name="Tartalom helye 2"/>
          <p:cNvSpPr>
            <a:spLocks noGrp="1"/>
          </p:cNvSpPr>
          <p:nvPr>
            <p:ph idx="1"/>
          </p:nvPr>
        </p:nvSpPr>
        <p:spPr/>
        <p:txBody>
          <a:bodyPr>
            <a:normAutofit fontScale="70000" lnSpcReduction="20000"/>
          </a:bodyPr>
          <a:lstStyle/>
          <a:p>
            <a:r>
              <a:rPr lang="en-GB" dirty="0"/>
              <a:t>Sudoku board</a:t>
            </a:r>
            <a:endParaRPr lang="hu-HU" dirty="0" smtClean="0"/>
          </a:p>
          <a:p>
            <a:pPr lvl="1"/>
            <a:r>
              <a:rPr lang="en-GB" dirty="0" smtClean="0"/>
              <a:t>partially </a:t>
            </a:r>
            <a:r>
              <a:rPr lang="en-GB" dirty="0"/>
              <a:t>filled with </a:t>
            </a:r>
            <a:r>
              <a:rPr lang="en-GB" dirty="0" smtClean="0"/>
              <a:t>numbers</a:t>
            </a:r>
            <a:endParaRPr lang="hu-HU" dirty="0" smtClean="0"/>
          </a:p>
          <a:p>
            <a:pPr lvl="1"/>
            <a:r>
              <a:rPr lang="en-GB" dirty="0" smtClean="0"/>
              <a:t>the </a:t>
            </a:r>
            <a:r>
              <a:rPr lang="en-GB" dirty="0"/>
              <a:t>solution to the problem is the completely filled board</a:t>
            </a:r>
            <a:endParaRPr lang="hu-HU" dirty="0" smtClean="0"/>
          </a:p>
          <a:p>
            <a:pPr lvl="1"/>
            <a:r>
              <a:rPr lang="en-GB" b="1" dirty="0"/>
              <a:t>State representation</a:t>
            </a:r>
            <a:r>
              <a:rPr lang="en-GB" dirty="0"/>
              <a:t>: a 9x9 = 81 grid, </a:t>
            </a:r>
            <a:r>
              <a:rPr lang="hu-HU" dirty="0" err="1" smtClean="0"/>
              <a:t>each</a:t>
            </a:r>
            <a:r>
              <a:rPr lang="hu-HU" dirty="0" smtClean="0"/>
              <a:t> </a:t>
            </a:r>
            <a:r>
              <a:rPr lang="hu-HU" dirty="0" err="1" smtClean="0"/>
              <a:t>cell</a:t>
            </a:r>
            <a:r>
              <a:rPr lang="hu-HU" dirty="0" smtClean="0"/>
              <a:t> </a:t>
            </a:r>
            <a:r>
              <a:rPr lang="en-GB" dirty="0" smtClean="0"/>
              <a:t>is </a:t>
            </a:r>
            <a:r>
              <a:rPr lang="en-GB" dirty="0"/>
              <a:t>either empty or already contains a number</a:t>
            </a:r>
            <a:r>
              <a:rPr lang="en-GB" dirty="0" smtClean="0"/>
              <a:t>.</a:t>
            </a:r>
            <a:endParaRPr lang="hu-HU" dirty="0" smtClean="0"/>
          </a:p>
          <a:p>
            <a:pPr lvl="1"/>
            <a:r>
              <a:rPr lang="en-GB" b="1" dirty="0" smtClean="0"/>
              <a:t>Constraints</a:t>
            </a:r>
            <a:r>
              <a:rPr lang="hu-HU" dirty="0" smtClean="0"/>
              <a:t>:</a:t>
            </a:r>
          </a:p>
          <a:p>
            <a:pPr lvl="2"/>
            <a:r>
              <a:rPr lang="en-GB" dirty="0"/>
              <a:t>Each cell can only contain numbers from 1 to 9, or be empty</a:t>
            </a:r>
            <a:endParaRPr lang="hu-HU" dirty="0" smtClean="0"/>
          </a:p>
          <a:p>
            <a:pPr lvl="2"/>
            <a:r>
              <a:rPr lang="en-GB" dirty="0"/>
              <a:t>A row is acceptable if the same digit is not repeated in it -&gt; each digit appears exactly once in a row </a:t>
            </a:r>
            <a:endParaRPr lang="hu-HU" dirty="0" smtClean="0"/>
          </a:p>
          <a:p>
            <a:pPr lvl="2"/>
            <a:r>
              <a:rPr lang="en-GB" dirty="0"/>
              <a:t>A column is also acceptable if no digit is repeated in it.</a:t>
            </a:r>
          </a:p>
          <a:p>
            <a:pPr lvl="2"/>
            <a:r>
              <a:rPr lang="en-GB" dirty="0"/>
              <a:t>The board consists of 3x3 squares, each containing 3x3 cells; such a square is acceptable if no digit is repeated in it</a:t>
            </a:r>
            <a:endParaRPr lang="hu-HU" dirty="0" smtClean="0"/>
          </a:p>
          <a:p>
            <a:pPr lvl="1"/>
            <a:r>
              <a:rPr lang="en-GB" dirty="0"/>
              <a:t>The initial, partially filled board satisfies all the constraints.</a:t>
            </a:r>
          </a:p>
          <a:p>
            <a:pPr lvl="1"/>
            <a:r>
              <a:rPr lang="en-GB" b="1" dirty="0"/>
              <a:t>Possible </a:t>
            </a:r>
            <a:r>
              <a:rPr lang="en-GB" b="1" dirty="0" smtClean="0"/>
              <a:t>moves</a:t>
            </a:r>
            <a:r>
              <a:rPr lang="hu-HU" dirty="0" smtClean="0"/>
              <a:t>:</a:t>
            </a:r>
          </a:p>
          <a:p>
            <a:pPr lvl="2"/>
            <a:r>
              <a:rPr lang="en-GB" dirty="0"/>
              <a:t>We enter a digit into a currently empty cell in such a way that no constraint is violated.</a:t>
            </a:r>
          </a:p>
        </p:txBody>
      </p:sp>
    </p:spTree>
    <p:extLst>
      <p:ext uri="{BB962C8B-B14F-4D97-AF65-F5344CB8AC3E}">
        <p14:creationId xmlns:p14="http://schemas.microsoft.com/office/powerpoint/2010/main" val="3880014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Solving a Problem by Searching</a:t>
            </a:r>
          </a:p>
        </p:txBody>
      </p:sp>
      <p:sp>
        <p:nvSpPr>
          <p:cNvPr id="3" name="Tartalom helye 2"/>
          <p:cNvSpPr>
            <a:spLocks noGrp="1"/>
          </p:cNvSpPr>
          <p:nvPr>
            <p:ph idx="1"/>
          </p:nvPr>
        </p:nvSpPr>
        <p:spPr/>
        <p:txBody>
          <a:bodyPr>
            <a:normAutofit fontScale="47500" lnSpcReduction="20000"/>
          </a:bodyPr>
          <a:lstStyle/>
          <a:p>
            <a:r>
              <a:rPr lang="en-GB" b="1" dirty="0"/>
              <a:t>Problem-solving search algorithms</a:t>
            </a:r>
            <a:r>
              <a:rPr lang="en-GB" dirty="0" smtClean="0"/>
              <a:t>:</a:t>
            </a:r>
            <a:endParaRPr lang="hu-HU" dirty="0" smtClean="0"/>
          </a:p>
          <a:p>
            <a:pPr lvl="1"/>
            <a:r>
              <a:rPr lang="en-GB" b="1" dirty="0"/>
              <a:t>Depth-first </a:t>
            </a:r>
            <a:r>
              <a:rPr lang="en-GB" b="1" dirty="0" smtClean="0"/>
              <a:t>search</a:t>
            </a:r>
            <a:r>
              <a:rPr lang="hu-HU" dirty="0" smtClean="0"/>
              <a:t>: </a:t>
            </a:r>
            <a:r>
              <a:rPr lang="en-GB" dirty="0"/>
              <a:t>Fill an arbitrary cell with an arbitrary valid number, and then do the same until either the board is full (we solved the problem) or we get stuck, meaning the board is not filled but there are no more valid moves</a:t>
            </a:r>
            <a:r>
              <a:rPr lang="hu-HU" dirty="0" smtClean="0"/>
              <a:t>. </a:t>
            </a:r>
            <a:r>
              <a:rPr lang="en-GB" dirty="0"/>
              <a:t>If we get stuck, we backtrack to the previous choice point and choose another number for the same cell, or if there are no other options, we enter a number into another </a:t>
            </a:r>
            <a:r>
              <a:rPr lang="en-GB" dirty="0" smtClean="0"/>
              <a:t>cell</a:t>
            </a:r>
            <a:r>
              <a:rPr lang="hu-HU" dirty="0" smtClean="0"/>
              <a:t>.</a:t>
            </a:r>
          </a:p>
          <a:p>
            <a:pPr lvl="1"/>
            <a:r>
              <a:rPr lang="en-GB" b="1" dirty="0"/>
              <a:t>Breadth-first search</a:t>
            </a:r>
            <a:r>
              <a:rPr lang="en-GB" dirty="0"/>
              <a:t>: We examine the immediate consequences of all valid moves that can be made from the current state</a:t>
            </a:r>
            <a:r>
              <a:rPr lang="hu-HU" dirty="0" smtClean="0"/>
              <a:t>.</a:t>
            </a:r>
          </a:p>
          <a:p>
            <a:pPr lvl="1"/>
            <a:r>
              <a:rPr lang="en-GB" b="1" dirty="0"/>
              <a:t>Heuristics</a:t>
            </a:r>
            <a:r>
              <a:rPr lang="en-GB" dirty="0"/>
              <a:t>: We follow a strategy that (according to experience or provably) leads to a </a:t>
            </a:r>
            <a:r>
              <a:rPr lang="en-GB" dirty="0" smtClean="0"/>
              <a:t>solution </a:t>
            </a:r>
            <a:r>
              <a:rPr lang="en-GB" dirty="0"/>
              <a:t>faster </a:t>
            </a:r>
            <a:r>
              <a:rPr lang="en-GB" dirty="0" smtClean="0"/>
              <a:t>than </a:t>
            </a:r>
            <a:r>
              <a:rPr lang="en-GB" dirty="0"/>
              <a:t>searching blindly</a:t>
            </a:r>
            <a:endParaRPr lang="hu-HU" dirty="0" smtClean="0"/>
          </a:p>
          <a:p>
            <a:pPr lvl="2"/>
            <a:r>
              <a:rPr lang="en-GB" dirty="0"/>
              <a:t>For example, if only one number is missing from a row, column, or square, enter that number.</a:t>
            </a:r>
          </a:p>
          <a:p>
            <a:pPr lvl="2"/>
            <a:r>
              <a:rPr lang="en-GB" dirty="0"/>
              <a:t>If there is none, collect which rows, squares, or columns are missing the fewest numbers and choose one of them.</a:t>
            </a:r>
          </a:p>
          <a:p>
            <a:pPr lvl="2"/>
            <a:r>
              <a:rPr lang="en-GB" dirty="0"/>
              <a:t>In general, a key component of heuristic search is a function that estimates a "goodness" value for each problem </a:t>
            </a:r>
            <a:r>
              <a:rPr lang="en-GB" dirty="0" smtClean="0"/>
              <a:t>state</a:t>
            </a:r>
            <a:endParaRPr lang="hu-HU" dirty="0"/>
          </a:p>
          <a:p>
            <a:pPr lvl="2"/>
            <a:r>
              <a:rPr lang="en-GB" dirty="0"/>
              <a:t>The search algorithm examines all possible states resulting from each possible move before making a decision and moves toward the state estimated to be the </a:t>
            </a:r>
            <a:r>
              <a:rPr lang="en-GB" dirty="0" smtClean="0"/>
              <a:t>best</a:t>
            </a:r>
            <a:endParaRPr lang="hu-HU" dirty="0"/>
          </a:p>
          <a:p>
            <a:pPr lvl="2"/>
            <a:r>
              <a:rPr lang="en-GB" dirty="0"/>
              <a:t>The difficult task is to define this evaluation function </a:t>
            </a:r>
            <a:endParaRPr lang="hu-HU" dirty="0" smtClean="0"/>
          </a:p>
          <a:p>
            <a:r>
              <a:rPr lang="hu-HU" dirty="0" smtClean="0"/>
              <a:t>Both </a:t>
            </a:r>
            <a:r>
              <a:rPr lang="hu-HU" b="1" dirty="0" err="1" smtClean="0"/>
              <a:t>finding</a:t>
            </a:r>
            <a:r>
              <a:rPr lang="hu-HU" b="1" dirty="0" smtClean="0"/>
              <a:t> a </a:t>
            </a:r>
            <a:r>
              <a:rPr lang="hu-HU" b="1" dirty="0" err="1" smtClean="0"/>
              <a:t>good</a:t>
            </a:r>
            <a:r>
              <a:rPr lang="hu-HU" b="1" dirty="0" smtClean="0"/>
              <a:t> </a:t>
            </a:r>
            <a:r>
              <a:rPr lang="hu-HU" b="1" dirty="0" err="1" smtClean="0"/>
              <a:t>representation</a:t>
            </a:r>
            <a:r>
              <a:rPr lang="hu-HU" b="1" dirty="0" smtClean="0"/>
              <a:t> </a:t>
            </a:r>
            <a:r>
              <a:rPr lang="hu-HU" dirty="0" smtClean="0"/>
              <a:t>of a </a:t>
            </a:r>
            <a:r>
              <a:rPr lang="hu-HU" dirty="0" err="1" smtClean="0"/>
              <a:t>state</a:t>
            </a:r>
            <a:r>
              <a:rPr lang="hu-HU" dirty="0" smtClean="0"/>
              <a:t> and </a:t>
            </a:r>
            <a:r>
              <a:rPr lang="hu-HU" dirty="0" err="1" smtClean="0"/>
              <a:t>defining</a:t>
            </a:r>
            <a:r>
              <a:rPr lang="hu-HU" dirty="0" smtClean="0"/>
              <a:t> an </a:t>
            </a:r>
            <a:r>
              <a:rPr lang="hu-HU" b="1" dirty="0" err="1" smtClean="0"/>
              <a:t>evaluation</a:t>
            </a:r>
            <a:r>
              <a:rPr lang="hu-HU" b="1" dirty="0" smtClean="0"/>
              <a:t> </a:t>
            </a:r>
            <a:r>
              <a:rPr lang="hu-HU" b="1" dirty="0" err="1" smtClean="0"/>
              <a:t>function</a:t>
            </a:r>
            <a:r>
              <a:rPr lang="hu-HU" b="1" dirty="0" smtClean="0"/>
              <a:t> </a:t>
            </a:r>
            <a:r>
              <a:rPr lang="hu-HU" dirty="0" err="1" smtClean="0"/>
              <a:t>for</a:t>
            </a:r>
            <a:r>
              <a:rPr lang="hu-HU" dirty="0" smtClean="0"/>
              <a:t> </a:t>
            </a:r>
            <a:r>
              <a:rPr lang="hu-HU" dirty="0" err="1" smtClean="0"/>
              <a:t>heuristic</a:t>
            </a:r>
            <a:r>
              <a:rPr lang="hu-HU" dirty="0" smtClean="0"/>
              <a:t> </a:t>
            </a:r>
            <a:r>
              <a:rPr lang="hu-HU" b="1" dirty="0" err="1" smtClean="0"/>
              <a:t>require</a:t>
            </a:r>
            <a:r>
              <a:rPr lang="hu-HU" b="1" dirty="0" smtClean="0"/>
              <a:t> human </a:t>
            </a:r>
            <a:r>
              <a:rPr lang="hu-HU" b="1" dirty="0" err="1" smtClean="0"/>
              <a:t>intelligence</a:t>
            </a:r>
            <a:r>
              <a:rPr lang="hu-HU" b="1" dirty="0" smtClean="0"/>
              <a:t>, </a:t>
            </a:r>
            <a:r>
              <a:rPr lang="hu-HU" b="1" dirty="0" err="1" smtClean="0"/>
              <a:t>the</a:t>
            </a:r>
            <a:r>
              <a:rPr lang="hu-HU" b="1" dirty="0" smtClean="0"/>
              <a:t> </a:t>
            </a:r>
            <a:r>
              <a:rPr lang="hu-HU" b="1" dirty="0" err="1" smtClean="0"/>
              <a:t>AI</a:t>
            </a:r>
            <a:r>
              <a:rPr lang="hu-HU" b="1" dirty="0" smtClean="0"/>
              <a:t> </a:t>
            </a:r>
            <a:r>
              <a:rPr lang="hu-HU" b="1" dirty="0" err="1" smtClean="0"/>
              <a:t>does</a:t>
            </a:r>
            <a:r>
              <a:rPr lang="hu-HU" b="1" dirty="0" smtClean="0"/>
              <a:t> </a:t>
            </a:r>
            <a:r>
              <a:rPr lang="hu-HU" b="1" dirty="0" err="1" smtClean="0"/>
              <a:t>not</a:t>
            </a:r>
            <a:r>
              <a:rPr lang="hu-HU" b="1" dirty="0" smtClean="0"/>
              <a:t> </a:t>
            </a:r>
            <a:r>
              <a:rPr lang="hu-HU" b="1" dirty="0" err="1" smtClean="0"/>
              <a:t>take</a:t>
            </a:r>
            <a:r>
              <a:rPr lang="hu-HU" b="1" dirty="0" smtClean="0"/>
              <a:t> </a:t>
            </a:r>
            <a:r>
              <a:rPr lang="hu-HU" b="1" dirty="0" err="1" smtClean="0"/>
              <a:t>care</a:t>
            </a:r>
            <a:r>
              <a:rPr lang="hu-HU" b="1" dirty="0" smtClean="0"/>
              <a:t> of </a:t>
            </a:r>
            <a:r>
              <a:rPr lang="hu-HU" b="1" dirty="0" err="1" smtClean="0"/>
              <a:t>that</a:t>
            </a:r>
            <a:endParaRPr lang="hu-HU" b="1" dirty="0" smtClean="0"/>
          </a:p>
          <a:p>
            <a:r>
              <a:rPr lang="en-GB" dirty="0"/>
              <a:t>The AI in computer games (e.g., strategy games) also works on this principle:</a:t>
            </a:r>
          </a:p>
          <a:p>
            <a:pPr lvl="1"/>
            <a:r>
              <a:rPr lang="en-GB" dirty="0"/>
              <a:t>The human player moves </a:t>
            </a:r>
            <a:endParaRPr lang="hu-HU" dirty="0" smtClean="0"/>
          </a:p>
          <a:p>
            <a:pPr lvl="1"/>
            <a:r>
              <a:rPr lang="en-GB" dirty="0"/>
              <a:t>The </a:t>
            </a:r>
            <a:r>
              <a:rPr lang="en-GB" dirty="0" smtClean="0"/>
              <a:t>computer </a:t>
            </a:r>
            <a:r>
              <a:rPr lang="en-GB" dirty="0"/>
              <a:t>player examines which response move brings it closer to victory.</a:t>
            </a:r>
          </a:p>
          <a:p>
            <a:pPr lvl="1"/>
            <a:r>
              <a:rPr lang="en-GB" dirty="0"/>
              <a:t>The current state of the game board is known to the AI.</a:t>
            </a:r>
          </a:p>
          <a:p>
            <a:pPr lvl="1"/>
            <a:r>
              <a:rPr lang="en-GB" dirty="0"/>
              <a:t>The number of possible moves is limited, and it must choose from them.</a:t>
            </a:r>
          </a:p>
        </p:txBody>
      </p:sp>
    </p:spTree>
    <p:extLst>
      <p:ext uri="{BB962C8B-B14F-4D97-AF65-F5344CB8AC3E}">
        <p14:creationId xmlns:p14="http://schemas.microsoft.com/office/powerpoint/2010/main" val="233623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The First AI Winter</a:t>
            </a:r>
          </a:p>
        </p:txBody>
      </p:sp>
      <p:sp>
        <p:nvSpPr>
          <p:cNvPr id="3" name="Tartalom helye 2"/>
          <p:cNvSpPr>
            <a:spLocks noGrp="1"/>
          </p:cNvSpPr>
          <p:nvPr>
            <p:ph idx="1"/>
          </p:nvPr>
        </p:nvSpPr>
        <p:spPr/>
        <p:txBody>
          <a:bodyPr>
            <a:normAutofit fontScale="55000" lnSpcReduction="20000"/>
          </a:bodyPr>
          <a:lstStyle/>
          <a:p>
            <a:r>
              <a:rPr lang="en-GB" dirty="0"/>
              <a:t>In the '50s and '60s, AI researchers promised spectacular breakthroughs within a few years and received funding for this from the US government, and especially from the Department of </a:t>
            </a:r>
            <a:r>
              <a:rPr lang="en-GB" dirty="0" err="1"/>
              <a:t>Defense</a:t>
            </a:r>
            <a:r>
              <a:rPr lang="en-GB" dirty="0" smtClean="0"/>
              <a:t>.</a:t>
            </a:r>
            <a:endParaRPr lang="hu-HU" dirty="0" smtClean="0"/>
          </a:p>
          <a:p>
            <a:r>
              <a:rPr lang="en-GB" dirty="0"/>
              <a:t>They were going to solve the problems of machine vision, thinking, machine understanding of human language, and machine translation within a few years.</a:t>
            </a:r>
          </a:p>
          <a:p>
            <a:r>
              <a:rPr lang="en-GB" dirty="0"/>
              <a:t>Demonstrations on small, very limited tasks worked well, but no actual solutions for these big, general problems were created in practice. The scaling of small demonstration systems failed spectacularly.</a:t>
            </a:r>
          </a:p>
          <a:p>
            <a:r>
              <a:rPr lang="hu-HU" b="1" dirty="0" err="1" smtClean="0"/>
              <a:t>MI-tél</a:t>
            </a:r>
            <a:r>
              <a:rPr lang="hu-HU" b="1" dirty="0" smtClean="0"/>
              <a:t> (</a:t>
            </a:r>
            <a:r>
              <a:rPr lang="hu-HU" b="1" dirty="0" err="1" smtClean="0"/>
              <a:t>AI</a:t>
            </a:r>
            <a:r>
              <a:rPr lang="hu-HU" b="1" dirty="0" smtClean="0"/>
              <a:t> </a:t>
            </a:r>
            <a:r>
              <a:rPr lang="hu-HU" b="1" dirty="0" err="1" smtClean="0"/>
              <a:t>winter</a:t>
            </a:r>
            <a:r>
              <a:rPr lang="hu-HU" b="1" dirty="0" smtClean="0"/>
              <a:t>):</a:t>
            </a:r>
          </a:p>
          <a:p>
            <a:pPr lvl="1"/>
            <a:r>
              <a:rPr lang="en-GB" b="1" dirty="0"/>
              <a:t>1966</a:t>
            </a:r>
            <a:r>
              <a:rPr lang="en-GB" dirty="0"/>
              <a:t>: the </a:t>
            </a:r>
            <a:r>
              <a:rPr lang="en-GB" dirty="0" err="1"/>
              <a:t>ALPAC</a:t>
            </a:r>
            <a:r>
              <a:rPr lang="en-GB" dirty="0"/>
              <a:t> report (USA) surveyed the progress of machine translation research and found that the machine translation systems developed so far had not lived up to expectations; human translators' work was cheaper, faster, and more reliable, and it was </a:t>
            </a:r>
            <a:r>
              <a:rPr lang="en-GB" b="1" dirty="0"/>
              <a:t>not worth continuing to fund</a:t>
            </a:r>
            <a:r>
              <a:rPr lang="en-GB" dirty="0"/>
              <a:t> machine translation </a:t>
            </a:r>
            <a:r>
              <a:rPr lang="en-GB" dirty="0" smtClean="0"/>
              <a:t>research</a:t>
            </a:r>
            <a:endParaRPr lang="hu-HU" b="1" dirty="0" smtClean="0"/>
          </a:p>
          <a:p>
            <a:pPr lvl="1"/>
            <a:r>
              <a:rPr lang="en-GB" b="1" dirty="0"/>
              <a:t>1973</a:t>
            </a:r>
            <a:r>
              <a:rPr lang="en-GB" dirty="0"/>
              <a:t>: the </a:t>
            </a:r>
            <a:r>
              <a:rPr lang="en-GB" dirty="0" err="1"/>
              <a:t>Lighthill</a:t>
            </a:r>
            <a:r>
              <a:rPr lang="en-GB" dirty="0"/>
              <a:t> report (Great Britain) concluded that AI research had not produced practically useful results and its budget should be </a:t>
            </a:r>
            <a:r>
              <a:rPr lang="en-GB" dirty="0" smtClean="0"/>
              <a:t>cut</a:t>
            </a:r>
            <a:endParaRPr lang="hu-HU" dirty="0" smtClean="0"/>
          </a:p>
          <a:p>
            <a:pPr lvl="1"/>
            <a:r>
              <a:rPr lang="en-GB" dirty="0"/>
              <a:t>As a result, AI research slowed down dramatically in the '70s until the beginning of the '80s.</a:t>
            </a:r>
          </a:p>
          <a:p>
            <a:pPr lvl="1"/>
            <a:r>
              <a:rPr lang="en-GB" dirty="0"/>
              <a:t>It became clear that symbolic artificial intelligence ran into serious limitations.</a:t>
            </a:r>
          </a:p>
        </p:txBody>
      </p:sp>
    </p:spTree>
    <p:extLst>
      <p:ext uri="{BB962C8B-B14F-4D97-AF65-F5344CB8AC3E}">
        <p14:creationId xmlns:p14="http://schemas.microsoft.com/office/powerpoint/2010/main" val="134887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Expert Systems</a:t>
            </a:r>
          </a:p>
        </p:txBody>
      </p:sp>
      <p:sp>
        <p:nvSpPr>
          <p:cNvPr id="3" name="Tartalom helye 2"/>
          <p:cNvSpPr>
            <a:spLocks noGrp="1"/>
          </p:cNvSpPr>
          <p:nvPr>
            <p:ph idx="1"/>
          </p:nvPr>
        </p:nvSpPr>
        <p:spPr/>
        <p:txBody>
          <a:bodyPr>
            <a:normAutofit fontScale="62500" lnSpcReduction="20000"/>
          </a:bodyPr>
          <a:lstStyle/>
          <a:p>
            <a:r>
              <a:rPr lang="en-GB" dirty="0"/>
              <a:t>In the early 1980s, AI development and research boomed again with much more modest goals; this was largely driven by the economy.</a:t>
            </a:r>
          </a:p>
          <a:p>
            <a:r>
              <a:rPr lang="en-GB" dirty="0"/>
              <a:t>They were not looking for a thinking machine or a general solution to a difficult problem (e.g., vision, thinking) but were trying to develop decision support systems.</a:t>
            </a:r>
          </a:p>
          <a:p>
            <a:r>
              <a:rPr lang="en-GB" dirty="0"/>
              <a:t>These were called </a:t>
            </a:r>
            <a:r>
              <a:rPr lang="en-GB" b="1" dirty="0" smtClean="0"/>
              <a:t>expert </a:t>
            </a:r>
            <a:r>
              <a:rPr lang="en-GB" b="1" dirty="0"/>
              <a:t>systems</a:t>
            </a:r>
            <a:endParaRPr lang="en-GB" dirty="0"/>
          </a:p>
          <a:p>
            <a:r>
              <a:rPr lang="en-GB" dirty="0"/>
              <a:t>An expert system is so named because it </a:t>
            </a:r>
            <a:r>
              <a:rPr lang="en-GB" b="1" dirty="0"/>
              <a:t>stores the knowledge of a </a:t>
            </a:r>
            <a:r>
              <a:rPr lang="en-GB" b="1" dirty="0" smtClean="0"/>
              <a:t>specific</a:t>
            </a:r>
            <a:r>
              <a:rPr lang="hu-HU" dirty="0" smtClean="0"/>
              <a:t> </a:t>
            </a:r>
            <a:r>
              <a:rPr lang="en-GB" b="1" dirty="0" smtClean="0"/>
              <a:t>field </a:t>
            </a:r>
            <a:r>
              <a:rPr lang="en-GB" b="1" dirty="0"/>
              <a:t>or profession </a:t>
            </a:r>
            <a:r>
              <a:rPr lang="en-GB" dirty="0"/>
              <a:t>and, based on that, looks for a solution to a problem to be solved by a representative of that profession.</a:t>
            </a:r>
          </a:p>
          <a:p>
            <a:r>
              <a:rPr lang="en-GB" dirty="0"/>
              <a:t>For example, making a </a:t>
            </a:r>
            <a:r>
              <a:rPr lang="hu-HU" dirty="0" err="1" smtClean="0"/>
              <a:t>medical</a:t>
            </a:r>
            <a:r>
              <a:rPr lang="hu-HU" dirty="0" smtClean="0"/>
              <a:t> </a:t>
            </a:r>
            <a:r>
              <a:rPr lang="en-GB" dirty="0" smtClean="0"/>
              <a:t>diagnosis</a:t>
            </a:r>
            <a:endParaRPr lang="hu-HU" dirty="0" smtClean="0"/>
          </a:p>
          <a:p>
            <a:pPr lvl="1"/>
            <a:r>
              <a:rPr lang="en-GB" dirty="0"/>
              <a:t>The patient has these symptoms and characteristics (age, etc.); what are </a:t>
            </a:r>
            <a:r>
              <a:rPr lang="en-GB" dirty="0" smtClean="0"/>
              <a:t>the </a:t>
            </a:r>
            <a:r>
              <a:rPr lang="en-GB" dirty="0"/>
              <a:t>possible diagnoses, and how likely is each one.</a:t>
            </a:r>
          </a:p>
          <a:p>
            <a:r>
              <a:rPr lang="en-GB" dirty="0"/>
              <a:t>For example, suggesting a treatment.</a:t>
            </a:r>
          </a:p>
          <a:p>
            <a:pPr lvl="1"/>
            <a:r>
              <a:rPr lang="en-GB" dirty="0"/>
              <a:t>The patient has this medical history; what medication should I prescribe for their complaint, and why.</a:t>
            </a:r>
          </a:p>
        </p:txBody>
      </p:sp>
    </p:spTree>
    <p:extLst>
      <p:ext uri="{BB962C8B-B14F-4D97-AF65-F5344CB8AC3E}">
        <p14:creationId xmlns:p14="http://schemas.microsoft.com/office/powerpoint/2010/main" val="252990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Expert Systems</a:t>
            </a:r>
          </a:p>
        </p:txBody>
      </p:sp>
      <p:sp>
        <p:nvSpPr>
          <p:cNvPr id="3" name="Tartalom helye 2"/>
          <p:cNvSpPr>
            <a:spLocks noGrp="1"/>
          </p:cNvSpPr>
          <p:nvPr>
            <p:ph idx="1"/>
          </p:nvPr>
        </p:nvSpPr>
        <p:spPr/>
        <p:txBody>
          <a:bodyPr>
            <a:normAutofit fontScale="55000" lnSpcReduction="20000"/>
          </a:bodyPr>
          <a:lstStyle/>
          <a:p>
            <a:r>
              <a:rPr lang="en-GB" dirty="0"/>
              <a:t>Expert systems are based on </a:t>
            </a:r>
            <a:r>
              <a:rPr lang="en-GB" b="1" dirty="0" smtClean="0"/>
              <a:t>symbolic </a:t>
            </a:r>
            <a:r>
              <a:rPr lang="en-GB" b="1" dirty="0"/>
              <a:t>knowledge representation</a:t>
            </a:r>
            <a:r>
              <a:rPr lang="en-GB" dirty="0"/>
              <a:t>, similar to what we saw with the </a:t>
            </a:r>
            <a:r>
              <a:rPr lang="en-GB" dirty="0" err="1"/>
              <a:t>Prolog</a:t>
            </a:r>
            <a:r>
              <a:rPr lang="en-GB" dirty="0"/>
              <a:t> language.</a:t>
            </a:r>
          </a:p>
          <a:p>
            <a:r>
              <a:rPr lang="en-GB" dirty="0"/>
              <a:t>We get from the premises to the derived conclusion through a series of </a:t>
            </a:r>
            <a:r>
              <a:rPr lang="en-GB" b="1" dirty="0"/>
              <a:t>inference rules</a:t>
            </a:r>
            <a:r>
              <a:rPr lang="en-GB" dirty="0"/>
              <a:t>.</a:t>
            </a:r>
          </a:p>
          <a:p>
            <a:r>
              <a:rPr lang="en-GB" dirty="0"/>
              <a:t>However, the </a:t>
            </a:r>
            <a:r>
              <a:rPr lang="en-GB" b="1" dirty="0"/>
              <a:t>knowledge of professional fields </a:t>
            </a:r>
            <a:r>
              <a:rPr lang="en-GB" dirty="0"/>
              <a:t>cannot be described with </a:t>
            </a:r>
            <a:r>
              <a:rPr lang="en-GB" b="1" dirty="0"/>
              <a:t>strict logical rules</a:t>
            </a:r>
            <a:r>
              <a:rPr lang="en-GB" dirty="0"/>
              <a:t>, so the classic formal logical inference rules are not sufficient.</a:t>
            </a:r>
          </a:p>
          <a:p>
            <a:pPr lvl="1"/>
            <a:r>
              <a:rPr lang="en-GB" dirty="0"/>
              <a:t>For example, we are </a:t>
            </a:r>
            <a:r>
              <a:rPr lang="en-GB" b="1" dirty="0"/>
              <a:t>not completely sure </a:t>
            </a:r>
            <a:r>
              <a:rPr lang="en-GB" dirty="0"/>
              <a:t>about the truth of certain statements.</a:t>
            </a:r>
          </a:p>
          <a:p>
            <a:pPr lvl="1"/>
            <a:r>
              <a:rPr lang="en-GB" dirty="0"/>
              <a:t>According to one representative of the profession, a statement is true, and according to another, the opposite is true; the two would form a </a:t>
            </a:r>
            <a:r>
              <a:rPr lang="en-GB" b="1" dirty="0"/>
              <a:t>logical contradiction </a:t>
            </a:r>
            <a:r>
              <a:rPr lang="en-GB" dirty="0"/>
              <a:t>together</a:t>
            </a:r>
            <a:r>
              <a:rPr lang="en-GB" dirty="0" smtClean="0"/>
              <a:t>.</a:t>
            </a:r>
            <a:endParaRPr lang="hu-HU" dirty="0" smtClean="0"/>
          </a:p>
          <a:p>
            <a:pPr lvl="1"/>
            <a:r>
              <a:rPr lang="en-GB" dirty="0"/>
              <a:t>Certain statements are </a:t>
            </a:r>
            <a:r>
              <a:rPr lang="en-GB" b="1" dirty="0"/>
              <a:t>generally </a:t>
            </a:r>
            <a:r>
              <a:rPr lang="en-GB" dirty="0"/>
              <a:t>true, but </a:t>
            </a:r>
            <a:r>
              <a:rPr lang="en-GB" b="1" dirty="0"/>
              <a:t>not under certain conditions</a:t>
            </a:r>
            <a:r>
              <a:rPr lang="en-GB" dirty="0"/>
              <a:t>.</a:t>
            </a:r>
          </a:p>
          <a:p>
            <a:pPr lvl="2"/>
            <a:r>
              <a:rPr lang="en-GB" dirty="0"/>
              <a:t>For example, mammals generally cannot fly.</a:t>
            </a:r>
          </a:p>
          <a:p>
            <a:pPr lvl="2"/>
            <a:r>
              <a:rPr lang="en-GB" dirty="0"/>
              <a:t>Unless they are bats, because then they generally can.</a:t>
            </a:r>
          </a:p>
          <a:p>
            <a:pPr lvl="2"/>
            <a:r>
              <a:rPr lang="en-GB" dirty="0"/>
              <a:t>Unless they are injured or </a:t>
            </a:r>
            <a:r>
              <a:rPr lang="en-GB" dirty="0" smtClean="0"/>
              <a:t>bat</a:t>
            </a:r>
            <a:r>
              <a:rPr lang="hu-HU" dirty="0" smtClean="0"/>
              <a:t> </a:t>
            </a:r>
            <a:r>
              <a:rPr lang="hu-HU" dirty="0" err="1" smtClean="0"/>
              <a:t>babies</a:t>
            </a:r>
            <a:r>
              <a:rPr lang="en-GB" dirty="0" smtClean="0"/>
              <a:t>, </a:t>
            </a:r>
            <a:r>
              <a:rPr lang="en-GB" dirty="0"/>
              <a:t>because then they cannot.</a:t>
            </a:r>
          </a:p>
          <a:p>
            <a:r>
              <a:rPr lang="en-GB" dirty="0"/>
              <a:t>Therefore, expert systems often incorporated </a:t>
            </a:r>
            <a:r>
              <a:rPr lang="en-GB" b="1" dirty="0"/>
              <a:t>non-classical, non-monotonic reasoning procedures</a:t>
            </a:r>
            <a:r>
              <a:rPr lang="en-GB" dirty="0"/>
              <a:t> that can handle the </a:t>
            </a:r>
            <a:r>
              <a:rPr lang="en-GB" b="1" dirty="0"/>
              <a:t>uncertainty and inconsistency </a:t>
            </a:r>
            <a:r>
              <a:rPr lang="en-GB" dirty="0"/>
              <a:t>of the premises contained in the knowledge </a:t>
            </a:r>
            <a:r>
              <a:rPr lang="en-GB" dirty="0" smtClean="0"/>
              <a:t>base</a:t>
            </a:r>
            <a:endParaRPr lang="hu-HU" dirty="0" smtClean="0"/>
          </a:p>
          <a:p>
            <a:pPr lvl="1"/>
            <a:r>
              <a:rPr lang="en-GB" dirty="0"/>
              <a:t>Non-monotonic logical systems, e.g., fuzzy logic.</a:t>
            </a:r>
          </a:p>
        </p:txBody>
      </p:sp>
    </p:spTree>
    <p:extLst>
      <p:ext uri="{BB962C8B-B14F-4D97-AF65-F5344CB8AC3E}">
        <p14:creationId xmlns:p14="http://schemas.microsoft.com/office/powerpoint/2010/main" val="3543856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The Second AI Winter</a:t>
            </a:r>
          </a:p>
        </p:txBody>
      </p:sp>
      <p:sp>
        <p:nvSpPr>
          <p:cNvPr id="3" name="Tartalom helye 2"/>
          <p:cNvSpPr>
            <a:spLocks noGrp="1"/>
          </p:cNvSpPr>
          <p:nvPr>
            <p:ph idx="1"/>
          </p:nvPr>
        </p:nvSpPr>
        <p:spPr/>
        <p:txBody>
          <a:bodyPr>
            <a:noAutofit/>
          </a:bodyPr>
          <a:lstStyle/>
          <a:p>
            <a:r>
              <a:rPr lang="en-GB" sz="1800" dirty="0"/>
              <a:t>Expert systems sparked huge enthusiasm from the early '80s, serious expectations were attached to them, and there were some well-functioning examples.</a:t>
            </a:r>
          </a:p>
          <a:p>
            <a:r>
              <a:rPr lang="en-GB" sz="2000" dirty="0"/>
              <a:t>But overall, they were extremely laborious to build, so they were expensive.</a:t>
            </a:r>
          </a:p>
          <a:p>
            <a:pPr lvl="1"/>
            <a:r>
              <a:rPr lang="en-GB" sz="1600" dirty="0"/>
              <a:t>They required intense cooperation between computer scientists and domain experts to create them</a:t>
            </a:r>
            <a:r>
              <a:rPr lang="en-GB" sz="1600" dirty="0" smtClean="0"/>
              <a:t>.</a:t>
            </a:r>
            <a:endParaRPr lang="hu-HU" sz="1600" dirty="0" smtClean="0"/>
          </a:p>
          <a:p>
            <a:pPr lvl="1"/>
            <a:r>
              <a:rPr lang="en-GB" sz="1600" dirty="0"/>
              <a:t>Domain experts often cannot precisely list the factors based on which they make a decision and how they weight them; they leave out important </a:t>
            </a:r>
            <a:r>
              <a:rPr lang="en-GB" sz="1600" dirty="0" smtClean="0"/>
              <a:t>factors</a:t>
            </a:r>
            <a:r>
              <a:rPr lang="hu-HU" sz="1600" dirty="0" smtClean="0"/>
              <a:t>, </a:t>
            </a:r>
            <a:r>
              <a:rPr lang="hu-HU" sz="1600" dirty="0" err="1" smtClean="0"/>
              <a:t>perhaps</a:t>
            </a:r>
            <a:r>
              <a:rPr lang="hu-HU" sz="1600" dirty="0" smtClean="0"/>
              <a:t> </a:t>
            </a:r>
            <a:r>
              <a:rPr lang="hu-HU" sz="1600" dirty="0" err="1" smtClean="0"/>
              <a:t>because</a:t>
            </a:r>
            <a:r>
              <a:rPr lang="hu-HU" sz="1600" dirty="0" smtClean="0"/>
              <a:t> </a:t>
            </a:r>
            <a:r>
              <a:rPr lang="hu-HU" sz="1600" dirty="0" err="1" smtClean="0"/>
              <a:t>they</a:t>
            </a:r>
            <a:r>
              <a:rPr lang="hu-HU" sz="1600" dirty="0" smtClean="0"/>
              <a:t> </a:t>
            </a:r>
            <a:r>
              <a:rPr lang="hu-HU" sz="1600" dirty="0" err="1" smtClean="0"/>
              <a:t>are</a:t>
            </a:r>
            <a:r>
              <a:rPr lang="hu-HU" sz="1600" dirty="0" smtClean="0"/>
              <a:t> </a:t>
            </a:r>
            <a:r>
              <a:rPr lang="hu-HU" sz="1600" dirty="0" err="1" smtClean="0"/>
              <a:t>so</a:t>
            </a:r>
            <a:r>
              <a:rPr lang="hu-HU" sz="1600" dirty="0" smtClean="0"/>
              <a:t> </a:t>
            </a:r>
            <a:r>
              <a:rPr lang="hu-HU" sz="1600" dirty="0" err="1" smtClean="0"/>
              <a:t>obvious</a:t>
            </a:r>
            <a:endParaRPr lang="hu-HU" sz="1600" dirty="0" smtClean="0"/>
          </a:p>
          <a:p>
            <a:pPr lvl="1"/>
            <a:r>
              <a:rPr lang="en-GB" sz="1600" dirty="0"/>
              <a:t>They are busy and are reluctant to answer the engineer's questions in addition to their work</a:t>
            </a:r>
            <a:endParaRPr lang="hu-HU" sz="1600" dirty="0" smtClean="0"/>
          </a:p>
          <a:p>
            <a:pPr lvl="1"/>
            <a:r>
              <a:rPr lang="hu-HU" sz="1600" dirty="0" smtClean="0"/>
              <a:t>A </a:t>
            </a:r>
            <a:r>
              <a:rPr lang="hu-HU" sz="1600" dirty="0" err="1" smtClean="0"/>
              <a:t>problem</a:t>
            </a:r>
            <a:r>
              <a:rPr lang="hu-HU" sz="1600" dirty="0" smtClean="0"/>
              <a:t> </a:t>
            </a:r>
            <a:r>
              <a:rPr lang="hu-HU" sz="1600" dirty="0" err="1" smtClean="0"/>
              <a:t>we</a:t>
            </a:r>
            <a:r>
              <a:rPr lang="hu-HU" sz="1600" dirty="0" smtClean="0"/>
              <a:t> </a:t>
            </a:r>
            <a:r>
              <a:rPr lang="hu-HU" sz="1600" dirty="0" err="1" smtClean="0"/>
              <a:t>have</a:t>
            </a:r>
            <a:r>
              <a:rPr lang="hu-HU" sz="1600" dirty="0" smtClean="0"/>
              <a:t> </a:t>
            </a:r>
            <a:r>
              <a:rPr lang="hu-HU" sz="1600" dirty="0" err="1" smtClean="0"/>
              <a:t>already</a:t>
            </a:r>
            <a:r>
              <a:rPr lang="hu-HU" sz="1600" dirty="0" smtClean="0"/>
              <a:t> </a:t>
            </a:r>
            <a:r>
              <a:rPr lang="hu-HU" sz="1600" dirty="0" err="1" smtClean="0"/>
              <a:t>seen</a:t>
            </a:r>
            <a:r>
              <a:rPr lang="hu-HU" sz="1600" dirty="0" smtClean="0"/>
              <a:t> </a:t>
            </a:r>
            <a:r>
              <a:rPr lang="hu-HU" sz="1600" dirty="0" err="1" smtClean="0"/>
              <a:t>before</a:t>
            </a:r>
            <a:r>
              <a:rPr lang="hu-HU" sz="1600" dirty="0" smtClean="0"/>
              <a:t>: </a:t>
            </a:r>
            <a:r>
              <a:rPr lang="en-GB" sz="1600" dirty="0"/>
              <a:t>expert systems </a:t>
            </a:r>
            <a:r>
              <a:rPr lang="hu-HU" sz="1600" dirty="0" err="1" smtClean="0"/>
              <a:t>are</a:t>
            </a:r>
            <a:r>
              <a:rPr lang="hu-HU" sz="1600" dirty="0" smtClean="0"/>
              <a:t> </a:t>
            </a:r>
            <a:r>
              <a:rPr lang="hu-HU" sz="1600" dirty="0" err="1" smtClean="0"/>
              <a:t>not</a:t>
            </a:r>
            <a:r>
              <a:rPr lang="hu-HU" sz="1600" dirty="0" smtClean="0"/>
              <a:t> </a:t>
            </a:r>
            <a:r>
              <a:rPr lang="hu-HU" sz="1600" dirty="0" err="1" smtClean="0"/>
              <a:t>very</a:t>
            </a:r>
            <a:r>
              <a:rPr lang="hu-HU" sz="1600" dirty="0" smtClean="0"/>
              <a:t> </a:t>
            </a:r>
            <a:r>
              <a:rPr lang="hu-HU" sz="1600" dirty="0" err="1" smtClean="0"/>
              <a:t>scalable</a:t>
            </a:r>
            <a:r>
              <a:rPr lang="hu-HU" sz="1600" dirty="0" smtClean="0"/>
              <a:t>; </a:t>
            </a:r>
            <a:r>
              <a:rPr lang="en-GB" sz="1600" dirty="0"/>
              <a:t>they work well as long as they are relatively small, but above a certain complexity, they become unreliable, difficult to understand, and hard to maintain even for the development engineer</a:t>
            </a:r>
            <a:endParaRPr lang="hu-HU" sz="1600" dirty="0" smtClean="0"/>
          </a:p>
          <a:p>
            <a:r>
              <a:rPr lang="en-GB" sz="2000" dirty="0"/>
              <a:t>Therefore, their funding from economic players collapsed by the end of the '80s, and a new AI winter followed until about the 2010s</a:t>
            </a:r>
          </a:p>
        </p:txBody>
      </p:sp>
    </p:spTree>
    <p:extLst>
      <p:ext uri="{BB962C8B-B14F-4D97-AF65-F5344CB8AC3E}">
        <p14:creationId xmlns:p14="http://schemas.microsoft.com/office/powerpoint/2010/main" val="40618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The </a:t>
            </a:r>
            <a:r>
              <a:rPr lang="hu-HU" dirty="0" err="1"/>
              <a:t>Past</a:t>
            </a:r>
            <a:r>
              <a:rPr lang="hu-HU" dirty="0"/>
              <a:t> of </a:t>
            </a:r>
            <a:r>
              <a:rPr lang="hu-HU" dirty="0" err="1"/>
              <a:t>Artificial</a:t>
            </a:r>
            <a:r>
              <a:rPr lang="hu-HU" dirty="0"/>
              <a:t> </a:t>
            </a:r>
            <a:r>
              <a:rPr lang="hu-HU" dirty="0" err="1"/>
              <a:t>Intelligence</a:t>
            </a:r>
            <a:endParaRPr lang="en-GB" dirty="0"/>
          </a:p>
        </p:txBody>
      </p:sp>
      <p:sp>
        <p:nvSpPr>
          <p:cNvPr id="3" name="Tartalom helye 2"/>
          <p:cNvSpPr>
            <a:spLocks noGrp="1"/>
          </p:cNvSpPr>
          <p:nvPr>
            <p:ph idx="1"/>
          </p:nvPr>
        </p:nvSpPr>
        <p:spPr/>
        <p:txBody>
          <a:bodyPr>
            <a:normAutofit fontScale="77500" lnSpcReduction="20000"/>
          </a:bodyPr>
          <a:lstStyle/>
          <a:p>
            <a:r>
              <a:rPr lang="en-GB" dirty="0">
                <a:hlinkClick r:id="rId2"/>
              </a:rPr>
              <a:t>https://</a:t>
            </a:r>
            <a:r>
              <a:rPr lang="en-GB" dirty="0" err="1" smtClean="0">
                <a:hlinkClick r:id="rId2"/>
              </a:rPr>
              <a:t>books.google.com</a:t>
            </a:r>
            <a:r>
              <a:rPr lang="en-GB" dirty="0" smtClean="0">
                <a:hlinkClick r:id="rId2"/>
              </a:rPr>
              <a:t>/</a:t>
            </a:r>
            <a:r>
              <a:rPr lang="en-GB" dirty="0" err="1" smtClean="0">
                <a:hlinkClick r:id="rId2"/>
              </a:rPr>
              <a:t>ngrams</a:t>
            </a:r>
            <a:r>
              <a:rPr lang="en-GB" dirty="0" smtClean="0">
                <a:hlinkClick r:id="rId2"/>
              </a:rPr>
              <a:t>/</a:t>
            </a:r>
            <a:r>
              <a:rPr lang="en-GB" dirty="0" err="1" smtClean="0">
                <a:hlinkClick r:id="rId2"/>
              </a:rPr>
              <a:t>graph?content</a:t>
            </a:r>
            <a:r>
              <a:rPr lang="en-GB" dirty="0" smtClean="0">
                <a:hlinkClick r:id="rId2"/>
              </a:rPr>
              <a:t>=</a:t>
            </a:r>
            <a:r>
              <a:rPr lang="en-GB" dirty="0" err="1" smtClean="0">
                <a:hlinkClick r:id="rId2"/>
              </a:rPr>
              <a:t>artificial+intelligence&amp;year_start</a:t>
            </a:r>
            <a:r>
              <a:rPr lang="en-GB" dirty="0" smtClean="0">
                <a:hlinkClick r:id="rId2"/>
              </a:rPr>
              <a:t>=1940&amp;year_end=2017&amp;corpus=</a:t>
            </a:r>
            <a:r>
              <a:rPr lang="en-GB" dirty="0" err="1" smtClean="0">
                <a:hlinkClick r:id="rId2"/>
              </a:rPr>
              <a:t>en&amp;smoothing</a:t>
            </a:r>
            <a:r>
              <a:rPr lang="en-GB" dirty="0" smtClean="0">
                <a:hlinkClick r:id="rId2"/>
              </a:rPr>
              <a:t>=0&amp;case_insensitive=false</a:t>
            </a:r>
            <a:endParaRPr lang="hu-HU" dirty="0" smtClean="0"/>
          </a:p>
          <a:p>
            <a:r>
              <a:rPr lang="en-GB" dirty="0"/>
              <a:t>The term "artificial intelligence" appeared in the late 1950s and gradually gained momentum in the '60s and '70s</a:t>
            </a:r>
            <a:endParaRPr lang="hu-HU" dirty="0" smtClean="0"/>
          </a:p>
          <a:p>
            <a:r>
              <a:rPr lang="en-GB" dirty="0"/>
              <a:t>The classic and most important scientific journal for the research field, </a:t>
            </a:r>
            <a:r>
              <a:rPr lang="en-GB" i="1" dirty="0" smtClean="0"/>
              <a:t>Artificial </a:t>
            </a:r>
            <a:r>
              <a:rPr lang="en-GB" i="1" dirty="0"/>
              <a:t>Intelligence</a:t>
            </a:r>
            <a:r>
              <a:rPr lang="en-GB" dirty="0"/>
              <a:t>, was launched in 1970</a:t>
            </a:r>
          </a:p>
          <a:p>
            <a:r>
              <a:rPr lang="en-GB" dirty="0"/>
              <a:t>There was a spectacular boom in the first half of the 1980s, followed by a dramatic decline until about 2000, then stagnation until 2010, and a slow rise after </a:t>
            </a:r>
            <a:r>
              <a:rPr lang="en-GB" dirty="0" smtClean="0"/>
              <a:t>that</a:t>
            </a:r>
            <a:endParaRPr lang="hu-HU" dirty="0" smtClean="0"/>
          </a:p>
          <a:p>
            <a:r>
              <a:rPr lang="en-GB" dirty="0"/>
              <a:t>For example, Spielberg's movie </a:t>
            </a:r>
            <a:r>
              <a:rPr lang="en-GB" i="1" dirty="0" err="1"/>
              <a:t>A.I</a:t>
            </a:r>
            <a:r>
              <a:rPr lang="en-GB" i="1" dirty="0"/>
              <a:t>. Artificial </a:t>
            </a:r>
            <a:r>
              <a:rPr lang="en-GB" i="1" dirty="0" smtClean="0"/>
              <a:t>Intelligence</a:t>
            </a:r>
            <a:r>
              <a:rPr lang="hu-HU" i="1" dirty="0" smtClean="0"/>
              <a:t> </a:t>
            </a:r>
            <a:r>
              <a:rPr lang="en-GB" dirty="0" smtClean="0"/>
              <a:t>was </a:t>
            </a:r>
            <a:r>
              <a:rPr lang="en-GB" dirty="0"/>
              <a:t>released in </a:t>
            </a:r>
            <a:r>
              <a:rPr lang="en-GB" dirty="0" smtClean="0"/>
              <a:t>2001</a:t>
            </a:r>
            <a:endParaRPr lang="en-GB" dirty="0"/>
          </a:p>
        </p:txBody>
      </p:sp>
    </p:spTree>
    <p:extLst>
      <p:ext uri="{BB962C8B-B14F-4D97-AF65-F5344CB8AC3E}">
        <p14:creationId xmlns:p14="http://schemas.microsoft.com/office/powerpoint/2010/main" val="2028192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Description Logics</a:t>
            </a:r>
          </a:p>
        </p:txBody>
      </p:sp>
      <p:sp>
        <p:nvSpPr>
          <p:cNvPr id="3" name="Tartalom helye 2"/>
          <p:cNvSpPr>
            <a:spLocks noGrp="1"/>
          </p:cNvSpPr>
          <p:nvPr>
            <p:ph idx="1"/>
          </p:nvPr>
        </p:nvSpPr>
        <p:spPr/>
        <p:txBody>
          <a:bodyPr>
            <a:normAutofit fontScale="62500" lnSpcReduction="20000"/>
          </a:bodyPr>
          <a:lstStyle/>
          <a:p>
            <a:r>
              <a:rPr lang="en-GB" dirty="0"/>
              <a:t>Although symbolic artificial intelligence and expert systems largely went out of fashion, they still play an extremely important role in certain areas today (or again)</a:t>
            </a:r>
            <a:endParaRPr lang="hu-HU" dirty="0" smtClean="0"/>
          </a:p>
          <a:p>
            <a:r>
              <a:rPr lang="en-GB" b="1" dirty="0"/>
              <a:t>Semantic Web</a:t>
            </a:r>
            <a:r>
              <a:rPr lang="en-GB" dirty="0"/>
              <a:t>: Tim Berners-Lee suggested in 2001 that the web should evolve in a direction where websites could be understood by </a:t>
            </a:r>
            <a:r>
              <a:rPr lang="en-GB" dirty="0" smtClean="0"/>
              <a:t>machines</a:t>
            </a:r>
            <a:endParaRPr lang="hu-HU" dirty="0" smtClean="0"/>
          </a:p>
          <a:p>
            <a:r>
              <a:rPr lang="en-GB" dirty="0"/>
              <a:t>For this, in addition to HTML formatting tags, he proposed semantic, content-based tags that search engines could rely </a:t>
            </a:r>
            <a:r>
              <a:rPr lang="en-GB" dirty="0" smtClean="0"/>
              <a:t>on</a:t>
            </a:r>
            <a:endParaRPr lang="hu-HU" dirty="0" smtClean="0"/>
          </a:p>
          <a:p>
            <a:pPr lvl="1"/>
            <a:r>
              <a:rPr lang="en-GB" dirty="0"/>
              <a:t>These semantic tags would be collected in large central </a:t>
            </a:r>
            <a:r>
              <a:rPr lang="en-GB" b="1" dirty="0" smtClean="0"/>
              <a:t>ontological systems</a:t>
            </a:r>
            <a:endParaRPr lang="hu-HU" dirty="0" smtClean="0"/>
          </a:p>
          <a:p>
            <a:pPr lvl="2"/>
            <a:r>
              <a:rPr lang="hu-HU" dirty="0" err="1" smtClean="0">
                <a:hlinkClick r:id="rId2"/>
              </a:rPr>
              <a:t>www.wikidata.org</a:t>
            </a:r>
            <a:r>
              <a:rPr lang="hu-HU" dirty="0"/>
              <a:t>, </a:t>
            </a:r>
            <a:r>
              <a:rPr lang="hu-HU" dirty="0" err="1" smtClean="0">
                <a:hlinkClick r:id="rId3"/>
              </a:rPr>
              <a:t>www.dbpedia.org</a:t>
            </a:r>
            <a:r>
              <a:rPr lang="hu-HU" dirty="0" smtClean="0"/>
              <a:t> </a:t>
            </a:r>
          </a:p>
          <a:p>
            <a:r>
              <a:rPr lang="en-GB" dirty="0"/>
              <a:t>Although the idea of the Semantic Web found limited resonance, the proposed technologies are still relevant in certain areas (e.g., digital humanities, library and information science). For example, the </a:t>
            </a:r>
            <a:r>
              <a:rPr lang="hu-HU" b="1" dirty="0" err="1" smtClean="0"/>
              <a:t>OWL</a:t>
            </a:r>
            <a:r>
              <a:rPr lang="hu-HU" b="1" dirty="0" smtClean="0"/>
              <a:t> </a:t>
            </a:r>
            <a:r>
              <a:rPr lang="en-GB" b="1" dirty="0" smtClean="0"/>
              <a:t>ontology </a:t>
            </a:r>
            <a:r>
              <a:rPr lang="en-GB" b="1" dirty="0"/>
              <a:t>description language</a:t>
            </a:r>
            <a:r>
              <a:rPr lang="en-GB" dirty="0"/>
              <a:t> and the </a:t>
            </a:r>
            <a:r>
              <a:rPr lang="en-GB" b="1" dirty="0" err="1"/>
              <a:t>SPARQL</a:t>
            </a:r>
            <a:r>
              <a:rPr lang="en-GB" b="1" dirty="0"/>
              <a:t> query language</a:t>
            </a:r>
            <a:endParaRPr lang="hu-HU" dirty="0" smtClean="0"/>
          </a:p>
        </p:txBody>
      </p:sp>
    </p:spTree>
    <p:extLst>
      <p:ext uri="{BB962C8B-B14F-4D97-AF65-F5344CB8AC3E}">
        <p14:creationId xmlns:p14="http://schemas.microsoft.com/office/powerpoint/2010/main" val="1960433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Description Logics</a:t>
            </a:r>
          </a:p>
        </p:txBody>
      </p:sp>
      <p:sp>
        <p:nvSpPr>
          <p:cNvPr id="3" name="Tartalom helye 2"/>
          <p:cNvSpPr>
            <a:spLocks noGrp="1"/>
          </p:cNvSpPr>
          <p:nvPr>
            <p:ph idx="1"/>
          </p:nvPr>
        </p:nvSpPr>
        <p:spPr/>
        <p:txBody>
          <a:bodyPr>
            <a:normAutofit fontScale="47500" lnSpcReduction="20000"/>
          </a:bodyPr>
          <a:lstStyle/>
          <a:p>
            <a:r>
              <a:rPr lang="en-GB" dirty="0"/>
              <a:t>The essence of the </a:t>
            </a:r>
            <a:r>
              <a:rPr lang="en-GB" b="1" dirty="0"/>
              <a:t>ontologies</a:t>
            </a:r>
            <a:r>
              <a:rPr lang="en-GB" dirty="0"/>
              <a:t> used in the Semantic Web is to represent the world in a </a:t>
            </a:r>
            <a:r>
              <a:rPr lang="en-GB" b="1" dirty="0" smtClean="0"/>
              <a:t>graph</a:t>
            </a:r>
            <a:r>
              <a:rPr lang="en-GB" dirty="0"/>
              <a:t>.</a:t>
            </a:r>
          </a:p>
          <a:p>
            <a:r>
              <a:rPr lang="en-GB" dirty="0"/>
              <a:t>The </a:t>
            </a:r>
            <a:r>
              <a:rPr lang="en-GB" b="1" dirty="0"/>
              <a:t>nodes</a:t>
            </a:r>
            <a:r>
              <a:rPr lang="en-GB" dirty="0"/>
              <a:t> of the graph are </a:t>
            </a:r>
            <a:r>
              <a:rPr lang="en-GB" b="1" dirty="0"/>
              <a:t>entities, individuals, </a:t>
            </a:r>
            <a:r>
              <a:rPr lang="en-GB" dirty="0"/>
              <a:t>such as people, places, and dates.</a:t>
            </a:r>
          </a:p>
          <a:p>
            <a:r>
              <a:rPr lang="en-GB" dirty="0"/>
              <a:t>The </a:t>
            </a:r>
            <a:r>
              <a:rPr lang="en-GB" b="1" dirty="0"/>
              <a:t>edges</a:t>
            </a:r>
            <a:r>
              <a:rPr lang="en-GB" dirty="0"/>
              <a:t> of the graph are </a:t>
            </a:r>
            <a:r>
              <a:rPr lang="en-GB" b="1" dirty="0"/>
              <a:t>relationships</a:t>
            </a:r>
            <a:r>
              <a:rPr lang="en-GB" dirty="0"/>
              <a:t> that </a:t>
            </a:r>
            <a:r>
              <a:rPr lang="en-GB" b="1" dirty="0"/>
              <a:t>connect two such entities.</a:t>
            </a:r>
          </a:p>
          <a:p>
            <a:pPr lvl="1"/>
            <a:r>
              <a:rPr lang="en-GB" dirty="0"/>
              <a:t>For example, "A is the sibling of B," "A was born in 1950," "A was born in city C".</a:t>
            </a:r>
          </a:p>
          <a:p>
            <a:pPr lvl="1"/>
            <a:r>
              <a:rPr lang="en-GB" dirty="0"/>
              <a:t>These are called </a:t>
            </a:r>
            <a:r>
              <a:rPr lang="en-GB" b="1" dirty="0" smtClean="0"/>
              <a:t>triples</a:t>
            </a:r>
            <a:r>
              <a:rPr lang="en-GB" dirty="0" smtClean="0"/>
              <a:t> </a:t>
            </a:r>
            <a:r>
              <a:rPr lang="en-GB" dirty="0"/>
              <a:t>because they consist of a </a:t>
            </a:r>
            <a:r>
              <a:rPr lang="en-GB" b="1" dirty="0"/>
              <a:t>subject, a </a:t>
            </a:r>
            <a:r>
              <a:rPr lang="hu-HU" b="1" dirty="0" err="1" smtClean="0"/>
              <a:t>predicate</a:t>
            </a:r>
            <a:r>
              <a:rPr lang="en-GB" b="1" dirty="0" smtClean="0"/>
              <a:t>, </a:t>
            </a:r>
            <a:r>
              <a:rPr lang="en-GB" b="1" dirty="0"/>
              <a:t>and an object</a:t>
            </a:r>
          </a:p>
          <a:p>
            <a:r>
              <a:rPr lang="en-GB" dirty="0"/>
              <a:t>The so-called </a:t>
            </a:r>
            <a:r>
              <a:rPr lang="en-GB" b="1" dirty="0" smtClean="0"/>
              <a:t>description </a:t>
            </a:r>
            <a:r>
              <a:rPr lang="en-GB" b="1" dirty="0"/>
              <a:t>logics</a:t>
            </a:r>
            <a:r>
              <a:rPr lang="en-GB" dirty="0"/>
              <a:t> are used for reasoning and logical deductions based on world descriptions formulated in the form of such ontologies.</a:t>
            </a:r>
          </a:p>
          <a:p>
            <a:r>
              <a:rPr lang="en-GB" dirty="0"/>
              <a:t>These have interestingly become extremely relevant again in recent years.</a:t>
            </a:r>
          </a:p>
          <a:p>
            <a:r>
              <a:rPr lang="en-GB" dirty="0"/>
              <a:t>A generative language model can repeat a piece of knowledge that has occurred many times in the text corpus it was trained on, but it is completely incapable of drawing regular conclusions or reasoning. It cannot reliably apply even the most elementary deductive inference </a:t>
            </a:r>
            <a:r>
              <a:rPr lang="en-GB" dirty="0" smtClean="0"/>
              <a:t>schemes.</a:t>
            </a:r>
            <a:endParaRPr lang="hu-HU" dirty="0" smtClean="0"/>
          </a:p>
          <a:p>
            <a:pPr lvl="1"/>
            <a:r>
              <a:rPr lang="hu-HU" dirty="0" err="1" smtClean="0"/>
              <a:t>E.g</a:t>
            </a:r>
            <a:r>
              <a:rPr lang="hu-HU" dirty="0" smtClean="0"/>
              <a:t>.</a:t>
            </a:r>
            <a:r>
              <a:rPr lang="en-GB" dirty="0" smtClean="0"/>
              <a:t>, </a:t>
            </a:r>
            <a:r>
              <a:rPr lang="en-GB" i="1" dirty="0"/>
              <a:t>modus ponens</a:t>
            </a:r>
            <a:r>
              <a:rPr lang="en-GB" dirty="0"/>
              <a:t>: All </a:t>
            </a:r>
            <a:r>
              <a:rPr lang="en-GB" dirty="0" err="1"/>
              <a:t>pharmac</a:t>
            </a:r>
            <a:r>
              <a:rPr lang="hu-HU" dirty="0" err="1"/>
              <a:t>olog</a:t>
            </a:r>
            <a:r>
              <a:rPr lang="en-GB" dirty="0" err="1"/>
              <a:t>ists</a:t>
            </a:r>
            <a:r>
              <a:rPr lang="en-GB" dirty="0"/>
              <a:t> </a:t>
            </a:r>
            <a:r>
              <a:rPr lang="en-GB" dirty="0" smtClean="0"/>
              <a:t>are </a:t>
            </a:r>
            <a:r>
              <a:rPr lang="en-GB" dirty="0"/>
              <a:t>young. </a:t>
            </a:r>
            <a:r>
              <a:rPr lang="hu-HU" dirty="0" err="1" smtClean="0"/>
              <a:t>Sabrina</a:t>
            </a:r>
            <a:r>
              <a:rPr lang="hu-HU" dirty="0" smtClean="0"/>
              <a:t> </a:t>
            </a:r>
            <a:r>
              <a:rPr lang="en-GB" dirty="0" smtClean="0"/>
              <a:t>is </a:t>
            </a:r>
            <a:r>
              <a:rPr lang="en-GB" dirty="0"/>
              <a:t>a </a:t>
            </a:r>
            <a:r>
              <a:rPr lang="en-GB" dirty="0" err="1"/>
              <a:t>pharmac</a:t>
            </a:r>
            <a:r>
              <a:rPr lang="hu-HU" dirty="0" err="1"/>
              <a:t>olog</a:t>
            </a:r>
            <a:r>
              <a:rPr lang="en-GB" dirty="0" err="1" smtClean="0"/>
              <a:t>ist</a:t>
            </a:r>
            <a:r>
              <a:rPr lang="en-GB" dirty="0" smtClean="0"/>
              <a:t>. </a:t>
            </a:r>
            <a:r>
              <a:rPr lang="en-GB" dirty="0"/>
              <a:t>-&gt; </a:t>
            </a:r>
            <a:r>
              <a:rPr lang="hu-HU" dirty="0" err="1"/>
              <a:t>Sabrina</a:t>
            </a:r>
            <a:r>
              <a:rPr lang="hu-HU" dirty="0"/>
              <a:t> </a:t>
            </a:r>
            <a:r>
              <a:rPr lang="en-GB" dirty="0" smtClean="0"/>
              <a:t>is young</a:t>
            </a:r>
            <a:r>
              <a:rPr lang="hu-HU" dirty="0" smtClean="0"/>
              <a:t>.</a:t>
            </a:r>
          </a:p>
          <a:p>
            <a:pPr lvl="1"/>
            <a:r>
              <a:rPr lang="hu-HU" i="1" dirty="0" smtClean="0"/>
              <a:t>modus </a:t>
            </a:r>
            <a:r>
              <a:rPr lang="hu-HU" i="1" dirty="0" err="1" smtClean="0"/>
              <a:t>tollens</a:t>
            </a:r>
            <a:r>
              <a:rPr lang="hu-HU" dirty="0" smtClean="0"/>
              <a:t>: </a:t>
            </a:r>
            <a:r>
              <a:rPr lang="en-GB" dirty="0"/>
              <a:t>All </a:t>
            </a:r>
            <a:r>
              <a:rPr lang="en-GB" dirty="0" err="1"/>
              <a:t>pharmac</a:t>
            </a:r>
            <a:r>
              <a:rPr lang="hu-HU" dirty="0" err="1"/>
              <a:t>olog</a:t>
            </a:r>
            <a:r>
              <a:rPr lang="en-GB" dirty="0" err="1"/>
              <a:t>ists</a:t>
            </a:r>
            <a:r>
              <a:rPr lang="en-GB" dirty="0" smtClean="0"/>
              <a:t> </a:t>
            </a:r>
            <a:r>
              <a:rPr lang="en-GB" dirty="0"/>
              <a:t>are young. </a:t>
            </a:r>
            <a:r>
              <a:rPr lang="hu-HU" dirty="0" err="1"/>
              <a:t>Sabrina</a:t>
            </a:r>
            <a:r>
              <a:rPr lang="hu-HU" dirty="0"/>
              <a:t> </a:t>
            </a:r>
            <a:r>
              <a:rPr lang="en-GB" dirty="0" smtClean="0"/>
              <a:t>is </a:t>
            </a:r>
            <a:r>
              <a:rPr lang="en-GB" dirty="0"/>
              <a:t>not young. -&gt; Erika is not a </a:t>
            </a:r>
            <a:r>
              <a:rPr lang="en-GB" dirty="0" err="1"/>
              <a:t>pharmac</a:t>
            </a:r>
            <a:r>
              <a:rPr lang="hu-HU" dirty="0" err="1"/>
              <a:t>olog</a:t>
            </a:r>
            <a:r>
              <a:rPr lang="en-GB" dirty="0" err="1" smtClean="0"/>
              <a:t>ist</a:t>
            </a:r>
            <a:r>
              <a:rPr lang="en-GB" dirty="0" smtClean="0"/>
              <a:t>.</a:t>
            </a:r>
            <a:endParaRPr lang="hu-HU" dirty="0" smtClean="0"/>
          </a:p>
          <a:p>
            <a:r>
              <a:rPr lang="en-GB" dirty="0"/>
              <a:t>In addition, it is not capable of reliably inverting symmetrical relations.</a:t>
            </a:r>
          </a:p>
          <a:p>
            <a:pPr lvl="1"/>
            <a:r>
              <a:rPr lang="en-GB" dirty="0"/>
              <a:t>For example, a model might be able to answer the question of what the name of the </a:t>
            </a:r>
            <a:r>
              <a:rPr lang="hu-HU" dirty="0" err="1" smtClean="0"/>
              <a:t>Hungarian</a:t>
            </a:r>
            <a:r>
              <a:rPr lang="hu-HU" dirty="0" smtClean="0"/>
              <a:t> </a:t>
            </a:r>
            <a:r>
              <a:rPr lang="en-GB" dirty="0" smtClean="0"/>
              <a:t>poet </a:t>
            </a:r>
            <a:r>
              <a:rPr lang="en-GB" dirty="0" err="1"/>
              <a:t>György</a:t>
            </a:r>
            <a:r>
              <a:rPr lang="en-GB" dirty="0"/>
              <a:t> </a:t>
            </a:r>
            <a:r>
              <a:rPr lang="en-GB" dirty="0" err="1"/>
              <a:t>Faludy's</a:t>
            </a:r>
            <a:r>
              <a:rPr lang="en-GB" dirty="0"/>
              <a:t> son is (Andrew </a:t>
            </a:r>
            <a:r>
              <a:rPr lang="en-GB" dirty="0" err="1"/>
              <a:t>Faludy</a:t>
            </a:r>
            <a:r>
              <a:rPr lang="en-GB" dirty="0"/>
              <a:t>, as it happens), but to the question of what the name of Andrew </a:t>
            </a:r>
            <a:r>
              <a:rPr lang="en-GB" dirty="0" err="1"/>
              <a:t>Faludy's</a:t>
            </a:r>
            <a:r>
              <a:rPr lang="en-GB" dirty="0"/>
              <a:t> father is, it might answer that it does not know who Andrew </a:t>
            </a:r>
            <a:r>
              <a:rPr lang="en-GB" dirty="0" err="1"/>
              <a:t>Faludy</a:t>
            </a:r>
            <a:r>
              <a:rPr lang="en-GB" dirty="0"/>
              <a:t> </a:t>
            </a:r>
            <a:r>
              <a:rPr lang="en-GB" dirty="0" smtClean="0"/>
              <a:t>is</a:t>
            </a:r>
            <a:r>
              <a:rPr lang="hu-HU" dirty="0" smtClean="0"/>
              <a:t>, </a:t>
            </a:r>
            <a:r>
              <a:rPr lang="hu-HU" dirty="0" err="1" smtClean="0"/>
              <a:t>since</a:t>
            </a:r>
            <a:r>
              <a:rPr lang="hu-HU" dirty="0" smtClean="0"/>
              <a:t> he is </a:t>
            </a:r>
            <a:r>
              <a:rPr lang="hu-HU" dirty="0" err="1" smtClean="0"/>
              <a:t>not</a:t>
            </a:r>
            <a:r>
              <a:rPr lang="hu-HU" dirty="0" smtClean="0"/>
              <a:t> a </a:t>
            </a:r>
            <a:r>
              <a:rPr lang="hu-HU" dirty="0" err="1" smtClean="0"/>
              <a:t>famous</a:t>
            </a:r>
            <a:r>
              <a:rPr lang="hu-HU" dirty="0" smtClean="0"/>
              <a:t> </a:t>
            </a:r>
            <a:r>
              <a:rPr lang="hu-HU" dirty="0" err="1" smtClean="0"/>
              <a:t>person</a:t>
            </a:r>
            <a:r>
              <a:rPr lang="hu-HU" dirty="0" smtClean="0"/>
              <a:t>.</a:t>
            </a:r>
          </a:p>
        </p:txBody>
      </p:sp>
    </p:spTree>
    <p:extLst>
      <p:ext uri="{BB962C8B-B14F-4D97-AF65-F5344CB8AC3E}">
        <p14:creationId xmlns:p14="http://schemas.microsoft.com/office/powerpoint/2010/main" val="297096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Description Logics</a:t>
            </a:r>
          </a:p>
        </p:txBody>
      </p:sp>
      <p:sp>
        <p:nvSpPr>
          <p:cNvPr id="3" name="Tartalom helye 2"/>
          <p:cNvSpPr>
            <a:spLocks noGrp="1"/>
          </p:cNvSpPr>
          <p:nvPr>
            <p:ph idx="1"/>
          </p:nvPr>
        </p:nvSpPr>
        <p:spPr/>
        <p:txBody>
          <a:bodyPr>
            <a:normAutofit fontScale="62500" lnSpcReduction="20000"/>
          </a:bodyPr>
          <a:lstStyle/>
          <a:p>
            <a:r>
              <a:rPr lang="en-GB" dirty="0"/>
              <a:t>To address the mentioned shortcomings of generative language models, </a:t>
            </a:r>
            <a:r>
              <a:rPr lang="en-GB" b="1" dirty="0" smtClean="0"/>
              <a:t>knowledge </a:t>
            </a:r>
            <a:r>
              <a:rPr lang="en-GB" b="1" dirty="0"/>
              <a:t>graphs </a:t>
            </a:r>
            <a:r>
              <a:rPr lang="en-GB" dirty="0"/>
              <a:t>built from triples are being intensively used </a:t>
            </a:r>
            <a:r>
              <a:rPr lang="en-GB" dirty="0" smtClean="0"/>
              <a:t>today</a:t>
            </a:r>
            <a:r>
              <a:rPr lang="hu-HU" dirty="0" smtClean="0"/>
              <a:t>.</a:t>
            </a:r>
            <a:endParaRPr lang="en-GB" dirty="0"/>
          </a:p>
          <a:p>
            <a:r>
              <a:rPr lang="en-GB" dirty="0"/>
              <a:t>A reliable answer to a question can be obtained from these, either through a kind of graph search or with the help of description logics, and the possibility of hallucination can also be ruled out.</a:t>
            </a:r>
          </a:p>
          <a:p>
            <a:r>
              <a:rPr lang="en-GB" dirty="0"/>
              <a:t>Concrete texts are converted into a set of triples using a generative language model, based on a pre-given ontology.</a:t>
            </a:r>
          </a:p>
          <a:p>
            <a:pPr lvl="1"/>
            <a:r>
              <a:rPr lang="hu-HU" dirty="0" smtClean="0"/>
              <a:t>t</a:t>
            </a:r>
            <a:r>
              <a:rPr lang="en-GB" dirty="0" smtClean="0"/>
              <a:t>his </a:t>
            </a:r>
            <a:r>
              <a:rPr lang="en-GB" dirty="0"/>
              <a:t>is called </a:t>
            </a:r>
            <a:r>
              <a:rPr lang="en-GB" b="1" dirty="0" smtClean="0"/>
              <a:t>knowledge </a:t>
            </a:r>
            <a:r>
              <a:rPr lang="en-GB" b="1" dirty="0"/>
              <a:t>graph </a:t>
            </a:r>
            <a:r>
              <a:rPr lang="en-GB" b="1" dirty="0" smtClean="0"/>
              <a:t>mining</a:t>
            </a:r>
            <a:endParaRPr lang="en-GB" dirty="0"/>
          </a:p>
          <a:p>
            <a:r>
              <a:rPr lang="en-GB" dirty="0"/>
              <a:t>Thus, this method, </a:t>
            </a:r>
            <a:r>
              <a:rPr lang="hu-HU" dirty="0" err="1" smtClean="0"/>
              <a:t>which</a:t>
            </a:r>
            <a:r>
              <a:rPr lang="hu-HU" dirty="0" smtClean="0"/>
              <a:t> </a:t>
            </a:r>
            <a:r>
              <a:rPr lang="hu-HU" dirty="0" err="1" smtClean="0"/>
              <a:t>originated</a:t>
            </a:r>
            <a:r>
              <a:rPr lang="hu-HU" dirty="0" smtClean="0"/>
              <a:t> </a:t>
            </a:r>
            <a:r>
              <a:rPr lang="hu-HU" dirty="0" err="1" smtClean="0"/>
              <a:t>in</a:t>
            </a:r>
            <a:r>
              <a:rPr lang="hu-HU" dirty="0" smtClean="0"/>
              <a:t> </a:t>
            </a:r>
            <a:r>
              <a:rPr lang="en-GB" dirty="0" smtClean="0"/>
              <a:t>classic </a:t>
            </a:r>
            <a:r>
              <a:rPr lang="en-GB" dirty="0"/>
              <a:t>symbolic AI, serves to alleviate a fundamental shortcoming of modern generative AI.</a:t>
            </a:r>
          </a:p>
          <a:p>
            <a:pPr lvl="1"/>
            <a:r>
              <a:rPr lang="en-GB" dirty="0"/>
              <a:t>ability for logical </a:t>
            </a:r>
            <a:r>
              <a:rPr lang="en-GB" dirty="0" smtClean="0"/>
              <a:t>deduction</a:t>
            </a:r>
            <a:r>
              <a:rPr lang="hu-HU" dirty="0" smtClean="0"/>
              <a:t>, </a:t>
            </a:r>
            <a:r>
              <a:rPr lang="en-GB" dirty="0" smtClean="0"/>
              <a:t>reliability</a:t>
            </a:r>
            <a:endParaRPr lang="hu-HU" dirty="0" smtClean="0"/>
          </a:p>
          <a:p>
            <a:r>
              <a:rPr lang="en-GB" dirty="0"/>
              <a:t>And conversely, generative AI contributes to significantly alleviating the disadvantage of knowledge-based systems that their creation is extremely laborious and cumbersome due to the manual coding and </a:t>
            </a:r>
            <a:r>
              <a:rPr lang="en-GB" dirty="0" err="1"/>
              <a:t>labeling</a:t>
            </a:r>
            <a:r>
              <a:rPr lang="en-GB" dirty="0"/>
              <a:t> of </a:t>
            </a:r>
            <a:r>
              <a:rPr lang="en-GB" dirty="0" smtClean="0"/>
              <a:t>triples</a:t>
            </a:r>
            <a:r>
              <a:rPr lang="hu-HU" dirty="0" smtClean="0"/>
              <a:t>.</a:t>
            </a:r>
          </a:p>
          <a:p>
            <a:pPr lvl="1"/>
            <a:r>
              <a:rPr lang="en-GB" dirty="0"/>
              <a:t>Generative models perform this quite reliably, automatically, and quickly</a:t>
            </a:r>
          </a:p>
        </p:txBody>
      </p:sp>
    </p:spTree>
    <p:extLst>
      <p:ext uri="{BB962C8B-B14F-4D97-AF65-F5344CB8AC3E}">
        <p14:creationId xmlns:p14="http://schemas.microsoft.com/office/powerpoint/2010/main" val="742991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Connectionism</a:t>
            </a:r>
          </a:p>
        </p:txBody>
      </p:sp>
      <p:sp>
        <p:nvSpPr>
          <p:cNvPr id="3" name="Tartalom helye 2"/>
          <p:cNvSpPr>
            <a:spLocks noGrp="1"/>
          </p:cNvSpPr>
          <p:nvPr>
            <p:ph idx="1"/>
          </p:nvPr>
        </p:nvSpPr>
        <p:spPr/>
        <p:txBody>
          <a:bodyPr>
            <a:normAutofit/>
          </a:bodyPr>
          <a:lstStyle/>
          <a:p>
            <a:r>
              <a:rPr lang="en-GB" sz="1200" dirty="0"/>
              <a:t>At the beginning of the lecture, </a:t>
            </a:r>
            <a:r>
              <a:rPr lang="en-GB" sz="1200" b="1" dirty="0" err="1" smtClean="0"/>
              <a:t>computationalism</a:t>
            </a:r>
            <a:r>
              <a:rPr lang="en-GB" sz="1200" dirty="0" smtClean="0"/>
              <a:t> </a:t>
            </a:r>
            <a:r>
              <a:rPr lang="en-GB" sz="1200" dirty="0"/>
              <a:t>was </a:t>
            </a:r>
            <a:r>
              <a:rPr lang="en-GB" sz="1200" dirty="0" smtClean="0"/>
              <a:t>mentioned</a:t>
            </a:r>
            <a:r>
              <a:rPr lang="hu-HU" sz="1200" dirty="0" smtClean="0"/>
              <a:t> </a:t>
            </a:r>
            <a:r>
              <a:rPr lang="hu-HU" sz="1200" dirty="0" err="1" smtClean="0"/>
              <a:t>as</a:t>
            </a:r>
            <a:r>
              <a:rPr lang="en-GB" sz="1200" dirty="0" smtClean="0"/>
              <a:t> </a:t>
            </a:r>
            <a:r>
              <a:rPr lang="hu-HU" sz="1200" dirty="0" smtClean="0"/>
              <a:t>a </a:t>
            </a:r>
            <a:r>
              <a:rPr lang="en-GB" sz="1200" dirty="0" smtClean="0"/>
              <a:t>dominant </a:t>
            </a:r>
            <a:r>
              <a:rPr lang="en-GB" sz="1200" dirty="0"/>
              <a:t>view within cognitive science that conceives of the brain's operation </a:t>
            </a:r>
            <a:r>
              <a:rPr lang="hu-HU" sz="1200" dirty="0" err="1" smtClean="0"/>
              <a:t>in</a:t>
            </a:r>
            <a:r>
              <a:rPr lang="hu-HU" sz="1200" dirty="0" smtClean="0"/>
              <a:t> </a:t>
            </a:r>
            <a:r>
              <a:rPr lang="hu-HU" sz="1200" dirty="0" err="1" smtClean="0"/>
              <a:t>the</a:t>
            </a:r>
            <a:r>
              <a:rPr lang="hu-HU" sz="1200" dirty="0" smtClean="0"/>
              <a:t> </a:t>
            </a:r>
            <a:r>
              <a:rPr lang="hu-HU" sz="1200" dirty="0" err="1" smtClean="0"/>
              <a:t>same</a:t>
            </a:r>
            <a:r>
              <a:rPr lang="hu-HU" sz="1200" dirty="0" smtClean="0"/>
              <a:t> </a:t>
            </a:r>
            <a:r>
              <a:rPr lang="hu-HU" sz="1200" dirty="0" err="1" smtClean="0"/>
              <a:t>way</a:t>
            </a:r>
            <a:r>
              <a:rPr lang="hu-HU" sz="1200" dirty="0" smtClean="0"/>
              <a:t> </a:t>
            </a:r>
            <a:r>
              <a:rPr lang="hu-HU" sz="1200" dirty="0" err="1" smtClean="0"/>
              <a:t>as</a:t>
            </a:r>
            <a:r>
              <a:rPr lang="hu-HU" sz="1200" dirty="0" smtClean="0"/>
              <a:t> </a:t>
            </a:r>
            <a:r>
              <a:rPr lang="en-GB" sz="1200" dirty="0" smtClean="0"/>
              <a:t>symbolic AI</a:t>
            </a:r>
            <a:r>
              <a:rPr lang="hu-HU" sz="1200" dirty="0" smtClean="0"/>
              <a:t> </a:t>
            </a:r>
            <a:r>
              <a:rPr lang="hu-HU" sz="1200" dirty="0" err="1" smtClean="0"/>
              <a:t>does</a:t>
            </a:r>
            <a:endParaRPr lang="hu-HU" sz="1200" dirty="0" smtClean="0"/>
          </a:p>
          <a:p>
            <a:pPr lvl="1"/>
            <a:r>
              <a:rPr lang="en-GB" sz="1050" dirty="0"/>
              <a:t>The mind breaks down the world into discrete representations and performs computational operations on these </a:t>
            </a:r>
            <a:r>
              <a:rPr lang="en-GB" sz="1050" dirty="0" smtClean="0"/>
              <a:t>representations</a:t>
            </a:r>
            <a:endParaRPr lang="hu-HU" sz="1050" dirty="0" smtClean="0"/>
          </a:p>
          <a:p>
            <a:r>
              <a:rPr lang="en-GB" sz="1200" b="1" dirty="0"/>
              <a:t>Connectionism</a:t>
            </a:r>
            <a:r>
              <a:rPr lang="en-GB" sz="1200" dirty="0"/>
              <a:t> is an opposing view represented by other researchers, also in cognitive </a:t>
            </a:r>
            <a:r>
              <a:rPr lang="en-GB" sz="1200" dirty="0" smtClean="0"/>
              <a:t>science</a:t>
            </a:r>
            <a:r>
              <a:rPr lang="hu-HU" sz="1200" dirty="0" smtClean="0"/>
              <a:t>.</a:t>
            </a:r>
          </a:p>
          <a:p>
            <a:r>
              <a:rPr lang="en-GB" sz="1200" dirty="0"/>
              <a:t>It tries to explain the operation of the mind based on neurophysiological facts, the </a:t>
            </a:r>
            <a:r>
              <a:rPr lang="en-GB" sz="1200" b="1" dirty="0"/>
              <a:t>functioning of the nervous system</a:t>
            </a:r>
            <a:endParaRPr lang="hu-HU" sz="1200" b="1" dirty="0" smtClean="0"/>
          </a:p>
          <a:p>
            <a:pPr lvl="1"/>
            <a:r>
              <a:rPr lang="en-GB" sz="1050" dirty="0"/>
              <a:t>There are no representations in the nervous </a:t>
            </a:r>
            <a:r>
              <a:rPr lang="en-GB" sz="1050" dirty="0" smtClean="0"/>
              <a:t>system</a:t>
            </a:r>
            <a:r>
              <a:rPr lang="hu-HU" sz="1050" dirty="0"/>
              <a:t>.</a:t>
            </a:r>
            <a:endParaRPr lang="hu-HU" sz="1050" dirty="0" smtClean="0"/>
          </a:p>
          <a:p>
            <a:pPr lvl="1"/>
            <a:r>
              <a:rPr lang="en-GB" sz="1050" dirty="0"/>
              <a:t>There are </a:t>
            </a:r>
            <a:r>
              <a:rPr lang="hu-HU" sz="1050" dirty="0" err="1" smtClean="0"/>
              <a:t>only</a:t>
            </a:r>
            <a:r>
              <a:rPr lang="hu-HU" sz="1050" dirty="0" smtClean="0"/>
              <a:t> </a:t>
            </a:r>
            <a:r>
              <a:rPr lang="en-GB" sz="1050" b="1" dirty="0" smtClean="0"/>
              <a:t>nerve </a:t>
            </a:r>
            <a:r>
              <a:rPr lang="en-GB" sz="1050" b="1" dirty="0"/>
              <a:t>cells</a:t>
            </a:r>
            <a:r>
              <a:rPr lang="en-GB" sz="1050" dirty="0"/>
              <a:t>, also known as </a:t>
            </a:r>
            <a:r>
              <a:rPr lang="en-GB" sz="1050" b="1" dirty="0" smtClean="0"/>
              <a:t>neurons</a:t>
            </a:r>
            <a:r>
              <a:rPr lang="en-GB" sz="1050" b="1" dirty="0"/>
              <a:t>, </a:t>
            </a:r>
            <a:r>
              <a:rPr lang="en-GB" sz="1050" dirty="0"/>
              <a:t>and they pass simple signals to each </a:t>
            </a:r>
            <a:r>
              <a:rPr lang="en-GB" sz="1050" dirty="0" smtClean="0"/>
              <a:t>other</a:t>
            </a:r>
            <a:endParaRPr lang="hu-HU" sz="1050" dirty="0" smtClean="0"/>
          </a:p>
          <a:p>
            <a:pPr lvl="1"/>
            <a:r>
              <a:rPr lang="en-GB" sz="1050" dirty="0"/>
              <a:t>A neuron, simplified, has two types of protrusions: at most </a:t>
            </a:r>
            <a:r>
              <a:rPr lang="en-GB" sz="1050" b="1" dirty="0"/>
              <a:t>one </a:t>
            </a:r>
            <a:r>
              <a:rPr lang="en-GB" sz="1050" dirty="0"/>
              <a:t>so-called </a:t>
            </a:r>
            <a:r>
              <a:rPr lang="en-GB" sz="1050" b="1" dirty="0" smtClean="0"/>
              <a:t>axon </a:t>
            </a:r>
            <a:r>
              <a:rPr lang="en-GB" sz="1050" dirty="0"/>
              <a:t>and </a:t>
            </a:r>
            <a:r>
              <a:rPr lang="en-GB" sz="1050" b="1" dirty="0"/>
              <a:t>many </a:t>
            </a:r>
            <a:r>
              <a:rPr lang="en-GB" sz="1050" dirty="0"/>
              <a:t>so-called </a:t>
            </a:r>
            <a:r>
              <a:rPr lang="en-GB" sz="1050" b="1" dirty="0"/>
              <a:t>dendrites</a:t>
            </a:r>
            <a:endParaRPr lang="hu-HU" sz="1050" b="1" dirty="0" smtClean="0"/>
          </a:p>
          <a:p>
            <a:pPr lvl="1"/>
            <a:r>
              <a:rPr lang="en-GB" sz="1050" dirty="0"/>
              <a:t>If a nerve cell is </a:t>
            </a:r>
            <a:r>
              <a:rPr lang="en-GB" sz="1050" b="1" dirty="0"/>
              <a:t>active</a:t>
            </a:r>
            <a:r>
              <a:rPr lang="en-GB" sz="1050" dirty="0"/>
              <a:t>, an </a:t>
            </a:r>
            <a:r>
              <a:rPr lang="en-GB" sz="1050" b="1" dirty="0"/>
              <a:t>electrical signal </a:t>
            </a:r>
            <a:r>
              <a:rPr lang="en-GB" sz="1050" dirty="0"/>
              <a:t>travels down its axon</a:t>
            </a:r>
            <a:r>
              <a:rPr lang="en-GB" sz="1050" dirty="0" smtClean="0"/>
              <a:t>.</a:t>
            </a:r>
            <a:endParaRPr lang="hu-HU" sz="1050" dirty="0" smtClean="0"/>
          </a:p>
          <a:p>
            <a:pPr lvl="1"/>
            <a:r>
              <a:rPr lang="en-GB" sz="1050" dirty="0"/>
              <a:t>The axon is connected to a dendrite of </a:t>
            </a:r>
            <a:r>
              <a:rPr lang="en-GB" sz="1050" dirty="0" smtClean="0"/>
              <a:t>one</a:t>
            </a:r>
            <a:r>
              <a:rPr lang="hu-HU" sz="1050" dirty="0" smtClean="0"/>
              <a:t>, </a:t>
            </a:r>
            <a:r>
              <a:rPr lang="hu-HU" sz="1050" dirty="0" err="1" smtClean="0"/>
              <a:t>or</a:t>
            </a:r>
            <a:r>
              <a:rPr lang="hu-HU" sz="1050" dirty="0" smtClean="0"/>
              <a:t> </a:t>
            </a:r>
            <a:r>
              <a:rPr lang="hu-HU" sz="1050" dirty="0" err="1" smtClean="0"/>
              <a:t>possibly</a:t>
            </a:r>
            <a:r>
              <a:rPr lang="hu-HU" sz="1050" dirty="0" smtClean="0"/>
              <a:t> </a:t>
            </a:r>
            <a:r>
              <a:rPr lang="en-GB" sz="1050" dirty="0" smtClean="0"/>
              <a:t>many (</a:t>
            </a:r>
            <a:r>
              <a:rPr lang="hu-HU" sz="1050" dirty="0" err="1" smtClean="0"/>
              <a:t>as</a:t>
            </a:r>
            <a:r>
              <a:rPr lang="hu-HU" sz="1050" dirty="0" smtClean="0"/>
              <a:t> i</a:t>
            </a:r>
            <a:r>
              <a:rPr lang="en-GB" sz="1050" dirty="0" smtClean="0"/>
              <a:t>t </a:t>
            </a:r>
            <a:r>
              <a:rPr lang="en-GB" sz="1050" dirty="0"/>
              <a:t>can branch</a:t>
            </a:r>
            <a:r>
              <a:rPr lang="en-GB" sz="1050" dirty="0" smtClean="0"/>
              <a:t>)</a:t>
            </a:r>
            <a:r>
              <a:rPr lang="hu-HU" sz="1050" dirty="0" smtClean="0"/>
              <a:t>,</a:t>
            </a:r>
            <a:r>
              <a:rPr lang="en-GB" sz="1050" dirty="0" smtClean="0"/>
              <a:t> </a:t>
            </a:r>
            <a:r>
              <a:rPr lang="en-GB" sz="1050" dirty="0"/>
              <a:t>other nerve cells; the connection is called a </a:t>
            </a:r>
            <a:r>
              <a:rPr lang="en-GB" sz="1050" b="1" dirty="0" smtClean="0"/>
              <a:t>synapse</a:t>
            </a:r>
            <a:endParaRPr lang="hu-HU" sz="1050" b="1" dirty="0" smtClean="0"/>
          </a:p>
          <a:p>
            <a:pPr lvl="1"/>
            <a:r>
              <a:rPr lang="en-GB" sz="1050" dirty="0"/>
              <a:t>Molecules called </a:t>
            </a:r>
            <a:r>
              <a:rPr lang="en-GB" sz="1050" b="1" dirty="0" smtClean="0"/>
              <a:t>neurotransmitters </a:t>
            </a:r>
            <a:r>
              <a:rPr lang="en-GB" sz="1050" dirty="0"/>
              <a:t>pass through the synapse from the </a:t>
            </a:r>
            <a:r>
              <a:rPr lang="en-GB" sz="1050" dirty="0" err="1"/>
              <a:t>signaling</a:t>
            </a:r>
            <a:r>
              <a:rPr lang="en-GB" sz="1050" dirty="0"/>
              <a:t> neuron to the receiving neuron, and these are detected by the latter's receptors</a:t>
            </a:r>
            <a:endParaRPr lang="hu-HU" sz="1050" dirty="0" smtClean="0"/>
          </a:p>
          <a:p>
            <a:pPr lvl="1"/>
            <a:r>
              <a:rPr lang="en-GB" sz="1050" dirty="0"/>
              <a:t>If a neuron has received a signal above a </a:t>
            </a:r>
            <a:r>
              <a:rPr lang="en-GB" sz="1050" dirty="0" smtClean="0"/>
              <a:t>threshold </a:t>
            </a:r>
            <a:r>
              <a:rPr lang="en-GB" sz="1050" dirty="0"/>
              <a:t>from other neurons, </a:t>
            </a:r>
            <a:r>
              <a:rPr lang="hu-HU" sz="1050" dirty="0" err="1" smtClean="0"/>
              <a:t>it</a:t>
            </a:r>
            <a:r>
              <a:rPr lang="hu-HU" sz="1050" dirty="0" smtClean="0"/>
              <a:t> </a:t>
            </a:r>
            <a:r>
              <a:rPr lang="en-GB" sz="1050" dirty="0" smtClean="0"/>
              <a:t>also </a:t>
            </a:r>
            <a:r>
              <a:rPr lang="en-GB" sz="1050" b="1" dirty="0"/>
              <a:t>becomes active</a:t>
            </a:r>
            <a:r>
              <a:rPr lang="en-GB" sz="1050" dirty="0"/>
              <a:t>, "</a:t>
            </a:r>
            <a:r>
              <a:rPr lang="en-GB" sz="1050" b="1" dirty="0"/>
              <a:t>fires</a:t>
            </a:r>
            <a:r>
              <a:rPr lang="en-GB" sz="1050" dirty="0"/>
              <a:t>," that is, it sends a signal through its own axon to the other neurons it is </a:t>
            </a:r>
            <a:r>
              <a:rPr lang="hu-HU" sz="1050" dirty="0" err="1" smtClean="0"/>
              <a:t>connected</a:t>
            </a:r>
            <a:r>
              <a:rPr lang="hu-HU" sz="1050" dirty="0" smtClean="0"/>
              <a:t> </a:t>
            </a:r>
            <a:r>
              <a:rPr lang="hu-HU" sz="1050" dirty="0" err="1" smtClean="0"/>
              <a:t>to</a:t>
            </a:r>
            <a:endParaRPr lang="hu-HU" sz="1050" dirty="0" smtClean="0"/>
          </a:p>
          <a:p>
            <a:pPr lvl="1"/>
            <a:r>
              <a:rPr lang="en-GB" sz="1050" b="1" dirty="0"/>
              <a:t>Learning</a:t>
            </a:r>
            <a:r>
              <a:rPr lang="en-GB" sz="1050" dirty="0"/>
              <a:t> is the creation of new synapses</a:t>
            </a:r>
            <a:endParaRPr lang="hu-HU" sz="1050" dirty="0" smtClean="0"/>
          </a:p>
          <a:p>
            <a:pPr lvl="1"/>
            <a:r>
              <a:rPr lang="hu-HU" sz="1050" dirty="0" smtClean="0"/>
              <a:t>o</a:t>
            </a:r>
            <a:r>
              <a:rPr lang="en-GB" sz="1050" dirty="0" smtClean="0"/>
              <a:t>r </a:t>
            </a:r>
            <a:r>
              <a:rPr lang="en-GB" sz="1050" dirty="0"/>
              <a:t>the increase or decrease in the strength of existing synapses</a:t>
            </a:r>
            <a:endParaRPr lang="hu-HU" sz="1050" dirty="0" smtClean="0"/>
          </a:p>
          <a:p>
            <a:pPr lvl="1"/>
            <a:r>
              <a:rPr lang="hu-HU" sz="1050" dirty="0" smtClean="0"/>
              <a:t>o</a:t>
            </a:r>
            <a:r>
              <a:rPr lang="en-GB" sz="1050" dirty="0" smtClean="0"/>
              <a:t>r </a:t>
            </a:r>
            <a:r>
              <a:rPr lang="en-GB" sz="1050" dirty="0"/>
              <a:t>a change in the sensitivity (threshold) of the </a:t>
            </a:r>
            <a:r>
              <a:rPr lang="en-GB" sz="1050" dirty="0" smtClean="0"/>
              <a:t>neuron</a:t>
            </a:r>
            <a:r>
              <a:rPr lang="hu-HU" sz="1050" dirty="0" smtClean="0"/>
              <a:t>.</a:t>
            </a:r>
          </a:p>
          <a:p>
            <a:pPr lvl="1"/>
            <a:r>
              <a:rPr lang="hu-HU" sz="1050" dirty="0" err="1" smtClean="0"/>
              <a:t>Figure</a:t>
            </a:r>
            <a:r>
              <a:rPr lang="hu-HU" sz="1050" dirty="0" smtClean="0"/>
              <a:t>: </a:t>
            </a:r>
            <a:r>
              <a:rPr lang="hu-HU" sz="1050" dirty="0" err="1"/>
              <a:t>https</a:t>
            </a:r>
            <a:r>
              <a:rPr lang="hu-HU" sz="1050" dirty="0"/>
              <a:t>://</a:t>
            </a:r>
            <a:r>
              <a:rPr lang="hu-HU" sz="1050" dirty="0" err="1"/>
              <a:t>www.biorender.com</a:t>
            </a:r>
            <a:r>
              <a:rPr lang="hu-HU" sz="1050" dirty="0"/>
              <a:t>/</a:t>
            </a:r>
            <a:r>
              <a:rPr lang="hu-HU" sz="1050" dirty="0" err="1"/>
              <a:t>template</a:t>
            </a:r>
            <a:r>
              <a:rPr lang="hu-HU" sz="1050" dirty="0"/>
              <a:t>/</a:t>
            </a:r>
            <a:r>
              <a:rPr lang="hu-HU" sz="1050" dirty="0" err="1"/>
              <a:t>neuron-synapse</a:t>
            </a:r>
            <a:endParaRPr lang="en-GB" sz="105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3170" y="4149080"/>
            <a:ext cx="3744416" cy="2658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284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Connectionism</a:t>
            </a:r>
          </a:p>
        </p:txBody>
      </p:sp>
      <p:sp>
        <p:nvSpPr>
          <p:cNvPr id="3" name="Tartalom helye 2"/>
          <p:cNvSpPr>
            <a:spLocks noGrp="1"/>
          </p:cNvSpPr>
          <p:nvPr>
            <p:ph idx="1"/>
          </p:nvPr>
        </p:nvSpPr>
        <p:spPr/>
        <p:txBody>
          <a:bodyPr>
            <a:normAutofit fontScale="77500" lnSpcReduction="20000"/>
          </a:bodyPr>
          <a:lstStyle/>
          <a:p>
            <a:r>
              <a:rPr lang="en-GB" dirty="0"/>
              <a:t>Connectionism tries to understand and model how the mind can work </a:t>
            </a:r>
            <a:r>
              <a:rPr lang="en-GB" b="1" dirty="0"/>
              <a:t>in the absence of discrete representations</a:t>
            </a:r>
            <a:endParaRPr lang="hu-HU" b="1" dirty="0" smtClean="0"/>
          </a:p>
          <a:p>
            <a:pPr lvl="1"/>
            <a:r>
              <a:rPr lang="en-GB" dirty="0"/>
              <a:t>How is the mind capable of generalizing, forming concepts, seeing, understanding language, etc., </a:t>
            </a:r>
            <a:r>
              <a:rPr lang="en-GB" b="1" dirty="0"/>
              <a:t>relying exclusively on neurons and the connections between them</a:t>
            </a:r>
            <a:r>
              <a:rPr lang="en-GB" dirty="0"/>
              <a:t>?</a:t>
            </a:r>
            <a:endParaRPr lang="hu-HU" b="1" dirty="0" smtClean="0"/>
          </a:p>
          <a:p>
            <a:r>
              <a:rPr lang="en-GB" dirty="0"/>
              <a:t>In the mid-1980s, an intense interaction developed between cognitive psychology and AI research</a:t>
            </a:r>
            <a:endParaRPr lang="hu-HU" dirty="0" smtClean="0"/>
          </a:p>
          <a:p>
            <a:pPr lvl="1"/>
            <a:r>
              <a:rPr lang="en-GB" dirty="0"/>
              <a:t>The school of cognitive science that founded connectionism invented the basic principles of neural networks: </a:t>
            </a:r>
            <a:r>
              <a:rPr lang="en-GB" b="1" dirty="0"/>
              <a:t>distributed, non-discrete representations, learning from errors</a:t>
            </a:r>
            <a:endParaRPr lang="hu-HU" b="1" dirty="0"/>
          </a:p>
          <a:p>
            <a:pPr lvl="1"/>
            <a:r>
              <a:rPr lang="en-GB" dirty="0"/>
              <a:t>Neural networks had a huge impact, especially in the field of </a:t>
            </a:r>
            <a:r>
              <a:rPr lang="en-GB" b="1" dirty="0"/>
              <a:t>image processing </a:t>
            </a:r>
            <a:r>
              <a:rPr lang="en-GB" dirty="0"/>
              <a:t>in AI, already in the '80s following their invention</a:t>
            </a:r>
            <a:endParaRPr lang="hu-HU" dirty="0" smtClean="0"/>
          </a:p>
        </p:txBody>
      </p:sp>
    </p:spTree>
    <p:extLst>
      <p:ext uri="{BB962C8B-B14F-4D97-AF65-F5344CB8AC3E}">
        <p14:creationId xmlns:p14="http://schemas.microsoft.com/office/powerpoint/2010/main" val="1853560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Parallel </a:t>
            </a:r>
            <a:r>
              <a:rPr lang="hu-HU" dirty="0" err="1" smtClean="0"/>
              <a:t>Distributed</a:t>
            </a:r>
            <a:r>
              <a:rPr lang="hu-HU" dirty="0" smtClean="0"/>
              <a:t> </a:t>
            </a:r>
            <a:r>
              <a:rPr lang="hu-HU" dirty="0" err="1" smtClean="0"/>
              <a:t>Processing</a:t>
            </a:r>
            <a:endParaRPr lang="en-GB" dirty="0"/>
          </a:p>
        </p:txBody>
      </p:sp>
      <p:sp>
        <p:nvSpPr>
          <p:cNvPr id="3" name="Tartalom helye 2"/>
          <p:cNvSpPr>
            <a:spLocks noGrp="1"/>
          </p:cNvSpPr>
          <p:nvPr>
            <p:ph idx="1"/>
          </p:nvPr>
        </p:nvSpPr>
        <p:spPr/>
        <p:txBody>
          <a:bodyPr>
            <a:normAutofit fontScale="47500" lnSpcReduction="20000"/>
          </a:bodyPr>
          <a:lstStyle/>
          <a:p>
            <a:r>
              <a:rPr lang="en-GB" dirty="0"/>
              <a:t>In the early 1980s, a group of American researchers conducted pioneering experiments related to the computer </a:t>
            </a:r>
            <a:r>
              <a:rPr lang="en-GB" dirty="0" err="1"/>
              <a:t>modeling</a:t>
            </a:r>
            <a:r>
              <a:rPr lang="en-GB" dirty="0"/>
              <a:t> of various psychological processes, using the </a:t>
            </a:r>
            <a:r>
              <a:rPr lang="en-GB" b="1" dirty="0"/>
              <a:t>multi-layered neural networks </a:t>
            </a:r>
            <a:r>
              <a:rPr lang="en-GB" dirty="0"/>
              <a:t>they discovered</a:t>
            </a:r>
            <a:endParaRPr lang="hu-HU" dirty="0" smtClean="0"/>
          </a:p>
          <a:p>
            <a:r>
              <a:rPr lang="en-GB" dirty="0"/>
              <a:t>Neural networks are practically made up of several interconnected </a:t>
            </a:r>
            <a:r>
              <a:rPr lang="en-GB" dirty="0" err="1"/>
              <a:t>perceptrons</a:t>
            </a:r>
            <a:r>
              <a:rPr lang="en-GB" dirty="0"/>
              <a:t> (so-called multi-layered </a:t>
            </a:r>
            <a:r>
              <a:rPr lang="en-GB" dirty="0" err="1" smtClean="0"/>
              <a:t>perceptrons</a:t>
            </a:r>
            <a:r>
              <a:rPr lang="hu-HU" dirty="0" smtClean="0"/>
              <a:t>)</a:t>
            </a:r>
          </a:p>
          <a:p>
            <a:pPr lvl="1"/>
            <a:r>
              <a:rPr lang="en-GB" dirty="0"/>
              <a:t>The perceptron itself was not a new idea, but there was no known algorithm for teaching the multi-layered perceptron before, so this had to be developed first</a:t>
            </a:r>
            <a:endParaRPr lang="hu-HU" dirty="0" smtClean="0"/>
          </a:p>
          <a:p>
            <a:pPr lvl="1"/>
            <a:r>
              <a:rPr lang="en-GB" dirty="0"/>
              <a:t>The learning algorithm for neural networks is the so-called </a:t>
            </a:r>
            <a:r>
              <a:rPr lang="en-GB" b="1" dirty="0" smtClean="0"/>
              <a:t>backpropagation </a:t>
            </a:r>
            <a:r>
              <a:rPr lang="en-GB" b="1" dirty="0"/>
              <a:t>algorithm</a:t>
            </a:r>
            <a:r>
              <a:rPr lang="en-GB" dirty="0"/>
              <a:t>, which </a:t>
            </a:r>
            <a:r>
              <a:rPr lang="en-GB" dirty="0" smtClean="0"/>
              <a:t>"</a:t>
            </a:r>
            <a:r>
              <a:rPr lang="hu-HU" dirty="0" err="1" smtClean="0"/>
              <a:t>propagates</a:t>
            </a:r>
            <a:r>
              <a:rPr lang="hu-HU" dirty="0" smtClean="0"/>
              <a:t> </a:t>
            </a:r>
            <a:r>
              <a:rPr lang="en-GB" dirty="0" smtClean="0"/>
              <a:t>back</a:t>
            </a:r>
            <a:r>
              <a:rPr lang="en-GB" dirty="0"/>
              <a:t>" the error in the </a:t>
            </a:r>
            <a:r>
              <a:rPr lang="en-GB" dirty="0" smtClean="0"/>
              <a:t>network</a:t>
            </a:r>
            <a:endParaRPr lang="hu-HU" dirty="0" smtClean="0"/>
          </a:p>
          <a:p>
            <a:pPr lvl="2"/>
            <a:r>
              <a:rPr lang="en-GB" dirty="0"/>
              <a:t>It modifies the model's parameters ("weights") based on the partial derivative of the error function with respect to the given weight, applying the chain rule of </a:t>
            </a:r>
            <a:r>
              <a:rPr lang="en-GB" dirty="0" smtClean="0"/>
              <a:t>differentiation</a:t>
            </a:r>
            <a:r>
              <a:rPr lang="hu-HU" dirty="0" smtClean="0"/>
              <a:t>.</a:t>
            </a:r>
          </a:p>
          <a:p>
            <a:r>
              <a:rPr lang="en-GB" dirty="0"/>
              <a:t>The results and methodology of the experiments were published in a highly influential two-volume </a:t>
            </a:r>
            <a:r>
              <a:rPr lang="en-GB" dirty="0" smtClean="0"/>
              <a:t>monograph</a:t>
            </a:r>
            <a:endParaRPr lang="hu-HU" dirty="0" smtClean="0"/>
          </a:p>
          <a:p>
            <a:pPr lvl="1"/>
            <a:r>
              <a:rPr lang="hu-HU" dirty="0" err="1" smtClean="0"/>
              <a:t>Rumelhart</a:t>
            </a:r>
            <a:r>
              <a:rPr lang="hu-HU" dirty="0" smtClean="0"/>
              <a:t>, </a:t>
            </a:r>
            <a:r>
              <a:rPr lang="hu-HU" dirty="0" err="1" smtClean="0"/>
              <a:t>McClelland</a:t>
            </a:r>
            <a:r>
              <a:rPr lang="hu-HU" dirty="0" smtClean="0"/>
              <a:t>, </a:t>
            </a:r>
            <a:r>
              <a:rPr lang="hu-HU" dirty="0" err="1" smtClean="0"/>
              <a:t>PDP</a:t>
            </a:r>
            <a:r>
              <a:rPr lang="hu-HU" dirty="0" smtClean="0"/>
              <a:t> Research Group: </a:t>
            </a:r>
            <a:r>
              <a:rPr lang="en-GB" i="1" dirty="0" smtClean="0"/>
              <a:t>Parallel Distributed Processing: Explorations in the Microstructure of Cognition</a:t>
            </a:r>
            <a:r>
              <a:rPr lang="hu-HU" i="1" dirty="0" smtClean="0"/>
              <a:t>, </a:t>
            </a:r>
            <a:r>
              <a:rPr lang="hu-HU" dirty="0" smtClean="0"/>
              <a:t>1987</a:t>
            </a:r>
          </a:p>
          <a:p>
            <a:r>
              <a:rPr lang="en-GB" dirty="0"/>
              <a:t>A fundamental insight of connectionism is that a single, general learning mechanism and a general-purpose model are capable of learning many different tasks without explicit programming, by learning from experiences and </a:t>
            </a:r>
            <a:r>
              <a:rPr lang="en-GB" dirty="0" smtClean="0"/>
              <a:t>examples</a:t>
            </a:r>
            <a:r>
              <a:rPr lang="hu-HU" dirty="0" smtClean="0"/>
              <a:t>.</a:t>
            </a:r>
          </a:p>
          <a:p>
            <a:r>
              <a:rPr lang="en-GB" dirty="0"/>
              <a:t>With this, connectionism brought about a fundamental paradigm shift in AI research and development as well, and from the '90s onward, the emphasis in AI shifted strongly toward </a:t>
            </a:r>
            <a:r>
              <a:rPr lang="en-GB" b="1" dirty="0"/>
              <a:t>machine learning</a:t>
            </a:r>
            <a:endParaRPr lang="hu-HU" b="1" dirty="0" smtClean="0"/>
          </a:p>
        </p:txBody>
      </p:sp>
    </p:spTree>
    <p:extLst>
      <p:ext uri="{BB962C8B-B14F-4D97-AF65-F5344CB8AC3E}">
        <p14:creationId xmlns:p14="http://schemas.microsoft.com/office/powerpoint/2010/main" val="324705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The </a:t>
            </a:r>
            <a:r>
              <a:rPr lang="hu-HU" dirty="0" err="1"/>
              <a:t>Past</a:t>
            </a:r>
            <a:r>
              <a:rPr lang="hu-HU" dirty="0"/>
              <a:t> of </a:t>
            </a:r>
            <a:r>
              <a:rPr lang="hu-HU" dirty="0" err="1"/>
              <a:t>Artificial</a:t>
            </a:r>
            <a:r>
              <a:rPr lang="hu-HU" dirty="0"/>
              <a:t> </a:t>
            </a:r>
            <a:r>
              <a:rPr lang="hu-HU" dirty="0" err="1"/>
              <a:t>Intelligence</a:t>
            </a:r>
            <a:endParaRPr lang="en-GB" dirty="0"/>
          </a:p>
        </p:txBody>
      </p:sp>
      <p:sp>
        <p:nvSpPr>
          <p:cNvPr id="3" name="Tartalom helye 2"/>
          <p:cNvSpPr>
            <a:spLocks noGrp="1"/>
          </p:cNvSpPr>
          <p:nvPr>
            <p:ph idx="1"/>
          </p:nvPr>
        </p:nvSpPr>
        <p:spPr/>
        <p:txBody>
          <a:bodyPr>
            <a:normAutofit/>
          </a:bodyPr>
          <a:lstStyle/>
          <a:p>
            <a:r>
              <a:rPr lang="en-GB" sz="1600" dirty="0"/>
              <a:t>AI became noticeably more well-known between 2017 and 2022</a:t>
            </a:r>
            <a:endParaRPr lang="hu-HU" sz="1600" dirty="0" smtClean="0"/>
          </a:p>
          <a:p>
            <a:r>
              <a:rPr lang="en-GB" sz="1600" dirty="0"/>
              <a:t>The chart only goes up to 2022, </a:t>
            </a:r>
            <a:r>
              <a:rPr lang="en-GB" sz="1600" dirty="0" smtClean="0"/>
              <a:t>the </a:t>
            </a:r>
            <a:r>
              <a:rPr lang="en-GB" sz="1600" dirty="0"/>
              <a:t>impact of </a:t>
            </a:r>
            <a:r>
              <a:rPr lang="en-GB" sz="1600" dirty="0" err="1"/>
              <a:t>ChatGPT</a:t>
            </a:r>
            <a:r>
              <a:rPr lang="en-GB" sz="1600" dirty="0"/>
              <a:t> (after </a:t>
            </a:r>
            <a:r>
              <a:rPr lang="en-GB" sz="1600" dirty="0" smtClean="0"/>
              <a:t>Nov</a:t>
            </a:r>
            <a:r>
              <a:rPr lang="hu-HU" sz="1600" dirty="0" smtClean="0"/>
              <a:t> </a:t>
            </a:r>
            <a:r>
              <a:rPr lang="en-GB" sz="1600" dirty="0" smtClean="0"/>
              <a:t>2022</a:t>
            </a:r>
            <a:r>
              <a:rPr lang="en-GB" sz="1600" dirty="0"/>
              <a:t>) is not yet on it</a:t>
            </a:r>
            <a:r>
              <a:rPr lang="en-GB" sz="1600" dirty="0" smtClean="0"/>
              <a:t>.</a:t>
            </a:r>
            <a:endParaRPr lang="hu-HU" sz="1600" dirty="0" smtClean="0"/>
          </a:p>
          <a:p>
            <a:r>
              <a:rPr lang="en-GB" sz="1600" dirty="0" smtClean="0">
                <a:hlinkClick r:id="rId2"/>
              </a:rPr>
              <a:t>https</a:t>
            </a:r>
            <a:r>
              <a:rPr lang="en-GB" sz="1600" dirty="0">
                <a:hlinkClick r:id="rId2"/>
              </a:rPr>
              <a:t>://</a:t>
            </a:r>
            <a:r>
              <a:rPr lang="en-GB" sz="1600" dirty="0" err="1" smtClean="0">
                <a:hlinkClick r:id="rId2"/>
              </a:rPr>
              <a:t>books.google.com</a:t>
            </a:r>
            <a:r>
              <a:rPr lang="en-GB" sz="1600" dirty="0" smtClean="0">
                <a:hlinkClick r:id="rId2"/>
              </a:rPr>
              <a:t>/</a:t>
            </a:r>
            <a:r>
              <a:rPr lang="en-GB" sz="1600" dirty="0" err="1" smtClean="0">
                <a:hlinkClick r:id="rId2"/>
              </a:rPr>
              <a:t>ngrams</a:t>
            </a:r>
            <a:r>
              <a:rPr lang="en-GB" sz="1600" dirty="0" smtClean="0">
                <a:hlinkClick r:id="rId2"/>
              </a:rPr>
              <a:t>/</a:t>
            </a:r>
            <a:r>
              <a:rPr lang="en-GB" sz="1600" dirty="0" err="1" smtClean="0">
                <a:hlinkClick r:id="rId2"/>
              </a:rPr>
              <a:t>graph?content</a:t>
            </a:r>
            <a:r>
              <a:rPr lang="en-GB" sz="1600" dirty="0" smtClean="0">
                <a:hlinkClick r:id="rId2"/>
              </a:rPr>
              <a:t>=</a:t>
            </a:r>
            <a:r>
              <a:rPr lang="en-GB" sz="1600" dirty="0" err="1" smtClean="0">
                <a:hlinkClick r:id="rId2"/>
              </a:rPr>
              <a:t>artificial+intelligence&amp;year_start</a:t>
            </a:r>
            <a:r>
              <a:rPr lang="en-GB" sz="1600" dirty="0" smtClean="0">
                <a:hlinkClick r:id="rId2"/>
              </a:rPr>
              <a:t>=1970&amp;year_end=2022&amp;corpus=</a:t>
            </a:r>
            <a:r>
              <a:rPr lang="en-GB" sz="1600" dirty="0" err="1" smtClean="0">
                <a:hlinkClick r:id="rId2"/>
              </a:rPr>
              <a:t>en&amp;smoothing</a:t>
            </a:r>
            <a:r>
              <a:rPr lang="en-GB" sz="1600" dirty="0" smtClean="0">
                <a:hlinkClick r:id="rId2"/>
              </a:rPr>
              <a:t>=0&amp;case_insensitive=false</a:t>
            </a:r>
            <a:r>
              <a:rPr lang="hu-HU" sz="1600" dirty="0" smtClean="0"/>
              <a:t> </a:t>
            </a:r>
            <a:endParaRPr lang="en-GB" sz="16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883315"/>
            <a:ext cx="6336704" cy="3350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24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The </a:t>
            </a:r>
            <a:r>
              <a:rPr lang="hu-HU" dirty="0" err="1"/>
              <a:t>Past</a:t>
            </a:r>
            <a:r>
              <a:rPr lang="hu-HU" dirty="0"/>
              <a:t> of </a:t>
            </a:r>
            <a:r>
              <a:rPr lang="hu-HU" dirty="0" err="1"/>
              <a:t>Artificial</a:t>
            </a:r>
            <a:r>
              <a:rPr lang="hu-HU" dirty="0"/>
              <a:t> </a:t>
            </a:r>
            <a:r>
              <a:rPr lang="hu-HU" dirty="0" err="1"/>
              <a:t>Intelligence</a:t>
            </a:r>
            <a:endParaRPr lang="en-GB" dirty="0"/>
          </a:p>
        </p:txBody>
      </p:sp>
      <p:sp>
        <p:nvSpPr>
          <p:cNvPr id="3" name="Tartalom helye 2"/>
          <p:cNvSpPr>
            <a:spLocks noGrp="1"/>
          </p:cNvSpPr>
          <p:nvPr>
            <p:ph idx="1"/>
          </p:nvPr>
        </p:nvSpPr>
        <p:spPr/>
        <p:txBody>
          <a:bodyPr>
            <a:normAutofit fontScale="77500" lnSpcReduction="20000"/>
          </a:bodyPr>
          <a:lstStyle/>
          <a:p>
            <a:r>
              <a:rPr lang="en-GB" dirty="0"/>
              <a:t>It is clear that AI was an important topic, especially in computer science, but to some extent also in the general public, economy, and popular literature.</a:t>
            </a:r>
          </a:p>
          <a:p>
            <a:r>
              <a:rPr lang="en-GB" dirty="0"/>
              <a:t>From the beginning, people were fascinated by the ability of computers to function as "electronic brains," performing complex calculations automatically, and in a sense, "thinking".</a:t>
            </a:r>
          </a:p>
          <a:p>
            <a:pPr lvl="1"/>
            <a:r>
              <a:rPr lang="en-GB" dirty="0"/>
              <a:t>For example, the mathematician and computer science pioneer John von Neumann wrote a long lecture shortly before his death in 1957, in which he reflected on the similarities and differences between the computer and the human brain</a:t>
            </a:r>
            <a:r>
              <a:rPr lang="hu-HU" dirty="0" smtClean="0"/>
              <a:t>.</a:t>
            </a:r>
          </a:p>
          <a:p>
            <a:r>
              <a:rPr lang="en-GB" dirty="0"/>
              <a:t>Artificial Intelligence (AI) was primarily the name of a </a:t>
            </a:r>
            <a:r>
              <a:rPr lang="en-GB" b="1" dirty="0"/>
              <a:t>branch of computer science and a field of research</a:t>
            </a:r>
            <a:r>
              <a:rPr lang="en-GB" dirty="0"/>
              <a:t>, not so much a name for specific software products</a:t>
            </a:r>
            <a:endParaRPr lang="hu-HU" dirty="0" smtClean="0"/>
          </a:p>
        </p:txBody>
      </p:sp>
    </p:spTree>
    <p:extLst>
      <p:ext uri="{BB962C8B-B14F-4D97-AF65-F5344CB8AC3E}">
        <p14:creationId xmlns:p14="http://schemas.microsoft.com/office/powerpoint/2010/main" val="237890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The </a:t>
            </a:r>
            <a:r>
              <a:rPr lang="hu-HU" dirty="0" err="1"/>
              <a:t>Past</a:t>
            </a:r>
            <a:r>
              <a:rPr lang="hu-HU" dirty="0"/>
              <a:t> of </a:t>
            </a:r>
            <a:r>
              <a:rPr lang="hu-HU" dirty="0" err="1"/>
              <a:t>Artificial</a:t>
            </a:r>
            <a:r>
              <a:rPr lang="hu-HU" dirty="0"/>
              <a:t> </a:t>
            </a:r>
            <a:r>
              <a:rPr lang="hu-HU" dirty="0" err="1"/>
              <a:t>Intelligence</a:t>
            </a:r>
            <a:endParaRPr lang="en-GB" dirty="0"/>
          </a:p>
        </p:txBody>
      </p:sp>
      <p:sp>
        <p:nvSpPr>
          <p:cNvPr id="3" name="Tartalom helye 2"/>
          <p:cNvSpPr>
            <a:spLocks noGrp="1"/>
          </p:cNvSpPr>
          <p:nvPr>
            <p:ph idx="1"/>
          </p:nvPr>
        </p:nvSpPr>
        <p:spPr/>
        <p:txBody>
          <a:bodyPr>
            <a:normAutofit fontScale="62500" lnSpcReduction="20000"/>
          </a:bodyPr>
          <a:lstStyle/>
          <a:p>
            <a:r>
              <a:rPr lang="en-GB" dirty="0"/>
              <a:t>The similarity between the brain and the electronic computer not only inspired computer science but also had an effect in the opposite direction</a:t>
            </a:r>
            <a:r>
              <a:rPr lang="hu-HU" dirty="0" smtClean="0"/>
              <a:t>.</a:t>
            </a:r>
            <a:endParaRPr lang="hu-HU" dirty="0"/>
          </a:p>
          <a:p>
            <a:r>
              <a:rPr lang="en-GB" b="1" dirty="0"/>
              <a:t>Cognitive science</a:t>
            </a:r>
            <a:r>
              <a:rPr lang="en-GB" dirty="0"/>
              <a:t>: an interdisciplinary field between psychology, neuroscience, linguistics, philosophy, and </a:t>
            </a:r>
            <a:r>
              <a:rPr lang="en-GB" b="1" dirty="0"/>
              <a:t>artificial intelligence</a:t>
            </a:r>
            <a:endParaRPr lang="hu-HU" b="1" dirty="0"/>
          </a:p>
          <a:p>
            <a:r>
              <a:rPr lang="en-GB" dirty="0"/>
              <a:t>One of its central assumptions </a:t>
            </a:r>
            <a:r>
              <a:rPr lang="en-GB" dirty="0" smtClean="0"/>
              <a:t>is</a:t>
            </a:r>
            <a:r>
              <a:rPr lang="hu-HU" dirty="0" smtClean="0"/>
              <a:t> </a:t>
            </a:r>
            <a:r>
              <a:rPr lang="en-GB" b="1" dirty="0" smtClean="0"/>
              <a:t>"</a:t>
            </a:r>
            <a:r>
              <a:rPr lang="en-GB" b="1" dirty="0" err="1" smtClean="0"/>
              <a:t>computationalism</a:t>
            </a:r>
            <a:r>
              <a:rPr lang="en-GB" b="1" dirty="0"/>
              <a:t>"</a:t>
            </a:r>
            <a:r>
              <a:rPr lang="en-GB" dirty="0"/>
              <a:t> or </a:t>
            </a:r>
            <a:r>
              <a:rPr lang="en-GB" b="1" dirty="0"/>
              <a:t>"computational theory of mind"</a:t>
            </a:r>
            <a:r>
              <a:rPr lang="en-GB" dirty="0"/>
              <a:t>: the human or animal mind works like a computer, performing data processing by executing operations defined as functions on mental </a:t>
            </a:r>
            <a:r>
              <a:rPr lang="en-GB" dirty="0" smtClean="0"/>
              <a:t>representations</a:t>
            </a:r>
            <a:endParaRPr lang="hu-HU" dirty="0" smtClean="0"/>
          </a:p>
          <a:p>
            <a:pPr lvl="1"/>
            <a:r>
              <a:rPr lang="en-GB" dirty="0"/>
              <a:t>In line with this, one of the methods of cognitive science is the computer </a:t>
            </a:r>
            <a:r>
              <a:rPr lang="en-GB" dirty="0" err="1"/>
              <a:t>modeling</a:t>
            </a:r>
            <a:r>
              <a:rPr lang="en-GB" dirty="0"/>
              <a:t> of psychological processes</a:t>
            </a:r>
            <a:endParaRPr lang="hu-HU" dirty="0" smtClean="0"/>
          </a:p>
          <a:p>
            <a:pPr lvl="1"/>
            <a:r>
              <a:rPr lang="en-GB" dirty="0"/>
              <a:t>The computer model serves to verify the correctness, or at least the plausibility, of psychological theoretical statements about mental processes</a:t>
            </a:r>
            <a:endParaRPr lang="hu-HU" dirty="0" smtClean="0"/>
          </a:p>
          <a:p>
            <a:pPr lvl="1"/>
            <a:r>
              <a:rPr lang="en-GB" dirty="0"/>
              <a:t>For example, Johnson-Laird: </a:t>
            </a:r>
            <a:r>
              <a:rPr lang="en-GB" i="1" dirty="0"/>
              <a:t>The Computer and the Mind. An introduction to Cognitive Science</a:t>
            </a:r>
            <a:r>
              <a:rPr lang="hu-HU" i="1" dirty="0" smtClean="0"/>
              <a:t>.</a:t>
            </a:r>
            <a:r>
              <a:rPr lang="hu-HU" dirty="0" smtClean="0"/>
              <a:t> 1988</a:t>
            </a:r>
            <a:endParaRPr lang="en-GB" dirty="0"/>
          </a:p>
        </p:txBody>
      </p:sp>
    </p:spTree>
    <p:extLst>
      <p:ext uri="{BB962C8B-B14F-4D97-AF65-F5344CB8AC3E}">
        <p14:creationId xmlns:p14="http://schemas.microsoft.com/office/powerpoint/2010/main" val="1066650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Past</a:t>
            </a:r>
            <a:r>
              <a:rPr lang="hu-HU" dirty="0"/>
              <a:t> of </a:t>
            </a:r>
            <a:r>
              <a:rPr lang="hu-HU" dirty="0" err="1"/>
              <a:t>Artificial</a:t>
            </a:r>
            <a:r>
              <a:rPr lang="hu-HU" dirty="0"/>
              <a:t> </a:t>
            </a:r>
            <a:r>
              <a:rPr lang="hu-HU" dirty="0" err="1"/>
              <a:t>Intelligence</a:t>
            </a:r>
            <a:endParaRPr lang="en-GB" dirty="0"/>
          </a:p>
        </p:txBody>
      </p:sp>
      <p:sp>
        <p:nvSpPr>
          <p:cNvPr id="3" name="Tartalom helye 2"/>
          <p:cNvSpPr>
            <a:spLocks noGrp="1"/>
          </p:cNvSpPr>
          <p:nvPr>
            <p:ph idx="1"/>
          </p:nvPr>
        </p:nvSpPr>
        <p:spPr/>
        <p:txBody>
          <a:bodyPr>
            <a:normAutofit fontScale="62500" lnSpcReduction="20000"/>
          </a:bodyPr>
          <a:lstStyle/>
          <a:p>
            <a:r>
              <a:rPr lang="en-GB" dirty="0"/>
              <a:t>Make no mistake</a:t>
            </a:r>
            <a:r>
              <a:rPr lang="hu-HU" dirty="0" smtClean="0"/>
              <a:t>:</a:t>
            </a:r>
          </a:p>
          <a:p>
            <a:r>
              <a:rPr lang="en-GB" dirty="0"/>
              <a:t>It is </a:t>
            </a:r>
            <a:r>
              <a:rPr lang="en-GB" b="1" dirty="0"/>
              <a:t>not</a:t>
            </a:r>
            <a:r>
              <a:rPr lang="en-GB" dirty="0"/>
              <a:t> the case that people </a:t>
            </a:r>
            <a:r>
              <a:rPr lang="en-GB" b="1" dirty="0"/>
              <a:t>only talked about AI </a:t>
            </a:r>
            <a:r>
              <a:rPr lang="en-GB" dirty="0"/>
              <a:t>since the mid-20th century, but it </a:t>
            </a:r>
            <a:r>
              <a:rPr lang="en-GB" b="1" dirty="0"/>
              <a:t>didn't exist then</a:t>
            </a:r>
            <a:r>
              <a:rPr lang="en-GB" dirty="0"/>
              <a:t>, and </a:t>
            </a:r>
            <a:r>
              <a:rPr lang="en-GB" b="1" dirty="0"/>
              <a:t>now it does</a:t>
            </a:r>
            <a:r>
              <a:rPr lang="hu-HU" dirty="0" smtClean="0"/>
              <a:t>.</a:t>
            </a:r>
          </a:p>
          <a:p>
            <a:r>
              <a:rPr lang="en-GB" dirty="0"/>
              <a:t>AI applications that automate planning and thinking in specific areas have existed </a:t>
            </a:r>
            <a:r>
              <a:rPr lang="en-GB" b="1" dirty="0"/>
              <a:t>since the mid-20th century</a:t>
            </a:r>
            <a:r>
              <a:rPr lang="hu-HU" dirty="0" smtClean="0"/>
              <a:t>.</a:t>
            </a:r>
          </a:p>
          <a:p>
            <a:r>
              <a:rPr lang="en-GB" dirty="0"/>
              <a:t>Generative AI as a software product is undoubtedly </a:t>
            </a:r>
            <a:r>
              <a:rPr lang="en-GB" b="1" dirty="0"/>
              <a:t>different </a:t>
            </a:r>
            <a:r>
              <a:rPr lang="en-GB" dirty="0"/>
              <a:t>from this in the sense that it solves a different problem: it generates images and text</a:t>
            </a:r>
            <a:endParaRPr lang="hu-HU" dirty="0" smtClean="0"/>
          </a:p>
          <a:p>
            <a:pPr lvl="1"/>
            <a:r>
              <a:rPr lang="en-GB" dirty="0"/>
              <a:t>It's not "smarter</a:t>
            </a:r>
            <a:r>
              <a:rPr lang="en-GB" dirty="0" smtClean="0"/>
              <a:t>"</a:t>
            </a:r>
            <a:endParaRPr lang="hu-HU" dirty="0" smtClean="0"/>
          </a:p>
          <a:p>
            <a:pPr lvl="1"/>
            <a:r>
              <a:rPr lang="en-GB" dirty="0"/>
              <a:t>It does not "solve" the problem of artificial intelligence</a:t>
            </a:r>
            <a:endParaRPr lang="hu-HU" dirty="0" smtClean="0"/>
          </a:p>
          <a:p>
            <a:pPr lvl="1"/>
            <a:r>
              <a:rPr lang="en-GB" dirty="0"/>
              <a:t>It is not a general-purpose AI, </a:t>
            </a:r>
            <a:r>
              <a:rPr lang="en-GB" dirty="0" smtClean="0"/>
              <a:t>not </a:t>
            </a:r>
            <a:r>
              <a:rPr lang="en-GB" dirty="0"/>
              <a:t>artificial general </a:t>
            </a:r>
            <a:r>
              <a:rPr lang="en-GB" dirty="0" smtClean="0"/>
              <a:t>intelligence</a:t>
            </a:r>
            <a:r>
              <a:rPr lang="hu-HU" dirty="0" smtClean="0"/>
              <a:t> (</a:t>
            </a:r>
            <a:r>
              <a:rPr lang="hu-HU" dirty="0" err="1" smtClean="0"/>
              <a:t>AGI</a:t>
            </a:r>
            <a:r>
              <a:rPr lang="hu-HU" dirty="0" smtClean="0"/>
              <a:t>)</a:t>
            </a:r>
          </a:p>
          <a:p>
            <a:pPr lvl="1"/>
            <a:r>
              <a:rPr lang="en-GB" dirty="0"/>
              <a:t>It does not create an "artificial mind" or "(self)consciousness"</a:t>
            </a:r>
            <a:endParaRPr lang="hu-HU" dirty="0" smtClean="0"/>
          </a:p>
          <a:p>
            <a:r>
              <a:rPr lang="en-GB" dirty="0"/>
              <a:t>To see how generative AI is different, and what its advantages and limitations are compared to previous AI solutions, it is useful to also learn about the latter, and then interpret the technology of generative AI by comparing and contrasting it with them</a:t>
            </a:r>
            <a:endParaRPr lang="hu-HU" dirty="0" smtClean="0"/>
          </a:p>
          <a:p>
            <a:r>
              <a:rPr lang="en-GB" dirty="0"/>
              <a:t>This will be the goal of this and the next lecture</a:t>
            </a:r>
            <a:endParaRPr lang="hu-HU" dirty="0" smtClean="0"/>
          </a:p>
        </p:txBody>
      </p:sp>
    </p:spTree>
    <p:extLst>
      <p:ext uri="{BB962C8B-B14F-4D97-AF65-F5344CB8AC3E}">
        <p14:creationId xmlns:p14="http://schemas.microsoft.com/office/powerpoint/2010/main" val="380849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60648"/>
            <a:ext cx="8229600" cy="1143000"/>
          </a:xfrm>
        </p:spPr>
        <p:txBody>
          <a:bodyPr/>
          <a:lstStyle/>
          <a:p>
            <a:r>
              <a:rPr lang="en-GB" dirty="0"/>
              <a:t>The Turing Test</a:t>
            </a:r>
          </a:p>
        </p:txBody>
      </p:sp>
      <p:sp>
        <p:nvSpPr>
          <p:cNvPr id="3" name="Tartalom helye 2"/>
          <p:cNvSpPr>
            <a:spLocks noGrp="1"/>
          </p:cNvSpPr>
          <p:nvPr>
            <p:ph idx="1"/>
          </p:nvPr>
        </p:nvSpPr>
        <p:spPr/>
        <p:txBody>
          <a:bodyPr>
            <a:normAutofit fontScale="62500" lnSpcReduction="20000"/>
          </a:bodyPr>
          <a:lstStyle/>
          <a:p>
            <a:r>
              <a:rPr lang="en-GB" dirty="0"/>
              <a:t>Alan Turing (1912–1954), a British mathematician, was one of the founders and most important figures of theoretical computer science</a:t>
            </a:r>
            <a:endParaRPr lang="hu-HU" dirty="0" smtClean="0"/>
          </a:p>
          <a:p>
            <a:r>
              <a:rPr lang="en-GB" dirty="0"/>
              <a:t>In his 1936 paper, </a:t>
            </a:r>
            <a:r>
              <a:rPr lang="en-GB" i="1" dirty="0" smtClean="0"/>
              <a:t>On </a:t>
            </a:r>
            <a:r>
              <a:rPr lang="en-GB" i="1" dirty="0"/>
              <a:t>Computable Numbers, with an Application to the </a:t>
            </a:r>
            <a:r>
              <a:rPr lang="en-GB" i="1" dirty="0" err="1"/>
              <a:t>Entscheidungsproblem</a:t>
            </a:r>
            <a:r>
              <a:rPr lang="en-GB" dirty="0"/>
              <a:t>, he outlined the structure of an abstract computational model that, with proper programming, could perform any conceivable mathematical </a:t>
            </a:r>
            <a:r>
              <a:rPr lang="en-GB" dirty="0" smtClean="0"/>
              <a:t>calculation</a:t>
            </a:r>
            <a:endParaRPr lang="hu-HU" dirty="0" smtClean="0"/>
          </a:p>
          <a:p>
            <a:r>
              <a:rPr lang="en-GB" dirty="0"/>
              <a:t>This abstract "universal computer," outlined only in theory, the Turing machine, became the theoretical basis for the practical implementation of electronic computers in the 1940s</a:t>
            </a:r>
            <a:endParaRPr lang="hu-HU" dirty="0" smtClean="0"/>
          </a:p>
          <a:p>
            <a:pPr lvl="1"/>
            <a:r>
              <a:rPr lang="en-GB" dirty="0"/>
              <a:t>Turing himself was actively involved in creating the top-secret first British electronic computers</a:t>
            </a:r>
            <a:endParaRPr lang="hu-HU" dirty="0" smtClean="0"/>
          </a:p>
          <a:p>
            <a:pPr lvl="1"/>
            <a:r>
              <a:rPr lang="en-GB" dirty="0"/>
              <a:t>The first American computers followed this pattern a few years later</a:t>
            </a:r>
            <a:endParaRPr lang="hu-HU" dirty="0" smtClean="0"/>
          </a:p>
          <a:p>
            <a:r>
              <a:rPr lang="en-GB" dirty="0"/>
              <a:t>In addition, this paper also created the foundations of complexity </a:t>
            </a:r>
            <a:r>
              <a:rPr lang="en-GB" dirty="0" smtClean="0"/>
              <a:t>theory</a:t>
            </a:r>
            <a:endParaRPr lang="hu-HU" dirty="0" smtClean="0"/>
          </a:p>
          <a:p>
            <a:pPr lvl="1"/>
            <a:r>
              <a:rPr lang="en-GB" dirty="0" smtClean="0"/>
              <a:t>examining </a:t>
            </a:r>
            <a:r>
              <a:rPr lang="en-GB" dirty="0"/>
              <a:t>how much time and storage </a:t>
            </a:r>
            <a:r>
              <a:rPr lang="en-GB" dirty="0" smtClean="0"/>
              <a:t>are </a:t>
            </a:r>
            <a:r>
              <a:rPr lang="en-GB" dirty="0"/>
              <a:t>needed to solve a problem using a given algorithm, that is, how complex a computational problem </a:t>
            </a:r>
            <a:r>
              <a:rPr lang="en-GB" dirty="0" smtClean="0"/>
              <a:t>is</a:t>
            </a:r>
            <a:endParaRPr lang="en-GB" dirty="0"/>
          </a:p>
        </p:txBody>
      </p:sp>
    </p:spTree>
    <p:extLst>
      <p:ext uri="{BB962C8B-B14F-4D97-AF65-F5344CB8AC3E}">
        <p14:creationId xmlns:p14="http://schemas.microsoft.com/office/powerpoint/2010/main" val="3688920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Turing Test</a:t>
            </a:r>
            <a:endParaRPr lang="en-GB" dirty="0"/>
          </a:p>
        </p:txBody>
      </p:sp>
      <p:sp>
        <p:nvSpPr>
          <p:cNvPr id="3" name="Tartalom helye 2"/>
          <p:cNvSpPr>
            <a:spLocks noGrp="1"/>
          </p:cNvSpPr>
          <p:nvPr>
            <p:ph idx="1"/>
          </p:nvPr>
        </p:nvSpPr>
        <p:spPr/>
        <p:txBody>
          <a:bodyPr>
            <a:normAutofit fontScale="70000" lnSpcReduction="20000"/>
          </a:bodyPr>
          <a:lstStyle/>
          <a:p>
            <a:r>
              <a:rPr lang="en-GB" dirty="0"/>
              <a:t>In addition to his pioneering theoretical computer science work, Turing created the program for artificial intelligence in another, later paper</a:t>
            </a:r>
            <a:endParaRPr lang="hu-HU" dirty="0"/>
          </a:p>
          <a:p>
            <a:r>
              <a:rPr lang="hu-HU" i="1" dirty="0" err="1"/>
              <a:t>Computing</a:t>
            </a:r>
            <a:r>
              <a:rPr lang="hu-HU" i="1" dirty="0"/>
              <a:t> </a:t>
            </a:r>
            <a:r>
              <a:rPr lang="hu-HU" i="1" dirty="0" err="1"/>
              <a:t>Machinery</a:t>
            </a:r>
            <a:r>
              <a:rPr lang="hu-HU" i="1" dirty="0"/>
              <a:t> and </a:t>
            </a:r>
            <a:r>
              <a:rPr lang="hu-HU" i="1" dirty="0" err="1" smtClean="0"/>
              <a:t>Intelligence</a:t>
            </a:r>
            <a:r>
              <a:rPr lang="hu-HU" i="1" dirty="0" smtClean="0"/>
              <a:t> </a:t>
            </a:r>
            <a:r>
              <a:rPr lang="hu-HU" dirty="0" smtClean="0"/>
              <a:t>(1950)</a:t>
            </a:r>
          </a:p>
          <a:p>
            <a:pPr lvl="1"/>
            <a:r>
              <a:rPr lang="hu-HU" dirty="0" err="1" smtClean="0">
                <a:hlinkClick r:id="rId2"/>
              </a:rPr>
              <a:t>https</a:t>
            </a:r>
            <a:r>
              <a:rPr lang="hu-HU" dirty="0">
                <a:hlinkClick r:id="rId2"/>
              </a:rPr>
              <a:t>://</a:t>
            </a:r>
            <a:r>
              <a:rPr lang="hu-HU" dirty="0" smtClean="0">
                <a:hlinkClick r:id="rId2"/>
              </a:rPr>
              <a:t>phil415.pbworks.com/f/</a:t>
            </a:r>
            <a:r>
              <a:rPr lang="hu-HU" dirty="0" err="1" smtClean="0">
                <a:hlinkClick r:id="rId2"/>
              </a:rPr>
              <a:t>TuringComputing.pdf</a:t>
            </a:r>
            <a:r>
              <a:rPr lang="hu-HU" dirty="0" smtClean="0"/>
              <a:t> </a:t>
            </a:r>
          </a:p>
          <a:p>
            <a:pPr lvl="1"/>
            <a:r>
              <a:rPr lang="hu-HU" dirty="0" err="1" smtClean="0"/>
              <a:t>some</a:t>
            </a:r>
            <a:r>
              <a:rPr lang="hu-HU" dirty="0" smtClean="0"/>
              <a:t> 76.000 </a:t>
            </a:r>
            <a:r>
              <a:rPr lang="hu-HU" dirty="0" err="1" smtClean="0"/>
              <a:t>citations</a:t>
            </a:r>
            <a:r>
              <a:rPr lang="hu-HU" dirty="0" smtClean="0"/>
              <a:t> </a:t>
            </a:r>
            <a:r>
              <a:rPr lang="hu-HU" dirty="0" err="1" smtClean="0"/>
              <a:t>according</a:t>
            </a:r>
            <a:r>
              <a:rPr lang="hu-HU" dirty="0" smtClean="0"/>
              <a:t> </a:t>
            </a:r>
            <a:r>
              <a:rPr lang="hu-HU" dirty="0" err="1" smtClean="0"/>
              <a:t>to</a:t>
            </a:r>
            <a:r>
              <a:rPr lang="hu-HU" dirty="0"/>
              <a:t> </a:t>
            </a:r>
            <a:r>
              <a:rPr lang="hu-HU" dirty="0" err="1" smtClean="0"/>
              <a:t>Google</a:t>
            </a:r>
            <a:r>
              <a:rPr lang="hu-HU" dirty="0" smtClean="0"/>
              <a:t> </a:t>
            </a:r>
            <a:r>
              <a:rPr lang="hu-HU" dirty="0" err="1" smtClean="0"/>
              <a:t>Scholar</a:t>
            </a:r>
            <a:r>
              <a:rPr lang="hu-HU" dirty="0" smtClean="0"/>
              <a:t>, </a:t>
            </a:r>
            <a:r>
              <a:rPr lang="hu-HU" dirty="0" err="1" smtClean="0"/>
              <a:t>the</a:t>
            </a:r>
            <a:r>
              <a:rPr lang="hu-HU" dirty="0" smtClean="0"/>
              <a:t> </a:t>
            </a:r>
            <a:r>
              <a:rPr lang="hu-HU" dirty="0" err="1" smtClean="0"/>
              <a:t>true</a:t>
            </a:r>
            <a:r>
              <a:rPr lang="hu-HU" dirty="0" smtClean="0"/>
              <a:t> </a:t>
            </a:r>
            <a:r>
              <a:rPr lang="hu-HU" dirty="0" err="1" smtClean="0"/>
              <a:t>number</a:t>
            </a:r>
            <a:r>
              <a:rPr lang="hu-HU" dirty="0" smtClean="0"/>
              <a:t> is </a:t>
            </a:r>
            <a:r>
              <a:rPr lang="hu-HU" dirty="0" err="1" smtClean="0"/>
              <a:t>likely</a:t>
            </a:r>
            <a:r>
              <a:rPr lang="hu-HU" dirty="0" smtClean="0"/>
              <a:t> </a:t>
            </a:r>
            <a:r>
              <a:rPr lang="hu-HU" dirty="0" err="1" smtClean="0"/>
              <a:t>much</a:t>
            </a:r>
            <a:r>
              <a:rPr lang="hu-HU" dirty="0" smtClean="0"/>
              <a:t> </a:t>
            </a:r>
            <a:r>
              <a:rPr lang="hu-HU" dirty="0" err="1" smtClean="0"/>
              <a:t>greater</a:t>
            </a:r>
            <a:endParaRPr lang="hu-HU" dirty="0" smtClean="0"/>
          </a:p>
          <a:p>
            <a:r>
              <a:rPr lang="en-GB" dirty="0" smtClean="0"/>
              <a:t>He poses the question of whether a machine can think.</a:t>
            </a:r>
            <a:endParaRPr lang="hu-HU" dirty="0" smtClean="0"/>
          </a:p>
          <a:p>
            <a:r>
              <a:rPr lang="en-GB" dirty="0"/>
              <a:t>He suggests a game to decide </a:t>
            </a:r>
            <a:r>
              <a:rPr lang="hu-HU" dirty="0" err="1" smtClean="0"/>
              <a:t>this</a:t>
            </a:r>
            <a:endParaRPr lang="hu-HU" dirty="0" smtClean="0"/>
          </a:p>
          <a:p>
            <a:pPr lvl="1"/>
            <a:r>
              <a:rPr lang="en-GB" dirty="0"/>
              <a:t>The question itself is undecidable and meaningless in its original form</a:t>
            </a:r>
            <a:r>
              <a:rPr lang="hu-HU" dirty="0" smtClean="0"/>
              <a:t>; </a:t>
            </a:r>
            <a:r>
              <a:rPr lang="hu-HU" dirty="0" err="1" smtClean="0"/>
              <a:t>what</a:t>
            </a:r>
            <a:r>
              <a:rPr lang="hu-HU" dirty="0" smtClean="0"/>
              <a:t> is a </a:t>
            </a:r>
            <a:r>
              <a:rPr lang="hu-HU" dirty="0" err="1" smtClean="0"/>
              <a:t>machine</a:t>
            </a:r>
            <a:r>
              <a:rPr lang="hu-HU" dirty="0" smtClean="0"/>
              <a:t>? </a:t>
            </a:r>
            <a:r>
              <a:rPr lang="hu-HU" dirty="0" err="1" smtClean="0"/>
              <a:t>what</a:t>
            </a:r>
            <a:r>
              <a:rPr lang="hu-HU" dirty="0" smtClean="0"/>
              <a:t> is </a:t>
            </a:r>
            <a:r>
              <a:rPr lang="hu-HU" dirty="0" err="1" smtClean="0"/>
              <a:t>thinking</a:t>
            </a:r>
            <a:r>
              <a:rPr lang="hu-HU" dirty="0" smtClean="0"/>
              <a:t>?</a:t>
            </a:r>
          </a:p>
          <a:p>
            <a:pPr lvl="1"/>
            <a:r>
              <a:rPr lang="hu-HU" dirty="0" err="1" smtClean="0"/>
              <a:t>We</a:t>
            </a:r>
            <a:r>
              <a:rPr lang="hu-HU" dirty="0" smtClean="0"/>
              <a:t> </a:t>
            </a:r>
            <a:r>
              <a:rPr lang="hu-HU" dirty="0" err="1" smtClean="0"/>
              <a:t>should</a:t>
            </a:r>
            <a:r>
              <a:rPr lang="hu-HU" dirty="0" smtClean="0"/>
              <a:t> </a:t>
            </a:r>
            <a:r>
              <a:rPr lang="en-GB" dirty="0" smtClean="0"/>
              <a:t>find </a:t>
            </a:r>
            <a:r>
              <a:rPr lang="en-GB" dirty="0"/>
              <a:t>some other directly decidable test that we can all accept as a clear sign of a machine's thinking</a:t>
            </a:r>
            <a:endParaRPr lang="hu-HU" dirty="0" smtClean="0"/>
          </a:p>
          <a:p>
            <a:r>
              <a:rPr lang="en-GB" dirty="0"/>
              <a:t>This is the </a:t>
            </a:r>
            <a:r>
              <a:rPr lang="en-GB" b="1" dirty="0"/>
              <a:t>imitation game</a:t>
            </a:r>
            <a:r>
              <a:rPr lang="en-GB" dirty="0"/>
              <a:t>, which </a:t>
            </a:r>
            <a:r>
              <a:rPr lang="hu-HU" dirty="0" smtClean="0"/>
              <a:t>has </a:t>
            </a:r>
            <a:r>
              <a:rPr lang="hu-HU" dirty="0" err="1" smtClean="0"/>
              <a:t>since</a:t>
            </a:r>
            <a:r>
              <a:rPr lang="hu-HU" dirty="0" smtClean="0"/>
              <a:t> </a:t>
            </a:r>
            <a:r>
              <a:rPr lang="hu-HU" dirty="0" err="1" smtClean="0"/>
              <a:t>become</a:t>
            </a:r>
            <a:r>
              <a:rPr lang="hu-HU" dirty="0" smtClean="0"/>
              <a:t> </a:t>
            </a:r>
            <a:r>
              <a:rPr lang="hu-HU" dirty="0" err="1" smtClean="0"/>
              <a:t>universally</a:t>
            </a:r>
            <a:r>
              <a:rPr lang="hu-HU" dirty="0" smtClean="0"/>
              <a:t> </a:t>
            </a:r>
            <a:r>
              <a:rPr lang="en-GB" dirty="0" smtClean="0"/>
              <a:t>know</a:t>
            </a:r>
            <a:r>
              <a:rPr lang="hu-HU" dirty="0" smtClean="0"/>
              <a:t>n</a:t>
            </a:r>
            <a:r>
              <a:rPr lang="en-GB" dirty="0" smtClean="0"/>
              <a:t> </a:t>
            </a:r>
            <a:r>
              <a:rPr lang="en-GB" dirty="0"/>
              <a:t>as the Turing </a:t>
            </a:r>
            <a:r>
              <a:rPr lang="en-GB" dirty="0" smtClean="0"/>
              <a:t>Test</a:t>
            </a:r>
            <a:endParaRPr lang="hu-HU" dirty="0" smtClean="0"/>
          </a:p>
        </p:txBody>
      </p:sp>
    </p:spTree>
    <p:extLst>
      <p:ext uri="{BB962C8B-B14F-4D97-AF65-F5344CB8AC3E}">
        <p14:creationId xmlns:p14="http://schemas.microsoft.com/office/powerpoint/2010/main" val="2406403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8563</TotalTime>
  <Words>5372</Words>
  <Application>Microsoft Office PowerPoint</Application>
  <PresentationFormat>Diavetítés a képernyőre (4:3 oldalarány)</PresentationFormat>
  <Paragraphs>304</Paragraphs>
  <Slides>35</Slides>
  <Notes>1</Notes>
  <HiddenSlides>0</HiddenSlides>
  <MMClips>0</MMClips>
  <ScaleCrop>false</ScaleCrop>
  <HeadingPairs>
    <vt:vector size="4" baseType="variant">
      <vt:variant>
        <vt:lpstr>Téma</vt:lpstr>
      </vt:variant>
      <vt:variant>
        <vt:i4>1</vt:i4>
      </vt:variant>
      <vt:variant>
        <vt:lpstr>Diacímek</vt:lpstr>
      </vt:variant>
      <vt:variant>
        <vt:i4>35</vt:i4>
      </vt:variant>
    </vt:vector>
  </HeadingPairs>
  <TitlesOfParts>
    <vt:vector size="36" baseType="lpstr">
      <vt:lpstr>Office-téma</vt:lpstr>
      <vt:lpstr>Generative Artificial Intelligence</vt:lpstr>
      <vt:lpstr>The Past of Artificial Intelligence</vt:lpstr>
      <vt:lpstr>The Past of Artificial Intelligence</vt:lpstr>
      <vt:lpstr>The Past of Artificial Intelligence</vt:lpstr>
      <vt:lpstr>The Past of Artificial Intelligence</vt:lpstr>
      <vt:lpstr>The Past of Artificial Intelligence</vt:lpstr>
      <vt:lpstr>The Past of Artificial Intelligence</vt:lpstr>
      <vt:lpstr>The Turing Test</vt:lpstr>
      <vt:lpstr>The Turing Test</vt:lpstr>
      <vt:lpstr>The Turing Test</vt:lpstr>
      <vt:lpstr>The Turing Test</vt:lpstr>
      <vt:lpstr>The Turing Test</vt:lpstr>
      <vt:lpstr>The Turing Test</vt:lpstr>
      <vt:lpstr>Dartmouth Summer Research Project on Artificial Intelligence</vt:lpstr>
      <vt:lpstr>The Early Phase of AI</vt:lpstr>
      <vt:lpstr>The Early Phase of AI</vt:lpstr>
      <vt:lpstr>The Early Phase of AI</vt:lpstr>
      <vt:lpstr>The Early Phase of AI</vt:lpstr>
      <vt:lpstr>Symbolic Artificial Intelligence</vt:lpstr>
      <vt:lpstr>Symbolic Artificial Intelligence</vt:lpstr>
      <vt:lpstr>Symbolic Artificial Intelligence</vt:lpstr>
      <vt:lpstr>Symbolic Artificial Intelligence</vt:lpstr>
      <vt:lpstr>Symbolic Artificial Intelligence</vt:lpstr>
      <vt:lpstr>Solving a Problem by Searching</vt:lpstr>
      <vt:lpstr>Solving a Problem by Searching</vt:lpstr>
      <vt:lpstr>The First AI Winter</vt:lpstr>
      <vt:lpstr>Expert Systems</vt:lpstr>
      <vt:lpstr>Expert Systems</vt:lpstr>
      <vt:lpstr>The Second AI Winter</vt:lpstr>
      <vt:lpstr>Description Logics</vt:lpstr>
      <vt:lpstr>Description Logics</vt:lpstr>
      <vt:lpstr>Description Logics</vt:lpstr>
      <vt:lpstr>Connectionism</vt:lpstr>
      <vt:lpstr>Connectionism</vt:lpstr>
      <vt:lpstr>Parallel Distributed Processing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153</cp:revision>
  <dcterms:created xsi:type="dcterms:W3CDTF">2025-09-07T20:31:34Z</dcterms:created>
  <dcterms:modified xsi:type="dcterms:W3CDTF">2025-09-21T22:29:03Z</dcterms:modified>
</cp:coreProperties>
</file>