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  <p:sldId id="265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1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FDB7-26F8-4A2E-B167-9EEDAD1EA659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151B3-2381-4A9E-AC67-392B95168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1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151B3-2381-4A9E-AC67-392B951680C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6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2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5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2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83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3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6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0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BE8A-813F-4BFF-84C0-172590C0755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08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9.15218" TargetMode="External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code.org/versions/Unicode17.0.0/core-spec/chapter-4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Natural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3200" i="1" dirty="0" err="1" smtClean="0"/>
              <a:t>Handling</a:t>
            </a:r>
            <a:r>
              <a:rPr lang="hu-HU" sz="3200" i="1" dirty="0" smtClean="0"/>
              <a:t> text </a:t>
            </a:r>
            <a:r>
              <a:rPr lang="hu-HU" sz="3200" i="1" dirty="0" err="1" smtClean="0"/>
              <a:t>documents</a:t>
            </a:r>
            <a:endParaRPr lang="en-GB" i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Pethő Gergely</a:t>
            </a:r>
          </a:p>
          <a:p>
            <a:r>
              <a:rPr lang="hu-HU" dirty="0" err="1" smtClean="0"/>
              <a:t>September</a:t>
            </a:r>
            <a:r>
              <a:rPr lang="hu-HU" dirty="0" smtClean="0"/>
              <a:t> 16, 2025</a:t>
            </a:r>
          </a:p>
          <a:p>
            <a:r>
              <a:rPr lang="hu-HU" dirty="0" err="1" smtClean="0"/>
              <a:t>UD</a:t>
            </a:r>
            <a:r>
              <a:rPr lang="hu-HU" dirty="0" smtClean="0"/>
              <a:t> </a:t>
            </a:r>
            <a:r>
              <a:rPr lang="hu-HU" dirty="0" err="1" smtClean="0"/>
              <a:t>Faculty</a:t>
            </a:r>
            <a:r>
              <a:rPr lang="hu-HU" dirty="0" smtClean="0"/>
              <a:t> of Health Science,</a:t>
            </a:r>
          </a:p>
          <a:p>
            <a:r>
              <a:rPr lang="hu-HU" dirty="0" err="1" smtClean="0"/>
              <a:t>Department</a:t>
            </a:r>
            <a:r>
              <a:rPr lang="hu-HU" dirty="0" smtClean="0"/>
              <a:t> of </a:t>
            </a:r>
            <a:r>
              <a:rPr lang="hu-HU" dirty="0" err="1" smtClean="0"/>
              <a:t>Bioinformatics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609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Acquiring</a:t>
            </a:r>
            <a:r>
              <a:rPr lang="hu-HU" dirty="0" smtClean="0"/>
              <a:t> text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websites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The output HTML </a:t>
            </a:r>
            <a:r>
              <a:rPr lang="hu-HU" dirty="0" err="1" smtClean="0"/>
              <a:t>document</a:t>
            </a:r>
            <a:r>
              <a:rPr lang="hu-HU" dirty="0" smtClean="0"/>
              <a:t> (</a:t>
            </a:r>
            <a:r>
              <a:rPr lang="hu-HU" dirty="0" err="1" smtClean="0"/>
              <a:t>generally</a:t>
            </a:r>
            <a:r>
              <a:rPr lang="hu-HU" dirty="0" smtClean="0"/>
              <a:t> </a:t>
            </a:r>
            <a:r>
              <a:rPr lang="hu-HU" dirty="0" err="1" smtClean="0"/>
              <a:t>represented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string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file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file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)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converted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text.</a:t>
            </a:r>
          </a:p>
          <a:p>
            <a:pPr lvl="1"/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solutions</a:t>
            </a:r>
            <a:r>
              <a:rPr lang="hu-HU" dirty="0" smtClean="0"/>
              <a:t> </a:t>
            </a:r>
            <a:r>
              <a:rPr lang="hu-HU" dirty="0" err="1" smtClean="0"/>
              <a:t>including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generally</a:t>
            </a:r>
            <a:r>
              <a:rPr lang="hu-HU" dirty="0" smtClean="0"/>
              <a:t> </a:t>
            </a:r>
            <a:r>
              <a:rPr lang="hu-HU" dirty="0" err="1" smtClean="0"/>
              <a:t>expect</a:t>
            </a:r>
            <a:r>
              <a:rPr lang="hu-HU" dirty="0" smtClean="0"/>
              <a:t> </a:t>
            </a:r>
            <a:r>
              <a:rPr lang="hu-HU" dirty="0" err="1" smtClean="0"/>
              <a:t>natural-language</a:t>
            </a:r>
            <a:r>
              <a:rPr lang="hu-HU" dirty="0" smtClean="0"/>
              <a:t> input and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deal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light</a:t>
            </a:r>
            <a:r>
              <a:rPr lang="hu-HU" dirty="0" smtClean="0"/>
              <a:t>, </a:t>
            </a:r>
            <a:r>
              <a:rPr lang="hu-HU" dirty="0" err="1" smtClean="0"/>
              <a:t>non-intrusive</a:t>
            </a:r>
            <a:r>
              <a:rPr lang="hu-HU" dirty="0" smtClean="0"/>
              <a:t> </a:t>
            </a:r>
            <a:r>
              <a:rPr lang="hu-HU" dirty="0" err="1" smtClean="0"/>
              <a:t>markup</a:t>
            </a:r>
            <a:r>
              <a:rPr lang="hu-HU" dirty="0" smtClean="0"/>
              <a:t> (i.e. </a:t>
            </a:r>
            <a:r>
              <a:rPr lang="hu-HU" dirty="0" err="1" smtClean="0"/>
              <a:t>markdown</a:t>
            </a:r>
            <a:r>
              <a:rPr lang="hu-HU" dirty="0" smtClean="0"/>
              <a:t>)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raw</a:t>
            </a:r>
            <a:r>
              <a:rPr lang="hu-HU" dirty="0" smtClean="0"/>
              <a:t> HTML </a:t>
            </a:r>
            <a:r>
              <a:rPr lang="hu-HU" dirty="0" err="1" smtClean="0"/>
              <a:t>or</a:t>
            </a:r>
            <a:r>
              <a:rPr lang="hu-HU" dirty="0" smtClean="0"/>
              <a:t> XML</a:t>
            </a:r>
          </a:p>
          <a:p>
            <a:pPr lvl="1"/>
            <a:r>
              <a:rPr lang="hu-HU" dirty="0" err="1" smtClean="0"/>
              <a:t>All</a:t>
            </a:r>
            <a:r>
              <a:rPr lang="hu-HU" dirty="0" smtClean="0"/>
              <a:t> HTML </a:t>
            </a:r>
            <a:r>
              <a:rPr lang="hu-HU" dirty="0" err="1" smtClean="0"/>
              <a:t>contains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JavaScript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interaction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r>
              <a:rPr lang="hu-HU" dirty="0" smtClean="0"/>
              <a:t> and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displayed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completely</a:t>
            </a:r>
            <a:r>
              <a:rPr lang="hu-HU" dirty="0" smtClean="0"/>
              <a:t> </a:t>
            </a:r>
            <a:r>
              <a:rPr lang="hu-HU" dirty="0" err="1" smtClean="0"/>
              <a:t>static</a:t>
            </a:r>
            <a:r>
              <a:rPr lang="hu-HU" dirty="0" smtClean="0"/>
              <a:t>, and </a:t>
            </a:r>
            <a:r>
              <a:rPr lang="hu-HU" dirty="0" err="1" smtClean="0"/>
              <a:t>CSS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formatting</a:t>
            </a:r>
            <a:r>
              <a:rPr lang="hu-HU" dirty="0" smtClean="0"/>
              <a:t> - </a:t>
            </a:r>
            <a:r>
              <a:rPr lang="hu-HU" dirty="0" err="1" smtClean="0"/>
              <a:t>remove</a:t>
            </a:r>
            <a:endParaRPr lang="hu-HU" dirty="0" smtClean="0"/>
          </a:p>
          <a:p>
            <a:pPr lvl="1"/>
            <a:r>
              <a:rPr lang="en-GB" dirty="0" smtClean="0"/>
              <a:t>Navigation bars, ads, footers, boilerplate text</a:t>
            </a:r>
            <a:r>
              <a:rPr lang="hu-HU" dirty="0" smtClean="0"/>
              <a:t> – </a:t>
            </a:r>
            <a:r>
              <a:rPr lang="hu-HU" dirty="0" err="1" smtClean="0"/>
              <a:t>remove</a:t>
            </a:r>
            <a:endParaRPr lang="hu-HU" dirty="0" smtClean="0"/>
          </a:p>
          <a:p>
            <a:pPr lvl="1"/>
            <a:r>
              <a:rPr lang="hu-HU" dirty="0" err="1" smtClean="0"/>
              <a:t>hyperlinks</a:t>
            </a:r>
            <a:r>
              <a:rPr lang="hu-HU" dirty="0" smtClean="0"/>
              <a:t> – </a:t>
            </a:r>
            <a:r>
              <a:rPr lang="hu-HU" dirty="0" err="1" smtClean="0"/>
              <a:t>keep</a:t>
            </a:r>
            <a:r>
              <a:rPr lang="hu-HU" dirty="0" smtClean="0"/>
              <a:t> text, </a:t>
            </a:r>
            <a:r>
              <a:rPr lang="hu-HU" dirty="0" err="1" smtClean="0"/>
              <a:t>drop</a:t>
            </a:r>
            <a:r>
              <a:rPr lang="hu-HU" dirty="0" smtClean="0"/>
              <a:t> URL and </a:t>
            </a:r>
            <a:r>
              <a:rPr lang="hu-HU" dirty="0" err="1" smtClean="0"/>
              <a:t>anchor</a:t>
            </a:r>
            <a:r>
              <a:rPr lang="hu-HU" dirty="0" smtClean="0"/>
              <a:t> tag</a:t>
            </a:r>
          </a:p>
          <a:p>
            <a:pPr lvl="1"/>
            <a:r>
              <a:rPr lang="hu-HU" dirty="0" smtClean="0"/>
              <a:t>HTML </a:t>
            </a:r>
            <a:r>
              <a:rPr lang="hu-HU" dirty="0" err="1" smtClean="0"/>
              <a:t>ignores</a:t>
            </a:r>
            <a:r>
              <a:rPr lang="hu-HU" dirty="0" smtClean="0"/>
              <a:t> </a:t>
            </a:r>
            <a:r>
              <a:rPr lang="hu-HU" dirty="0" err="1" smtClean="0"/>
              <a:t>whitespace</a:t>
            </a:r>
            <a:r>
              <a:rPr lang="hu-HU" dirty="0" smtClean="0"/>
              <a:t> – </a:t>
            </a:r>
            <a:r>
              <a:rPr lang="hu-HU" dirty="0" err="1" smtClean="0"/>
              <a:t>normalise</a:t>
            </a:r>
            <a:endParaRPr lang="hu-HU" dirty="0" smtClean="0"/>
          </a:p>
          <a:p>
            <a:pPr lvl="1"/>
            <a:r>
              <a:rPr lang="hu-HU" dirty="0" smtClean="0"/>
              <a:t>HTML </a:t>
            </a:r>
            <a:r>
              <a:rPr lang="hu-HU" dirty="0" err="1" smtClean="0"/>
              <a:t>entities</a:t>
            </a:r>
            <a:r>
              <a:rPr lang="hu-HU" dirty="0" smtClean="0"/>
              <a:t> </a:t>
            </a:r>
            <a:r>
              <a:rPr lang="hu-HU" dirty="0" err="1" smtClean="0"/>
              <a:t>&amp;amp</a:t>
            </a:r>
            <a:r>
              <a:rPr lang="hu-HU" dirty="0" smtClean="0"/>
              <a:t>; = &amp;, </a:t>
            </a:r>
            <a:r>
              <a:rPr lang="hu-HU" dirty="0" err="1" smtClean="0"/>
              <a:t>&amp;gt</a:t>
            </a:r>
            <a:r>
              <a:rPr lang="hu-HU" dirty="0" smtClean="0"/>
              <a:t>; = &gt;, </a:t>
            </a:r>
            <a:r>
              <a:rPr lang="hu-HU" dirty="0" err="1" smtClean="0"/>
              <a:t>&amp;nbsp</a:t>
            </a:r>
            <a:r>
              <a:rPr lang="hu-HU" dirty="0" smtClean="0"/>
              <a:t>; is a </a:t>
            </a:r>
            <a:r>
              <a:rPr lang="hu-HU" dirty="0" err="1" smtClean="0"/>
              <a:t>space</a:t>
            </a:r>
            <a:r>
              <a:rPr lang="hu-HU" dirty="0" smtClean="0"/>
              <a:t>, </a:t>
            </a:r>
            <a:r>
              <a:rPr lang="en-GB" dirty="0" smtClean="0"/>
              <a:t>&amp;#9878;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en-GB" dirty="0" smtClean="0"/>
              <a:t>&amp;#x2696;</a:t>
            </a:r>
            <a:r>
              <a:rPr lang="hu-HU" dirty="0" smtClean="0"/>
              <a:t> = </a:t>
            </a:r>
            <a:r>
              <a:rPr lang="en-GB" dirty="0" smtClean="0"/>
              <a:t>⚖</a:t>
            </a:r>
            <a:r>
              <a:rPr lang="hu-HU" dirty="0" smtClean="0"/>
              <a:t> –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decoded</a:t>
            </a:r>
            <a:endParaRPr lang="hu-HU" dirty="0" smtClean="0"/>
          </a:p>
          <a:p>
            <a:pPr lvl="1"/>
            <a:r>
              <a:rPr lang="hu-HU" dirty="0" err="1" smtClean="0"/>
              <a:t>numbered</a:t>
            </a:r>
            <a:r>
              <a:rPr lang="hu-HU" dirty="0" smtClean="0"/>
              <a:t> (&lt;</a:t>
            </a:r>
            <a:r>
              <a:rPr lang="hu-HU" dirty="0" err="1" smtClean="0"/>
              <a:t>ol</a:t>
            </a:r>
            <a:r>
              <a:rPr lang="hu-HU" dirty="0" smtClean="0"/>
              <a:t>&gt;) and </a:t>
            </a:r>
            <a:r>
              <a:rPr lang="hu-HU" dirty="0" err="1" smtClean="0"/>
              <a:t>bullet-point</a:t>
            </a:r>
            <a:r>
              <a:rPr lang="hu-HU" dirty="0" smtClean="0"/>
              <a:t> (&lt;</a:t>
            </a:r>
            <a:r>
              <a:rPr lang="hu-HU" dirty="0" err="1" smtClean="0"/>
              <a:t>ul</a:t>
            </a:r>
            <a:r>
              <a:rPr lang="hu-HU" dirty="0" smtClean="0"/>
              <a:t>&gt;) </a:t>
            </a:r>
            <a:r>
              <a:rPr lang="hu-HU" dirty="0" err="1" smtClean="0"/>
              <a:t>lists</a:t>
            </a:r>
            <a:r>
              <a:rPr lang="hu-HU" dirty="0" smtClean="0"/>
              <a:t>, </a:t>
            </a:r>
            <a:r>
              <a:rPr lang="hu-HU" dirty="0" err="1" smtClean="0"/>
              <a:t>paragraph</a:t>
            </a:r>
            <a:r>
              <a:rPr lang="hu-HU" dirty="0" smtClean="0"/>
              <a:t> (&lt;p&gt;), line </a:t>
            </a:r>
            <a:r>
              <a:rPr lang="hu-HU" dirty="0" err="1" smtClean="0"/>
              <a:t>break</a:t>
            </a:r>
            <a:r>
              <a:rPr lang="hu-HU" dirty="0" smtClean="0"/>
              <a:t> (&lt;</a:t>
            </a:r>
            <a:r>
              <a:rPr lang="hu-HU" dirty="0" err="1" smtClean="0"/>
              <a:t>lb</a:t>
            </a:r>
            <a:r>
              <a:rPr lang="hu-HU" dirty="0" smtClean="0"/>
              <a:t>&gt;) </a:t>
            </a:r>
            <a:r>
              <a:rPr lang="hu-HU" dirty="0" err="1" smtClean="0"/>
              <a:t>tags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convert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newlines</a:t>
            </a:r>
            <a:r>
              <a:rPr lang="hu-HU" dirty="0" smtClean="0"/>
              <a:t>, </a:t>
            </a:r>
            <a:r>
              <a:rPr lang="hu-HU" dirty="0" err="1" smtClean="0"/>
              <a:t>numbers</a:t>
            </a:r>
            <a:r>
              <a:rPr lang="hu-HU" dirty="0" smtClean="0"/>
              <a:t>, </a:t>
            </a:r>
            <a:r>
              <a:rPr lang="hu-HU" dirty="0" err="1" smtClean="0"/>
              <a:t>list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</a:t>
            </a:r>
            <a:r>
              <a:rPr lang="hu-HU" dirty="0" err="1" smtClean="0"/>
              <a:t>symbols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0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Acquiring</a:t>
            </a:r>
            <a:r>
              <a:rPr lang="hu-HU" dirty="0" smtClean="0"/>
              <a:t> text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websites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Transforming</a:t>
            </a:r>
            <a:r>
              <a:rPr lang="hu-HU" dirty="0" smtClean="0"/>
              <a:t> </a:t>
            </a:r>
            <a:r>
              <a:rPr lang="hu-HU" dirty="0" err="1" smtClean="0"/>
              <a:t>markup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text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generally</a:t>
            </a:r>
            <a:r>
              <a:rPr lang="hu-HU" dirty="0" smtClean="0"/>
              <a:t> be </a:t>
            </a:r>
            <a:r>
              <a:rPr lang="hu-HU" dirty="0" err="1" smtClean="0"/>
              <a:t>carried</a:t>
            </a:r>
            <a:r>
              <a:rPr lang="hu-HU" dirty="0" smtClean="0"/>
              <a:t> out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ways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parsing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HTML </a:t>
            </a:r>
            <a:r>
              <a:rPr lang="hu-HU" dirty="0" err="1" smtClean="0"/>
              <a:t>document</a:t>
            </a:r>
            <a:endParaRPr lang="hu-HU" dirty="0" smtClean="0"/>
          </a:p>
          <a:p>
            <a:pPr lvl="2"/>
            <a:r>
              <a:rPr lang="hu-HU" dirty="0" err="1" smtClean="0"/>
              <a:t>perhaps</a:t>
            </a:r>
            <a:r>
              <a:rPr lang="hu-HU" dirty="0" smtClean="0"/>
              <a:t> more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without</a:t>
            </a:r>
            <a:r>
              <a:rPr lang="hu-HU" dirty="0" smtClean="0"/>
              <a:t> </a:t>
            </a:r>
            <a:r>
              <a:rPr lang="hu-HU" dirty="0" err="1" smtClean="0"/>
              <a:t>manual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really</a:t>
            </a:r>
            <a:endParaRPr lang="hu-HU" dirty="0" smtClean="0"/>
          </a:p>
          <a:p>
            <a:pPr lvl="1"/>
            <a:r>
              <a:rPr lang="hu-HU" dirty="0" err="1" smtClean="0"/>
              <a:t>extracting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relevant</a:t>
            </a:r>
            <a:r>
              <a:rPr lang="hu-HU" dirty="0" smtClean="0"/>
              <a:t> text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deleting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irrelevant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endParaRPr lang="hu-HU" dirty="0" smtClean="0"/>
          </a:p>
          <a:p>
            <a:pPr lvl="2"/>
            <a:r>
              <a:rPr lang="hu-HU" dirty="0" err="1" smtClean="0"/>
              <a:t>pretty</a:t>
            </a:r>
            <a:r>
              <a:rPr lang="hu-HU" dirty="0" smtClean="0"/>
              <a:t>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site-specific</a:t>
            </a:r>
            <a:endParaRPr lang="hu-HU" dirty="0" smtClean="0"/>
          </a:p>
          <a:p>
            <a:pPr lvl="2"/>
            <a:r>
              <a:rPr lang="hu-HU" dirty="0" smtClean="0"/>
              <a:t>a bit more </a:t>
            </a:r>
            <a:r>
              <a:rPr lang="hu-HU" dirty="0" err="1" smtClean="0"/>
              <a:t>manual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endParaRPr lang="hu-HU" dirty="0" smtClean="0"/>
          </a:p>
          <a:p>
            <a:pPr lvl="2"/>
            <a:r>
              <a:rPr lang="hu-HU" dirty="0" err="1" smtClean="0"/>
              <a:t>drastically</a:t>
            </a:r>
            <a:r>
              <a:rPr lang="hu-HU" dirty="0" smtClean="0"/>
              <a:t> </a:t>
            </a:r>
            <a:r>
              <a:rPr lang="hu-HU" dirty="0" err="1" smtClean="0"/>
              <a:t>faster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73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Acquiring</a:t>
            </a:r>
            <a:r>
              <a:rPr lang="hu-HU" dirty="0" smtClean="0"/>
              <a:t> text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websites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(bs4):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 smtClean="0"/>
              <a:t>best</a:t>
            </a:r>
            <a:r>
              <a:rPr lang="hu-HU" dirty="0" smtClean="0"/>
              <a:t> </a:t>
            </a:r>
            <a:r>
              <a:rPr lang="en-GB" dirty="0" smtClean="0"/>
              <a:t>Python library for parsing and extracting data from HTML and XML documents</a:t>
            </a:r>
            <a:endParaRPr lang="hu-HU" dirty="0" smtClean="0"/>
          </a:p>
          <a:p>
            <a:pPr lvl="1"/>
            <a:r>
              <a:rPr lang="hu-HU" dirty="0" err="1" smtClean="0"/>
              <a:t>comfortable</a:t>
            </a:r>
            <a:r>
              <a:rPr lang="hu-HU" dirty="0" smtClean="0"/>
              <a:t>, </a:t>
            </a:r>
            <a:r>
              <a:rPr lang="hu-HU" dirty="0" err="1" smtClean="0"/>
              <a:t>relatively</a:t>
            </a:r>
            <a:r>
              <a:rPr lang="hu-HU" dirty="0" smtClean="0"/>
              <a:t> </a:t>
            </a:r>
            <a:r>
              <a:rPr lang="hu-HU" dirty="0" err="1" smtClean="0"/>
              <a:t>intuitive</a:t>
            </a:r>
            <a:r>
              <a:rPr lang="hu-HU" dirty="0" smtClean="0"/>
              <a:t> </a:t>
            </a:r>
            <a:r>
              <a:rPr lang="hu-HU" b="1" dirty="0" err="1" smtClean="0"/>
              <a:t>object-oriented</a:t>
            </a:r>
            <a:r>
              <a:rPr lang="hu-HU" b="1" dirty="0" smtClean="0"/>
              <a:t> </a:t>
            </a:r>
            <a:r>
              <a:rPr lang="hu-HU" dirty="0" err="1" smtClean="0"/>
              <a:t>representation</a:t>
            </a:r>
            <a:r>
              <a:rPr lang="hu-HU" dirty="0" smtClean="0"/>
              <a:t> of </a:t>
            </a:r>
            <a:r>
              <a:rPr lang="hu-HU" dirty="0" err="1" smtClean="0"/>
              <a:t>document</a:t>
            </a:r>
            <a:r>
              <a:rPr lang="hu-HU" dirty="0" smtClean="0"/>
              <a:t> </a:t>
            </a:r>
            <a:r>
              <a:rPr lang="hu-HU" dirty="0" err="1" smtClean="0"/>
              <a:t>trees</a:t>
            </a:r>
            <a:endParaRPr lang="hu-HU" dirty="0"/>
          </a:p>
          <a:p>
            <a:pPr lvl="2"/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is a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r>
              <a:rPr lang="hu-HU" dirty="0" smtClean="0"/>
              <a:t> (</a:t>
            </a:r>
            <a:r>
              <a:rPr lang="hu-HU" dirty="0" err="1" smtClean="0"/>
              <a:t>e.g</a:t>
            </a:r>
            <a:r>
              <a:rPr lang="hu-HU" dirty="0" smtClean="0"/>
              <a:t>. an HTML/XML </a:t>
            </a:r>
            <a:r>
              <a:rPr lang="hu-HU" dirty="0" err="1" smtClean="0"/>
              <a:t>element</a:t>
            </a:r>
            <a:r>
              <a:rPr lang="hu-HU" dirty="0" smtClean="0"/>
              <a:t>),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attributes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behave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dictionary</a:t>
            </a:r>
            <a:r>
              <a:rPr lang="hu-HU" dirty="0" smtClean="0"/>
              <a:t> </a:t>
            </a:r>
            <a:r>
              <a:rPr lang="hu-HU" dirty="0" err="1" smtClean="0"/>
              <a:t>key-value</a:t>
            </a:r>
            <a:r>
              <a:rPr lang="hu-HU" dirty="0" smtClean="0"/>
              <a:t> </a:t>
            </a:r>
            <a:r>
              <a:rPr lang="hu-HU" dirty="0" err="1" smtClean="0"/>
              <a:t>pairs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DOM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browsers</a:t>
            </a:r>
            <a:r>
              <a:rPr lang="hu-HU" dirty="0" smtClean="0"/>
              <a:t> and </a:t>
            </a:r>
            <a:r>
              <a:rPr lang="hu-HU" dirty="0" err="1" smtClean="0"/>
              <a:t>JS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interact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an HTML </a:t>
            </a:r>
            <a:r>
              <a:rPr lang="hu-HU" dirty="0" err="1" smtClean="0"/>
              <a:t>document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identical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endParaRPr lang="hu-HU" dirty="0" smtClean="0"/>
          </a:p>
          <a:p>
            <a:pPr lvl="1"/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DOM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represents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HTML/XML </a:t>
            </a:r>
            <a:r>
              <a:rPr lang="hu-HU" dirty="0" err="1" smtClean="0"/>
              <a:t>document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tree</a:t>
            </a:r>
            <a:r>
              <a:rPr lang="hu-HU" dirty="0" smtClean="0"/>
              <a:t> of </a:t>
            </a:r>
            <a:r>
              <a:rPr lang="hu-HU" dirty="0" err="1" smtClean="0"/>
              <a:t>objects</a:t>
            </a:r>
            <a:r>
              <a:rPr lang="hu-HU" dirty="0" smtClean="0"/>
              <a:t>, </a:t>
            </a:r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through</a:t>
            </a:r>
            <a:r>
              <a:rPr lang="hu-HU" dirty="0" smtClean="0"/>
              <a:t> </a:t>
            </a:r>
            <a:r>
              <a:rPr lang="hu-HU" dirty="0" err="1" smtClean="0"/>
              <a:t>parent-child</a:t>
            </a:r>
            <a:r>
              <a:rPr lang="hu-HU" dirty="0" smtClean="0"/>
              <a:t> </a:t>
            </a:r>
            <a:r>
              <a:rPr lang="hu-HU" dirty="0" err="1" smtClean="0"/>
              <a:t>relationships</a:t>
            </a:r>
            <a:r>
              <a:rPr lang="hu-HU" dirty="0" smtClean="0"/>
              <a:t>;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attributes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identical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HTML/XML </a:t>
            </a:r>
            <a:r>
              <a:rPr lang="hu-HU" dirty="0" err="1" smtClean="0"/>
              <a:t>elements</a:t>
            </a:r>
            <a:r>
              <a:rPr lang="hu-HU" dirty="0" smtClean="0"/>
              <a:t>’ </a:t>
            </a:r>
            <a:r>
              <a:rPr lang="hu-HU" dirty="0" err="1" smtClean="0"/>
              <a:t>attributes</a:t>
            </a:r>
            <a:r>
              <a:rPr lang="hu-HU" dirty="0" smtClean="0"/>
              <a:t>) and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call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2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Acquiring</a:t>
            </a:r>
            <a:r>
              <a:rPr lang="hu-HU" dirty="0" smtClean="0"/>
              <a:t> text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websites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General </a:t>
            </a:r>
            <a:r>
              <a:rPr lang="hu-HU" dirty="0" err="1" smtClean="0"/>
              <a:t>approach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Retrieve</a:t>
            </a:r>
            <a:r>
              <a:rPr lang="hu-HU" dirty="0" smtClean="0"/>
              <a:t> HTML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requests</a:t>
            </a:r>
            <a:r>
              <a:rPr lang="hu-HU" dirty="0" smtClean="0"/>
              <a:t>, </a:t>
            </a:r>
            <a:r>
              <a:rPr lang="hu-HU" dirty="0" err="1" smtClean="0"/>
              <a:t>possibly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setting</a:t>
            </a:r>
            <a:r>
              <a:rPr lang="hu-HU" dirty="0" smtClean="0"/>
              <a:t> a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agent</a:t>
            </a:r>
            <a:r>
              <a:rPr lang="hu-HU" dirty="0" smtClean="0"/>
              <a:t>, starting a session, </a:t>
            </a:r>
            <a:r>
              <a:rPr lang="hu-HU" dirty="0" err="1" smtClean="0"/>
              <a:t>logging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a POST </a:t>
            </a:r>
            <a:r>
              <a:rPr lang="hu-HU" dirty="0" err="1" smtClean="0"/>
              <a:t>request</a:t>
            </a:r>
            <a:r>
              <a:rPr lang="hu-HU" dirty="0" smtClean="0"/>
              <a:t>, etc.</a:t>
            </a:r>
          </a:p>
          <a:p>
            <a:pPr lvl="1"/>
            <a:r>
              <a:rPr lang="hu-HU" dirty="0" err="1" smtClean="0"/>
              <a:t>Inspect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HTML, </a:t>
            </a:r>
            <a:r>
              <a:rPr lang="hu-HU" dirty="0" err="1" smtClean="0"/>
              <a:t>determine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part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document</a:t>
            </a:r>
            <a:r>
              <a:rPr lang="hu-HU" dirty="0" smtClean="0"/>
              <a:t> </a:t>
            </a:r>
            <a:r>
              <a:rPr lang="hu-HU" dirty="0" err="1" smtClean="0"/>
              <a:t>contains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interested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endParaRPr lang="hu-HU" dirty="0" smtClean="0"/>
          </a:p>
          <a:p>
            <a:pPr lvl="2"/>
            <a:r>
              <a:rPr lang="hu-HU" dirty="0" err="1" smtClean="0"/>
              <a:t>typically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either</a:t>
            </a:r>
            <a:r>
              <a:rPr lang="hu-HU" dirty="0" smtClean="0"/>
              <a:t> </a:t>
            </a:r>
            <a:r>
              <a:rPr lang="hu-HU" dirty="0" err="1" smtClean="0"/>
              <a:t>done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selecting</a:t>
            </a:r>
            <a:r>
              <a:rPr lang="hu-HU" dirty="0" smtClean="0"/>
              <a:t> a &lt;</a:t>
            </a:r>
            <a:r>
              <a:rPr lang="hu-HU" dirty="0" err="1" smtClean="0"/>
              <a:t>div</a:t>
            </a:r>
            <a:r>
              <a:rPr lang="hu-HU" dirty="0" smtClean="0"/>
              <a:t>&gt;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certain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attribute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endParaRPr lang="hu-HU" dirty="0"/>
          </a:p>
          <a:p>
            <a:pPr lvl="3"/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is </a:t>
            </a:r>
            <a:r>
              <a:rPr lang="hu-HU" dirty="0" err="1" smtClean="0"/>
              <a:t>intended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CSS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utilised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 </a:t>
            </a:r>
            <a:r>
              <a:rPr lang="hu-HU" dirty="0" err="1" smtClean="0"/>
              <a:t>extraction</a:t>
            </a:r>
            <a:r>
              <a:rPr lang="hu-HU" dirty="0" smtClean="0"/>
              <a:t> most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endParaRPr lang="hu-HU" dirty="0" smtClean="0"/>
          </a:p>
          <a:p>
            <a:pPr lvl="2"/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selecting</a:t>
            </a:r>
            <a:r>
              <a:rPr lang="hu-HU" dirty="0" smtClean="0"/>
              <a:t> an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r>
              <a:rPr lang="hu-HU" dirty="0" smtClean="0"/>
              <a:t> </a:t>
            </a:r>
            <a:r>
              <a:rPr lang="hu-HU" dirty="0" err="1" smtClean="0"/>
              <a:t>relative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root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unique</a:t>
            </a:r>
            <a:r>
              <a:rPr lang="hu-HU" dirty="0" smtClean="0"/>
              <a:t> </a:t>
            </a:r>
            <a:r>
              <a:rPr lang="hu-HU" dirty="0" err="1" smtClean="0"/>
              <a:t>element</a:t>
            </a:r>
            <a:r>
              <a:rPr lang="hu-HU" dirty="0" smtClean="0"/>
              <a:t>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second</a:t>
            </a:r>
            <a:r>
              <a:rPr lang="hu-HU" dirty="0" smtClean="0"/>
              <a:t> &lt;</a:t>
            </a:r>
            <a:r>
              <a:rPr lang="hu-HU" dirty="0" err="1" smtClean="0"/>
              <a:t>td</a:t>
            </a:r>
            <a:r>
              <a:rPr lang="hu-HU" dirty="0" smtClean="0"/>
              <a:t>&gt; </a:t>
            </a:r>
            <a:r>
              <a:rPr lang="hu-HU" dirty="0" err="1" smtClean="0"/>
              <a:t>descendant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third</a:t>
            </a:r>
            <a:r>
              <a:rPr lang="hu-HU" dirty="0" smtClean="0"/>
              <a:t> &lt;</a:t>
            </a:r>
            <a:r>
              <a:rPr lang="hu-HU" dirty="0" err="1" smtClean="0"/>
              <a:t>table</a:t>
            </a:r>
            <a:r>
              <a:rPr lang="hu-HU" dirty="0" smtClean="0"/>
              <a:t>&gt; </a:t>
            </a:r>
            <a:r>
              <a:rPr lang="hu-HU" dirty="0" err="1" smtClean="0"/>
              <a:t>descendant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document</a:t>
            </a:r>
            <a:r>
              <a:rPr lang="hu-HU" dirty="0" smtClean="0"/>
              <a:t> (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body)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8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Extracting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rich</a:t>
            </a:r>
            <a:r>
              <a:rPr lang="hu-HU" dirty="0" smtClean="0"/>
              <a:t> text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MS Word </a:t>
            </a:r>
            <a:r>
              <a:rPr lang="hu-HU" dirty="0" err="1" smtClean="0"/>
              <a:t>docx</a:t>
            </a:r>
            <a:r>
              <a:rPr lang="hu-HU" dirty="0" smtClean="0"/>
              <a:t>: </a:t>
            </a:r>
            <a:r>
              <a:rPr lang="hu-HU" dirty="0" err="1" smtClean="0"/>
              <a:t>probably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most </a:t>
            </a:r>
            <a:r>
              <a:rPr lang="hu-HU" dirty="0" err="1" smtClean="0"/>
              <a:t>common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docx</a:t>
            </a:r>
            <a:r>
              <a:rPr lang="hu-HU" dirty="0" smtClean="0"/>
              <a:t> file is a </a:t>
            </a:r>
            <a:r>
              <a:rPr lang="hu-HU" dirty="0" err="1" smtClean="0"/>
              <a:t>zipped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of XML </a:t>
            </a:r>
            <a:r>
              <a:rPr lang="hu-HU" dirty="0" err="1" smtClean="0"/>
              <a:t>files</a:t>
            </a:r>
            <a:endParaRPr lang="hu-HU" dirty="0" smtClean="0"/>
          </a:p>
          <a:p>
            <a:pPr lvl="1"/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decompressed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i="1" dirty="0" err="1" smtClean="0"/>
              <a:t>zipfile</a:t>
            </a:r>
            <a:r>
              <a:rPr lang="hu-HU" dirty="0" smtClean="0"/>
              <a:t> (part of </a:t>
            </a:r>
            <a:r>
              <a:rPr lang="hu-HU" dirty="0" err="1" smtClean="0"/>
              <a:t>the</a:t>
            </a:r>
            <a:r>
              <a:rPr lang="hu-HU" dirty="0" smtClean="0"/>
              <a:t> Python standard </a:t>
            </a:r>
            <a:r>
              <a:rPr lang="hu-HU" dirty="0" err="1" smtClean="0"/>
              <a:t>library</a:t>
            </a:r>
            <a:r>
              <a:rPr lang="hu-HU" dirty="0" smtClean="0"/>
              <a:t>),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XML file of interest (</a:t>
            </a:r>
            <a:r>
              <a:rPr lang="hu-HU" i="1" dirty="0" err="1" smtClean="0"/>
              <a:t>word</a:t>
            </a:r>
            <a:r>
              <a:rPr lang="hu-HU" i="1" dirty="0" smtClean="0"/>
              <a:t>/</a:t>
            </a:r>
            <a:r>
              <a:rPr lang="hu-HU" i="1" dirty="0" err="1" smtClean="0"/>
              <a:t>document.xml</a:t>
            </a:r>
            <a:r>
              <a:rPr lang="hu-HU" dirty="0" smtClean="0"/>
              <a:t> </a:t>
            </a:r>
            <a:r>
              <a:rPr lang="hu-HU" dirty="0" err="1" smtClean="0"/>
              <a:t>usually</a:t>
            </a:r>
            <a:r>
              <a:rPr lang="hu-HU" dirty="0" smtClean="0"/>
              <a:t>)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parsed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BS4</a:t>
            </a:r>
          </a:p>
          <a:p>
            <a:pPr lvl="1"/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’s a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better</a:t>
            </a:r>
            <a:r>
              <a:rPr lang="hu-HU" dirty="0" smtClean="0"/>
              <a:t> idea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whole</a:t>
            </a:r>
            <a:r>
              <a:rPr lang="hu-HU" dirty="0" smtClean="0"/>
              <a:t> file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i="1" dirty="0" err="1" smtClean="0"/>
              <a:t>python-docx</a:t>
            </a:r>
            <a:r>
              <a:rPr lang="hu-HU" i="1" dirty="0" smtClean="0"/>
              <a:t>, </a:t>
            </a:r>
            <a:r>
              <a:rPr lang="hu-HU" dirty="0" smtClean="0"/>
              <a:t>a 3rd </a:t>
            </a:r>
            <a:r>
              <a:rPr lang="hu-HU" dirty="0" err="1" smtClean="0"/>
              <a:t>party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handles</a:t>
            </a:r>
            <a:r>
              <a:rPr lang="hu-HU" dirty="0" smtClean="0"/>
              <a:t> </a:t>
            </a:r>
            <a:r>
              <a:rPr lang="hu-HU" dirty="0" err="1" smtClean="0"/>
              <a:t>zip</a:t>
            </a:r>
            <a:r>
              <a:rPr lang="hu-HU" dirty="0" smtClean="0"/>
              <a:t> </a:t>
            </a:r>
            <a:r>
              <a:rPr lang="hu-HU" dirty="0" err="1" smtClean="0"/>
              <a:t>decompression</a:t>
            </a:r>
            <a:r>
              <a:rPr lang="hu-HU" dirty="0" smtClean="0"/>
              <a:t>, </a:t>
            </a:r>
            <a:r>
              <a:rPr lang="hu-HU" dirty="0" err="1" smtClean="0"/>
              <a:t>parsing</a:t>
            </a:r>
            <a:r>
              <a:rPr lang="hu-HU" dirty="0" smtClean="0"/>
              <a:t> and </a:t>
            </a:r>
            <a:r>
              <a:rPr lang="hu-HU" dirty="0" err="1" smtClean="0"/>
              <a:t>provides</a:t>
            </a:r>
            <a:r>
              <a:rPr lang="hu-HU" dirty="0" smtClean="0"/>
              <a:t> an </a:t>
            </a:r>
            <a:r>
              <a:rPr lang="hu-HU" dirty="0" err="1" smtClean="0"/>
              <a:t>object-oriented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9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Extracting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rich</a:t>
            </a:r>
            <a:r>
              <a:rPr lang="hu-HU" dirty="0" smtClean="0"/>
              <a:t> text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 smtClean="0"/>
              <a:t>ODT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OpenDocument</a:t>
            </a:r>
            <a:r>
              <a:rPr lang="hu-HU" dirty="0" smtClean="0"/>
              <a:t> Text): </a:t>
            </a:r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concept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docx</a:t>
            </a:r>
            <a:r>
              <a:rPr lang="hu-HU" dirty="0" smtClean="0"/>
              <a:t>,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primarily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OpenOffice</a:t>
            </a:r>
            <a:r>
              <a:rPr lang="hu-HU" dirty="0" smtClean="0"/>
              <a:t> and </a:t>
            </a:r>
            <a:r>
              <a:rPr lang="hu-HU" dirty="0" err="1" smtClean="0"/>
              <a:t>LibreOffice</a:t>
            </a:r>
            <a:r>
              <a:rPr lang="hu-HU" dirty="0" smtClean="0"/>
              <a:t>, </a:t>
            </a:r>
            <a:r>
              <a:rPr lang="hu-HU" dirty="0" err="1" smtClean="0"/>
              <a:t>non-proprietary</a:t>
            </a:r>
            <a:r>
              <a:rPr lang="hu-HU" dirty="0" smtClean="0"/>
              <a:t> </a:t>
            </a:r>
            <a:r>
              <a:rPr lang="hu-HU" dirty="0" err="1" smtClean="0"/>
              <a:t>alternative</a:t>
            </a:r>
            <a:r>
              <a:rPr lang="hu-HU" dirty="0" smtClean="0"/>
              <a:t> of </a:t>
            </a:r>
            <a:r>
              <a:rPr lang="hu-HU" dirty="0" err="1" smtClean="0"/>
              <a:t>docx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zipped</a:t>
            </a:r>
            <a:r>
              <a:rPr lang="hu-HU" dirty="0" smtClean="0"/>
              <a:t> </a:t>
            </a:r>
            <a:r>
              <a:rPr lang="hu-HU" dirty="0" err="1" smtClean="0"/>
              <a:t>collection</a:t>
            </a:r>
            <a:r>
              <a:rPr lang="hu-HU" dirty="0" smtClean="0"/>
              <a:t> of XML </a:t>
            </a:r>
            <a:r>
              <a:rPr lang="hu-HU" dirty="0" err="1" smtClean="0"/>
              <a:t>files</a:t>
            </a:r>
            <a:r>
              <a:rPr lang="hu-HU" dirty="0" smtClean="0"/>
              <a:t>, </a:t>
            </a:r>
            <a:r>
              <a:rPr lang="hu-HU" dirty="0" err="1" smtClean="0"/>
              <a:t>decompress</a:t>
            </a:r>
            <a:r>
              <a:rPr lang="hu-HU" dirty="0" smtClean="0"/>
              <a:t> and </a:t>
            </a:r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i="1" dirty="0" err="1" smtClean="0"/>
              <a:t>content.xml</a:t>
            </a:r>
            <a:endParaRPr lang="hu-HU" i="1" dirty="0" smtClean="0"/>
          </a:p>
          <a:p>
            <a:pPr lvl="1"/>
            <a:r>
              <a:rPr lang="hu-HU" dirty="0" err="1" smtClean="0"/>
              <a:t>better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i="1" dirty="0" err="1" smtClean="0"/>
              <a:t>odfpy</a:t>
            </a:r>
            <a:r>
              <a:rPr lang="hu-HU" i="1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endParaRPr lang="hu-HU" dirty="0" smtClean="0"/>
          </a:p>
          <a:p>
            <a:pPr lvl="1"/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i="1" dirty="0" err="1" smtClean="0"/>
              <a:t>odfdo</a:t>
            </a:r>
            <a:r>
              <a:rPr lang="hu-HU" i="1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offers</a:t>
            </a:r>
            <a:r>
              <a:rPr lang="hu-HU" dirty="0" smtClean="0"/>
              <a:t> a </a:t>
            </a:r>
            <a:r>
              <a:rPr lang="hu-HU" dirty="0" err="1" smtClean="0"/>
              <a:t>simpler</a:t>
            </a:r>
            <a:r>
              <a:rPr lang="hu-HU" dirty="0" smtClean="0"/>
              <a:t>, more </a:t>
            </a:r>
            <a:r>
              <a:rPr lang="hu-HU" dirty="0" err="1" smtClean="0"/>
              <a:t>comfortable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endParaRPr lang="hu-HU" dirty="0" smtClean="0"/>
          </a:p>
          <a:p>
            <a:r>
              <a:rPr lang="hu-HU" dirty="0" smtClean="0"/>
              <a:t>RTF (Rich Text </a:t>
            </a:r>
            <a:r>
              <a:rPr lang="hu-HU" dirty="0" err="1" smtClean="0"/>
              <a:t>Format</a:t>
            </a:r>
            <a:r>
              <a:rPr lang="hu-HU" dirty="0" smtClean="0"/>
              <a:t>): </a:t>
            </a:r>
            <a:r>
              <a:rPr lang="hu-HU" dirty="0" err="1" smtClean="0"/>
              <a:t>proprietary</a:t>
            </a:r>
            <a:r>
              <a:rPr lang="hu-HU" dirty="0" smtClean="0"/>
              <a:t> </a:t>
            </a:r>
            <a:r>
              <a:rPr lang="hu-HU" dirty="0" err="1" smtClean="0"/>
              <a:t>format</a:t>
            </a:r>
            <a:r>
              <a:rPr lang="hu-HU" dirty="0" smtClean="0"/>
              <a:t> </a:t>
            </a:r>
            <a:r>
              <a:rPr lang="hu-HU" dirty="0" err="1" smtClean="0"/>
              <a:t>introduced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Microsoft </a:t>
            </a:r>
            <a:r>
              <a:rPr lang="hu-HU" dirty="0" err="1" smtClean="0"/>
              <a:t>in</a:t>
            </a:r>
            <a:r>
              <a:rPr lang="hu-HU" dirty="0" smtClean="0"/>
              <a:t> 1987, </a:t>
            </a:r>
            <a:r>
              <a:rPr lang="hu-HU" dirty="0" err="1" smtClean="0"/>
              <a:t>supported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most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processors</a:t>
            </a:r>
            <a:r>
              <a:rPr lang="hu-HU" dirty="0" smtClean="0"/>
              <a:t>, </a:t>
            </a:r>
            <a:r>
              <a:rPr lang="hu-HU" dirty="0" err="1" smtClean="0"/>
              <a:t>permits</a:t>
            </a:r>
            <a:r>
              <a:rPr lang="hu-HU" dirty="0" smtClean="0"/>
              <a:t> limited </a:t>
            </a:r>
            <a:r>
              <a:rPr lang="hu-HU" dirty="0" err="1" smtClean="0"/>
              <a:t>formatting</a:t>
            </a:r>
            <a:r>
              <a:rPr lang="hu-HU" dirty="0" smtClean="0"/>
              <a:t>, </a:t>
            </a:r>
            <a:r>
              <a:rPr lang="hu-HU" dirty="0" err="1" smtClean="0"/>
              <a:t>stored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plain</a:t>
            </a:r>
            <a:r>
              <a:rPr lang="hu-HU" dirty="0" smtClean="0"/>
              <a:t> text file </a:t>
            </a:r>
            <a:r>
              <a:rPr lang="hu-HU" dirty="0" err="1" smtClean="0"/>
              <a:t>containing</a:t>
            </a:r>
            <a:r>
              <a:rPr lang="hu-HU" dirty="0" smtClean="0"/>
              <a:t> </a:t>
            </a:r>
            <a:r>
              <a:rPr lang="hu-HU" dirty="0" err="1" smtClean="0"/>
              <a:t>markup</a:t>
            </a:r>
            <a:r>
              <a:rPr lang="hu-HU" dirty="0" smtClean="0"/>
              <a:t> </a:t>
            </a:r>
            <a:r>
              <a:rPr lang="hu-HU" dirty="0" err="1" smtClean="0"/>
              <a:t>instructions</a:t>
            </a:r>
            <a:r>
              <a:rPr lang="hu-HU" dirty="0" smtClean="0"/>
              <a:t> </a:t>
            </a:r>
            <a:r>
              <a:rPr lang="hu-HU" dirty="0" err="1" smtClean="0"/>
              <a:t>according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RTF </a:t>
            </a:r>
            <a:r>
              <a:rPr lang="hu-HU" dirty="0" err="1" smtClean="0"/>
              <a:t>specification</a:t>
            </a:r>
            <a:endParaRPr lang="hu-HU" dirty="0" smtClean="0"/>
          </a:p>
          <a:p>
            <a:pPr lvl="1"/>
            <a:r>
              <a:rPr lang="hu-HU" i="1" dirty="0" err="1" smtClean="0"/>
              <a:t>striprtf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</a:t>
            </a:r>
            <a:r>
              <a:rPr lang="en-GB" dirty="0" smtClean="0"/>
              <a:t>pull</a:t>
            </a:r>
            <a:r>
              <a:rPr lang="hu-HU" dirty="0" smtClean="0"/>
              <a:t>s</a:t>
            </a:r>
            <a:r>
              <a:rPr lang="en-GB" dirty="0" smtClean="0"/>
              <a:t> plain text out of RTF files</a:t>
            </a:r>
            <a:r>
              <a:rPr lang="hu-HU" dirty="0" smtClean="0"/>
              <a:t>, </a:t>
            </a:r>
            <a:r>
              <a:rPr lang="hu-HU" dirty="0" err="1" smtClean="0"/>
              <a:t>ignored</a:t>
            </a:r>
            <a:r>
              <a:rPr lang="hu-HU" dirty="0" smtClean="0"/>
              <a:t> </a:t>
            </a:r>
            <a:r>
              <a:rPr lang="hu-HU" dirty="0" err="1" smtClean="0"/>
              <a:t>formatting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2018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Extracting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PDF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PDF </a:t>
            </a:r>
            <a:r>
              <a:rPr lang="hu-HU" dirty="0" err="1" smtClean="0"/>
              <a:t>stores</a:t>
            </a:r>
            <a:r>
              <a:rPr lang="hu-HU" dirty="0" smtClean="0"/>
              <a:t> </a:t>
            </a:r>
            <a:r>
              <a:rPr lang="hu-HU" dirty="0" err="1" smtClean="0"/>
              <a:t>images</a:t>
            </a:r>
            <a:r>
              <a:rPr lang="hu-HU" dirty="0" smtClean="0"/>
              <a:t> and text </a:t>
            </a:r>
            <a:r>
              <a:rPr lang="hu-HU" dirty="0" err="1" smtClean="0"/>
              <a:t>within</a:t>
            </a:r>
            <a:r>
              <a:rPr lang="hu-HU" dirty="0" smtClean="0"/>
              <a:t> a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document</a:t>
            </a:r>
            <a:endParaRPr lang="hu-HU" dirty="0" smtClean="0"/>
          </a:p>
          <a:p>
            <a:r>
              <a:rPr lang="hu-HU" dirty="0" err="1" smtClean="0"/>
              <a:t>Whereas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 text </a:t>
            </a:r>
            <a:r>
              <a:rPr lang="hu-HU" dirty="0" err="1" smtClean="0"/>
              <a:t>formats</a:t>
            </a:r>
            <a:r>
              <a:rPr lang="hu-HU" dirty="0" smtClean="0"/>
              <a:t> </a:t>
            </a:r>
            <a:r>
              <a:rPr lang="hu-HU" dirty="0" err="1" smtClean="0"/>
              <a:t>treat</a:t>
            </a:r>
            <a:r>
              <a:rPr lang="hu-HU" dirty="0" smtClean="0"/>
              <a:t> </a:t>
            </a:r>
            <a:r>
              <a:rPr lang="hu-HU" dirty="0" err="1" smtClean="0"/>
              <a:t>text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 </a:t>
            </a:r>
            <a:r>
              <a:rPr lang="hu-HU" dirty="0" err="1" smtClean="0"/>
              <a:t>logical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r>
              <a:rPr lang="hu-HU" dirty="0" smtClean="0"/>
              <a:t>, </a:t>
            </a:r>
            <a:r>
              <a:rPr lang="hu-HU" dirty="0" err="1" smtClean="0"/>
              <a:t>organised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paragraphs</a:t>
            </a:r>
            <a:r>
              <a:rPr lang="hu-HU" dirty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lines</a:t>
            </a:r>
            <a:r>
              <a:rPr lang="hu-HU" dirty="0" smtClean="0"/>
              <a:t>, PDF </a:t>
            </a:r>
            <a:r>
              <a:rPr lang="hu-HU" dirty="0" err="1" smtClean="0"/>
              <a:t>stores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exact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r>
              <a:rPr lang="hu-HU" dirty="0" smtClean="0"/>
              <a:t>, font and </a:t>
            </a:r>
            <a:r>
              <a:rPr lang="hu-HU" dirty="0" err="1" smtClean="0"/>
              <a:t>size</a:t>
            </a:r>
            <a:r>
              <a:rPr lang="hu-HU" dirty="0" smtClean="0"/>
              <a:t> of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separately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great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reproducing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layout</a:t>
            </a:r>
            <a:r>
              <a:rPr lang="hu-HU" dirty="0" smtClean="0"/>
              <a:t> </a:t>
            </a:r>
            <a:r>
              <a:rPr lang="hu-HU" dirty="0" err="1" smtClean="0"/>
              <a:t>exactly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pdf</a:t>
            </a:r>
            <a:r>
              <a:rPr lang="hu-HU" dirty="0" smtClean="0"/>
              <a:t> </a:t>
            </a:r>
            <a:r>
              <a:rPr lang="hu-HU" dirty="0" err="1" smtClean="0"/>
              <a:t>reader</a:t>
            </a:r>
            <a:endParaRPr lang="hu-HU" dirty="0" smtClean="0"/>
          </a:p>
          <a:p>
            <a:pPr lvl="1"/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postediting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extraction</a:t>
            </a:r>
            <a:endParaRPr lang="hu-HU" dirty="0" smtClean="0"/>
          </a:p>
          <a:p>
            <a:pPr lvl="1"/>
            <a:r>
              <a:rPr lang="hu-HU" dirty="0" err="1" smtClean="0"/>
              <a:t>as</a:t>
            </a:r>
            <a:r>
              <a:rPr lang="hu-HU" dirty="0" smtClean="0"/>
              <a:t> an </a:t>
            </a:r>
            <a:r>
              <a:rPr lang="hu-HU" dirty="0" err="1" smtClean="0"/>
              <a:t>obvious</a:t>
            </a:r>
            <a:r>
              <a:rPr lang="hu-HU" dirty="0" smtClean="0"/>
              <a:t> </a:t>
            </a:r>
            <a:r>
              <a:rPr lang="hu-HU" dirty="0" err="1" smtClean="0"/>
              <a:t>consequence</a:t>
            </a:r>
            <a:r>
              <a:rPr lang="hu-HU" dirty="0" smtClean="0"/>
              <a:t>, PDF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whitespace</a:t>
            </a:r>
            <a:r>
              <a:rPr lang="hu-HU" dirty="0" smtClean="0"/>
              <a:t> </a:t>
            </a:r>
            <a:r>
              <a:rPr lang="hu-HU" dirty="0" err="1" smtClean="0"/>
              <a:t>explicitly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best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 PDF </a:t>
            </a:r>
            <a:r>
              <a:rPr lang="hu-HU" dirty="0" err="1" smtClean="0"/>
              <a:t>on</a:t>
            </a:r>
            <a:r>
              <a:rPr lang="hu-HU" dirty="0" smtClean="0"/>
              <a:t> a </a:t>
            </a:r>
            <a:r>
              <a:rPr lang="hu-HU" dirty="0" err="1" smtClean="0"/>
              <a:t>low</a:t>
            </a:r>
            <a:r>
              <a:rPr lang="hu-HU" dirty="0" smtClean="0"/>
              <a:t> </a:t>
            </a:r>
            <a:r>
              <a:rPr lang="hu-HU" dirty="0" err="1" smtClean="0"/>
              <a:t>level</a:t>
            </a:r>
            <a:r>
              <a:rPr lang="hu-HU" dirty="0" smtClean="0"/>
              <a:t> is </a:t>
            </a:r>
            <a:r>
              <a:rPr lang="hu-HU" i="1" dirty="0" err="1" smtClean="0"/>
              <a:t>PyMuPDF</a:t>
            </a:r>
            <a:endParaRPr lang="hu-HU" i="1" dirty="0"/>
          </a:p>
          <a:p>
            <a:pPr lvl="1"/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reconstruct</a:t>
            </a:r>
            <a:r>
              <a:rPr lang="hu-HU" dirty="0" smtClean="0"/>
              <a:t> 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groups</a:t>
            </a:r>
            <a:r>
              <a:rPr lang="hu-HU" dirty="0" smtClean="0"/>
              <a:t> of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constitute</a:t>
            </a:r>
            <a:r>
              <a:rPr lang="hu-HU" dirty="0" smtClean="0"/>
              <a:t> </a:t>
            </a:r>
            <a:r>
              <a:rPr lang="hu-HU" dirty="0" err="1" smtClean="0"/>
              <a:t>words</a:t>
            </a:r>
            <a:r>
              <a:rPr lang="hu-HU" dirty="0" smtClean="0"/>
              <a:t>, </a:t>
            </a:r>
            <a:r>
              <a:rPr lang="hu-HU" dirty="0" err="1" smtClean="0"/>
              <a:t>lines</a:t>
            </a:r>
            <a:r>
              <a:rPr lang="hu-HU" dirty="0" smtClean="0"/>
              <a:t> and </a:t>
            </a:r>
            <a:r>
              <a:rPr lang="hu-HU" dirty="0" err="1" smtClean="0"/>
              <a:t>blocks</a:t>
            </a:r>
            <a:r>
              <a:rPr lang="hu-HU" dirty="0" smtClean="0"/>
              <a:t> (patches of text)</a:t>
            </a:r>
          </a:p>
          <a:p>
            <a:pPr lvl="1"/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represented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i="1" dirty="0" err="1" smtClean="0"/>
              <a:t>PyMuPDF</a:t>
            </a:r>
            <a:endParaRPr lang="hu-HU" i="1" dirty="0" smtClean="0"/>
          </a:p>
          <a:p>
            <a:pPr lvl="1"/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infer</a:t>
            </a:r>
            <a:r>
              <a:rPr lang="hu-HU" dirty="0" smtClean="0"/>
              <a:t>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whitespace</a:t>
            </a:r>
            <a:r>
              <a:rPr lang="hu-HU" dirty="0" smtClean="0"/>
              <a:t> is </a:t>
            </a:r>
            <a:r>
              <a:rPr lang="hu-HU" dirty="0" err="1" smtClean="0"/>
              <a:t>supposed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distance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endParaRPr lang="hu-HU" dirty="0" smtClean="0"/>
          </a:p>
          <a:p>
            <a:r>
              <a:rPr lang="hu-HU" dirty="0" err="1" smtClean="0"/>
              <a:t>Reading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blocks</a:t>
            </a:r>
            <a:r>
              <a:rPr lang="hu-HU" dirty="0" smtClean="0"/>
              <a:t> is </a:t>
            </a:r>
            <a:r>
              <a:rPr lang="hu-HU" dirty="0" err="1" smtClean="0"/>
              <a:t>still</a:t>
            </a:r>
            <a:r>
              <a:rPr lang="hu-HU" dirty="0" smtClean="0"/>
              <a:t> a </a:t>
            </a:r>
            <a:r>
              <a:rPr lang="hu-HU" dirty="0" err="1" smtClean="0"/>
              <a:t>problem</a:t>
            </a:r>
            <a:endParaRPr lang="hu-HU" dirty="0" smtClean="0"/>
          </a:p>
          <a:p>
            <a:pPr lvl="1"/>
            <a:r>
              <a:rPr lang="hu-HU" dirty="0" smtClean="0"/>
              <a:t>PDF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dirty="0" err="1" smtClean="0"/>
              <a:t>built-in</a:t>
            </a:r>
            <a:r>
              <a:rPr lang="hu-HU" dirty="0" smtClean="0"/>
              <a:t> </a:t>
            </a:r>
            <a:r>
              <a:rPr lang="hu-HU" dirty="0" err="1" smtClean="0"/>
              <a:t>ordering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endParaRPr lang="hu-HU" dirty="0" smtClean="0"/>
          </a:p>
          <a:p>
            <a:pPr lvl="1"/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„</a:t>
            </a:r>
            <a:r>
              <a:rPr lang="hu-HU" dirty="0" err="1" smtClean="0"/>
              <a:t>knows</a:t>
            </a:r>
            <a:r>
              <a:rPr lang="hu-HU" dirty="0" smtClean="0"/>
              <a:t>”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relative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r>
              <a:rPr lang="hu-HU" dirty="0" smtClean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23796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Extracting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e-book </a:t>
            </a:r>
            <a:r>
              <a:rPr lang="hu-HU" dirty="0" err="1" smtClean="0"/>
              <a:t>formats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Epub</a:t>
            </a:r>
            <a:r>
              <a:rPr lang="hu-HU" dirty="0" smtClean="0"/>
              <a:t> and </a:t>
            </a:r>
            <a:r>
              <a:rPr lang="hu-HU" dirty="0" err="1" smtClean="0"/>
              <a:t>mobi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most </a:t>
            </a:r>
            <a:r>
              <a:rPr lang="hu-HU" dirty="0" err="1" smtClean="0"/>
              <a:t>common</a:t>
            </a:r>
            <a:r>
              <a:rPr lang="hu-HU" dirty="0" smtClean="0"/>
              <a:t> e-book </a:t>
            </a:r>
            <a:r>
              <a:rPr lang="hu-HU" dirty="0" err="1" smtClean="0"/>
              <a:t>formats</a:t>
            </a:r>
            <a:endParaRPr lang="hu-HU" dirty="0" smtClean="0"/>
          </a:p>
          <a:p>
            <a:pPr lvl="1"/>
            <a:r>
              <a:rPr lang="hu-HU" dirty="0" err="1" smtClean="0"/>
              <a:t>Epub</a:t>
            </a:r>
            <a:r>
              <a:rPr lang="hu-HU" dirty="0" smtClean="0"/>
              <a:t> is </a:t>
            </a:r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r>
              <a:rPr lang="hu-HU" dirty="0" smtClean="0"/>
              <a:t> HTML </a:t>
            </a:r>
            <a:r>
              <a:rPr lang="hu-HU" dirty="0" err="1" smtClean="0"/>
              <a:t>pages</a:t>
            </a:r>
            <a:r>
              <a:rPr lang="hu-HU" dirty="0" smtClean="0"/>
              <a:t> and </a:t>
            </a:r>
            <a:r>
              <a:rPr lang="hu-HU" dirty="0" err="1" smtClean="0"/>
              <a:t>images</a:t>
            </a:r>
            <a:r>
              <a:rPr lang="hu-HU" dirty="0" smtClean="0"/>
              <a:t> </a:t>
            </a:r>
            <a:r>
              <a:rPr lang="hu-HU" dirty="0" err="1" smtClean="0"/>
              <a:t>packaged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zip</a:t>
            </a:r>
            <a:r>
              <a:rPr lang="hu-HU" dirty="0" smtClean="0"/>
              <a:t> </a:t>
            </a:r>
            <a:r>
              <a:rPr lang="hu-HU" dirty="0" err="1" smtClean="0"/>
              <a:t>archive</a:t>
            </a:r>
            <a:endParaRPr lang="hu-HU" dirty="0" smtClean="0"/>
          </a:p>
          <a:p>
            <a:pPr lvl="1"/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read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a </a:t>
            </a:r>
            <a:r>
              <a:rPr lang="hu-HU" dirty="0" err="1" smtClean="0"/>
              <a:t>library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i="1" dirty="0" err="1" smtClean="0"/>
              <a:t>ebooklib</a:t>
            </a:r>
            <a:r>
              <a:rPr lang="hu-HU" i="1" dirty="0" smtClean="0"/>
              <a:t>,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HTML </a:t>
            </a:r>
            <a:r>
              <a:rPr lang="hu-HU" dirty="0" err="1" smtClean="0"/>
              <a:t>processed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i="1" dirty="0" smtClean="0"/>
              <a:t>bs4</a:t>
            </a:r>
          </a:p>
          <a:p>
            <a:pPr lvl="1"/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decompressed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i="1" dirty="0" err="1" smtClean="0"/>
              <a:t>zipfile</a:t>
            </a:r>
            <a:r>
              <a:rPr lang="hu-HU" i="1" dirty="0" smtClean="0"/>
              <a:t>,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i="1" dirty="0" smtClean="0"/>
              <a:t>bs4</a:t>
            </a:r>
          </a:p>
          <a:p>
            <a:pPr lvl="1"/>
            <a:r>
              <a:rPr lang="hu-HU" dirty="0" err="1" smtClean="0"/>
              <a:t>Mobi</a:t>
            </a:r>
            <a:r>
              <a:rPr lang="hu-HU" dirty="0" smtClean="0"/>
              <a:t> is a </a:t>
            </a:r>
            <a:r>
              <a:rPr lang="hu-HU" dirty="0" err="1" smtClean="0"/>
              <a:t>proprietary</a:t>
            </a:r>
            <a:r>
              <a:rPr lang="hu-HU" dirty="0" smtClean="0"/>
              <a:t> 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format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processed</a:t>
            </a:r>
            <a:r>
              <a:rPr lang="hu-HU" dirty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i="1" dirty="0" err="1" smtClean="0"/>
              <a:t>mobi</a:t>
            </a:r>
            <a:r>
              <a:rPr lang="hu-HU" dirty="0" smtClean="0"/>
              <a:t> </a:t>
            </a:r>
            <a:r>
              <a:rPr lang="hu-HU" dirty="0" err="1" smtClean="0"/>
              <a:t>package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extracts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HTML </a:t>
            </a:r>
            <a:r>
              <a:rPr lang="hu-HU" dirty="0" err="1" smtClean="0"/>
              <a:t>or</a:t>
            </a:r>
            <a:r>
              <a:rPr lang="hu-HU" dirty="0" smtClean="0"/>
              <a:t> text </a:t>
            </a:r>
            <a:r>
              <a:rPr lang="hu-HU" dirty="0" err="1" smtClean="0"/>
              <a:t>contained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Docling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general-purpose</a:t>
            </a:r>
            <a:r>
              <a:rPr lang="hu-HU" dirty="0" smtClean="0"/>
              <a:t> text </a:t>
            </a:r>
            <a:r>
              <a:rPr lang="hu-HU" dirty="0" err="1" smtClean="0"/>
              <a:t>extraction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err="1" smtClean="0"/>
              <a:t>Docling</a:t>
            </a:r>
            <a:r>
              <a:rPr lang="hu-HU" dirty="0" smtClean="0"/>
              <a:t> is a </a:t>
            </a:r>
            <a:r>
              <a:rPr lang="hu-HU" dirty="0" err="1" smtClean="0"/>
              <a:t>relatively</a:t>
            </a:r>
            <a:r>
              <a:rPr lang="hu-HU" dirty="0" smtClean="0"/>
              <a:t>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popular</a:t>
            </a:r>
            <a:r>
              <a:rPr lang="hu-HU" dirty="0" smtClean="0"/>
              <a:t> Python </a:t>
            </a:r>
            <a:r>
              <a:rPr lang="hu-HU" dirty="0" err="1" smtClean="0"/>
              <a:t>package</a:t>
            </a:r>
            <a:r>
              <a:rPr lang="hu-HU" dirty="0" smtClean="0"/>
              <a:t> and </a:t>
            </a:r>
            <a:r>
              <a:rPr lang="hu-HU" dirty="0" err="1" smtClean="0"/>
              <a:t>command-line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(5 </a:t>
            </a:r>
            <a:r>
              <a:rPr lang="hu-HU" dirty="0" err="1" smtClean="0"/>
              <a:t>million</a:t>
            </a:r>
            <a:r>
              <a:rPr lang="hu-HU" dirty="0" smtClean="0"/>
              <a:t> </a:t>
            </a:r>
            <a:r>
              <a:rPr lang="hu-HU" dirty="0" err="1" smtClean="0"/>
              <a:t>downloads</a:t>
            </a:r>
            <a:r>
              <a:rPr lang="hu-HU" dirty="0" smtClean="0"/>
              <a:t>)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extracting</a:t>
            </a:r>
            <a:r>
              <a:rPr lang="hu-HU" dirty="0" smtClean="0"/>
              <a:t> text </a:t>
            </a:r>
            <a:r>
              <a:rPr lang="hu-HU" dirty="0" err="1" smtClean="0"/>
              <a:t>content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document</a:t>
            </a:r>
            <a:r>
              <a:rPr lang="hu-HU" dirty="0" smtClean="0"/>
              <a:t> </a:t>
            </a:r>
            <a:r>
              <a:rPr lang="hu-HU" dirty="0" err="1" smtClean="0"/>
              <a:t>formats</a:t>
            </a:r>
            <a:endParaRPr lang="hu-HU" dirty="0" smtClean="0"/>
          </a:p>
          <a:p>
            <a:pPr lvl="1"/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release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July</a:t>
            </a:r>
            <a:r>
              <a:rPr lang="hu-HU" dirty="0" smtClean="0"/>
              <a:t> 2024</a:t>
            </a:r>
          </a:p>
          <a:p>
            <a:r>
              <a:rPr lang="hu-HU" dirty="0" err="1" smtClean="0"/>
              <a:t>One-stop-shop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extracting</a:t>
            </a:r>
            <a:r>
              <a:rPr lang="hu-HU" dirty="0" smtClean="0"/>
              <a:t> text </a:t>
            </a:r>
            <a:r>
              <a:rPr lang="hu-HU" dirty="0" err="1" smtClean="0"/>
              <a:t>from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pdf</a:t>
            </a:r>
            <a:r>
              <a:rPr lang="hu-HU" dirty="0" smtClean="0"/>
              <a:t>, MS Office, HTML, image </a:t>
            </a:r>
            <a:r>
              <a:rPr lang="hu-HU" dirty="0" err="1" smtClean="0"/>
              <a:t>files</a:t>
            </a:r>
            <a:r>
              <a:rPr lang="hu-HU" dirty="0" smtClean="0"/>
              <a:t>, </a:t>
            </a:r>
            <a:r>
              <a:rPr lang="hu-HU" dirty="0" err="1" smtClean="0"/>
              <a:t>audio</a:t>
            </a:r>
            <a:r>
              <a:rPr lang="hu-HU" dirty="0" smtClean="0"/>
              <a:t> </a:t>
            </a:r>
            <a:r>
              <a:rPr lang="hu-HU" dirty="0" err="1" smtClean="0"/>
              <a:t>files</a:t>
            </a:r>
            <a:r>
              <a:rPr lang="hu-HU" dirty="0" smtClean="0"/>
              <a:t> (</a:t>
            </a:r>
            <a:r>
              <a:rPr lang="hu-HU" dirty="0" err="1" smtClean="0"/>
              <a:t>speech</a:t>
            </a:r>
            <a:r>
              <a:rPr lang="hu-HU" dirty="0" smtClean="0"/>
              <a:t> </a:t>
            </a:r>
            <a:r>
              <a:rPr lang="hu-HU" dirty="0" err="1" smtClean="0"/>
              <a:t>recording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automatically</a:t>
            </a:r>
            <a:r>
              <a:rPr lang="hu-HU" dirty="0" smtClean="0"/>
              <a:t> </a:t>
            </a:r>
            <a:r>
              <a:rPr lang="hu-HU" dirty="0" err="1" smtClean="0"/>
              <a:t>carries</a:t>
            </a:r>
            <a:r>
              <a:rPr lang="hu-HU" dirty="0" smtClean="0"/>
              <a:t> out OCR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scanned</a:t>
            </a:r>
            <a:r>
              <a:rPr lang="hu-HU" dirty="0" smtClean="0"/>
              <a:t> PDF, </a:t>
            </a:r>
            <a:r>
              <a:rPr lang="hu-HU" dirty="0" err="1" smtClean="0"/>
              <a:t>images</a:t>
            </a:r>
            <a:r>
              <a:rPr lang="hu-HU" dirty="0" smtClean="0"/>
              <a:t>, </a:t>
            </a:r>
            <a:r>
              <a:rPr lang="hu-HU" dirty="0" err="1" smtClean="0"/>
              <a:t>transcribes</a:t>
            </a:r>
            <a:r>
              <a:rPr lang="hu-HU" dirty="0" smtClean="0"/>
              <a:t> </a:t>
            </a:r>
            <a:r>
              <a:rPr lang="hu-HU" dirty="0" err="1" smtClean="0"/>
              <a:t>audio</a:t>
            </a:r>
            <a:endParaRPr lang="hu-HU" dirty="0" smtClean="0"/>
          </a:p>
          <a:p>
            <a:pPr lvl="2"/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lucky</a:t>
            </a:r>
            <a:endParaRPr lang="hu-HU" dirty="0" smtClean="0"/>
          </a:p>
          <a:p>
            <a:pPr lvl="1"/>
            <a:r>
              <a:rPr lang="hu-HU" dirty="0" err="1" smtClean="0"/>
              <a:t>handles</a:t>
            </a:r>
            <a:r>
              <a:rPr lang="hu-HU" dirty="0" smtClean="0"/>
              <a:t> </a:t>
            </a:r>
            <a:r>
              <a:rPr lang="en-GB" dirty="0" smtClean="0"/>
              <a:t>page layout, reading order, table structure</a:t>
            </a:r>
            <a:endParaRPr lang="hu-HU" dirty="0" smtClean="0"/>
          </a:p>
          <a:p>
            <a:pPr lvl="1"/>
            <a:r>
              <a:rPr lang="hu-HU" dirty="0" err="1" smtClean="0"/>
              <a:t>exports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various</a:t>
            </a:r>
            <a:r>
              <a:rPr lang="hu-HU" dirty="0" smtClean="0"/>
              <a:t> </a:t>
            </a:r>
            <a:r>
              <a:rPr lang="hu-HU" dirty="0" err="1" smtClean="0"/>
              <a:t>formats</a:t>
            </a:r>
            <a:r>
              <a:rPr lang="hu-HU" dirty="0"/>
              <a:t> </a:t>
            </a:r>
            <a:r>
              <a:rPr lang="hu-HU" dirty="0" err="1" smtClean="0"/>
              <a:t>including</a:t>
            </a:r>
            <a:r>
              <a:rPr lang="hu-HU" dirty="0" smtClean="0"/>
              <a:t> </a:t>
            </a:r>
            <a:r>
              <a:rPr lang="hu-HU" dirty="0" err="1" smtClean="0"/>
              <a:t>markdown</a:t>
            </a:r>
            <a:r>
              <a:rPr lang="hu-HU" dirty="0" smtClean="0"/>
              <a:t>, HTML, </a:t>
            </a:r>
            <a:r>
              <a:rPr lang="hu-HU" dirty="0" err="1" smtClean="0"/>
              <a:t>JSON</a:t>
            </a:r>
            <a:endParaRPr lang="hu-HU" dirty="0" smtClean="0"/>
          </a:p>
          <a:p>
            <a:r>
              <a:rPr lang="hu-HU" dirty="0" err="1" smtClean="0"/>
              <a:t>Specifically</a:t>
            </a:r>
            <a:r>
              <a:rPr lang="hu-HU" dirty="0" smtClean="0"/>
              <a:t> </a:t>
            </a:r>
            <a:r>
              <a:rPr lang="hu-HU" dirty="0" err="1" smtClean="0"/>
              <a:t>meant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preprocessing</a:t>
            </a:r>
            <a:r>
              <a:rPr lang="hu-HU" dirty="0" smtClean="0"/>
              <a:t> </a:t>
            </a:r>
            <a:r>
              <a:rPr lang="hu-HU" dirty="0" err="1" smtClean="0"/>
              <a:t>textual</a:t>
            </a:r>
            <a:r>
              <a:rPr lang="hu-HU" dirty="0" smtClean="0"/>
              <a:t> input </a:t>
            </a:r>
            <a:r>
              <a:rPr lang="hu-HU" dirty="0" err="1" smtClean="0"/>
              <a:t>to</a:t>
            </a:r>
            <a:r>
              <a:rPr lang="hu-HU" dirty="0" smtClean="0"/>
              <a:t> be fed </a:t>
            </a:r>
            <a:r>
              <a:rPr lang="hu-HU" dirty="0" err="1" smtClean="0"/>
              <a:t>into</a:t>
            </a:r>
            <a:r>
              <a:rPr lang="hu-HU" dirty="0" smtClean="0"/>
              <a:t> RAG and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AI</a:t>
            </a:r>
            <a:r>
              <a:rPr lang="hu-HU" dirty="0" smtClean="0"/>
              <a:t> </a:t>
            </a:r>
            <a:r>
              <a:rPr lang="hu-HU" dirty="0" err="1" smtClean="0"/>
              <a:t>pipelines</a:t>
            </a:r>
            <a:endParaRPr lang="hu-HU" dirty="0" smtClean="0"/>
          </a:p>
          <a:p>
            <a:r>
              <a:rPr lang="hu-HU" dirty="0" err="1" smtClean="0"/>
              <a:t>Docling</a:t>
            </a:r>
            <a:r>
              <a:rPr lang="hu-HU" dirty="0" smtClean="0"/>
              <a:t> is </a:t>
            </a:r>
            <a:r>
              <a:rPr lang="hu-HU" b="1" dirty="0" err="1" smtClean="0"/>
              <a:t>ugly</a:t>
            </a:r>
            <a:endParaRPr lang="hu-HU" b="1" dirty="0" smtClean="0"/>
          </a:p>
          <a:p>
            <a:pPr lvl="1"/>
            <a:r>
              <a:rPr lang="hu-HU" b="1" dirty="0" err="1" smtClean="0"/>
              <a:t>completely</a:t>
            </a:r>
            <a:r>
              <a:rPr lang="hu-HU" b="1" dirty="0" smtClean="0"/>
              <a:t> </a:t>
            </a:r>
            <a:r>
              <a:rPr lang="hu-HU" dirty="0" err="1" smtClean="0"/>
              <a:t>undocumented</a:t>
            </a:r>
            <a:endParaRPr lang="hu-HU" dirty="0"/>
          </a:p>
          <a:p>
            <a:pPr lvl="1"/>
            <a:r>
              <a:rPr lang="hu-HU" dirty="0" smtClean="0"/>
              <a:t>no idea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supposed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doing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endParaRPr lang="hu-HU" dirty="0" smtClean="0"/>
          </a:p>
          <a:p>
            <a:pPr lvl="1"/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works</a:t>
            </a:r>
            <a:r>
              <a:rPr lang="hu-HU" dirty="0" smtClean="0"/>
              <a:t>,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doing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cannot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endParaRPr lang="hu-HU" dirty="0" smtClean="0"/>
          </a:p>
          <a:p>
            <a:pPr lvl="1"/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slow</a:t>
            </a:r>
            <a:r>
              <a:rPr lang="hu-HU" dirty="0" smtClean="0"/>
              <a:t> and </a:t>
            </a:r>
            <a:r>
              <a:rPr lang="hu-HU" dirty="0" err="1" smtClean="0"/>
              <a:t>inefficient</a:t>
            </a:r>
            <a:endParaRPr lang="hu-HU" dirty="0" smtClean="0"/>
          </a:p>
          <a:p>
            <a:pPr lvl="1"/>
            <a:r>
              <a:rPr lang="hu-HU" dirty="0" err="1" smtClean="0"/>
              <a:t>quality</a:t>
            </a:r>
            <a:r>
              <a:rPr lang="hu-HU" dirty="0" smtClean="0"/>
              <a:t> of output is </a:t>
            </a:r>
            <a:r>
              <a:rPr lang="hu-HU" dirty="0" err="1" smtClean="0"/>
              <a:t>inconsistent</a:t>
            </a:r>
            <a:r>
              <a:rPr lang="hu-HU" dirty="0" smtClean="0"/>
              <a:t>, </a:t>
            </a:r>
            <a:r>
              <a:rPr lang="hu-HU" dirty="0" err="1" smtClean="0"/>
              <a:t>never</a:t>
            </a:r>
            <a:r>
              <a:rPr lang="hu-HU" dirty="0" smtClean="0"/>
              <a:t> </a:t>
            </a:r>
            <a:r>
              <a:rPr lang="hu-HU" dirty="0" err="1" smtClean="0"/>
              <a:t>great</a:t>
            </a:r>
            <a:r>
              <a:rPr lang="hu-HU" dirty="0" smtClean="0"/>
              <a:t>, </a:t>
            </a:r>
            <a:r>
              <a:rPr lang="hu-HU" dirty="0" err="1" smtClean="0"/>
              <a:t>sometimes</a:t>
            </a:r>
            <a:r>
              <a:rPr lang="hu-HU" dirty="0" smtClean="0"/>
              <a:t> </a:t>
            </a:r>
            <a:r>
              <a:rPr lang="hu-HU" dirty="0" err="1" smtClean="0"/>
              <a:t>okay</a:t>
            </a:r>
            <a:r>
              <a:rPr lang="hu-HU" dirty="0" smtClean="0"/>
              <a:t>, </a:t>
            </a:r>
            <a:r>
              <a:rPr lang="hu-HU" dirty="0" err="1" smtClean="0"/>
              <a:t>sometimes</a:t>
            </a:r>
            <a:r>
              <a:rPr lang="hu-HU" dirty="0" smtClean="0"/>
              <a:t> </a:t>
            </a:r>
            <a:r>
              <a:rPr lang="hu-HU" dirty="0" err="1" smtClean="0"/>
              <a:t>useless</a:t>
            </a:r>
            <a:endParaRPr lang="hu-HU" dirty="0" smtClean="0"/>
          </a:p>
          <a:p>
            <a:pPr lvl="1"/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’s </a:t>
            </a:r>
            <a:r>
              <a:rPr lang="hu-HU" dirty="0" err="1" smtClean="0"/>
              <a:t>convenient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lazy</a:t>
            </a:r>
            <a:r>
              <a:rPr lang="hu-HU" dirty="0" smtClean="0"/>
              <a:t> </a:t>
            </a:r>
            <a:r>
              <a:rPr lang="hu-HU" dirty="0" err="1" smtClean="0"/>
              <a:t>people</a:t>
            </a:r>
            <a:r>
              <a:rPr lang="hu-HU" dirty="0" smtClean="0"/>
              <a:t>, and </a:t>
            </a:r>
            <a:r>
              <a:rPr lang="hu-HU" dirty="0" err="1" smtClean="0"/>
              <a:t>there</a:t>
            </a:r>
            <a:r>
              <a:rPr lang="hu-HU" dirty="0" smtClean="0"/>
              <a:t> is no </a:t>
            </a:r>
            <a:r>
              <a:rPr lang="hu-HU" dirty="0" err="1" smtClean="0"/>
              <a:t>better</a:t>
            </a:r>
            <a:r>
              <a:rPr lang="hu-HU" dirty="0" smtClean="0"/>
              <a:t> </a:t>
            </a:r>
            <a:r>
              <a:rPr lang="hu-HU" dirty="0" err="1" smtClean="0"/>
              <a:t>option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619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Quick </a:t>
            </a:r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</a:t>
            </a:r>
            <a:r>
              <a:rPr lang="hu-HU" dirty="0" err="1" smtClean="0"/>
              <a:t>Tutorial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Regular expressions </a:t>
            </a:r>
            <a:r>
              <a:rPr lang="en-GB" dirty="0"/>
              <a:t>(regex) are a tool that enables users to search and </a:t>
            </a:r>
            <a:r>
              <a:rPr lang="hu-HU" dirty="0" err="1" smtClean="0"/>
              <a:t>edit</a:t>
            </a:r>
            <a:r>
              <a:rPr lang="hu-HU" dirty="0" smtClean="0"/>
              <a:t> </a:t>
            </a:r>
            <a:r>
              <a:rPr lang="en-GB" dirty="0" smtClean="0"/>
              <a:t>strings </a:t>
            </a:r>
            <a:r>
              <a:rPr lang="en-GB" dirty="0"/>
              <a:t>based on specified </a:t>
            </a:r>
            <a:r>
              <a:rPr lang="en-GB" b="1" dirty="0" smtClean="0"/>
              <a:t>patterns</a:t>
            </a:r>
            <a:r>
              <a:rPr lang="en-GB" dirty="0" smtClean="0"/>
              <a:t>.</a:t>
            </a:r>
            <a:endParaRPr lang="hu-HU" dirty="0" smtClean="0"/>
          </a:p>
          <a:p>
            <a:r>
              <a:rPr lang="en-GB" dirty="0" smtClean="0"/>
              <a:t>They </a:t>
            </a:r>
            <a:r>
              <a:rPr lang="en-GB" dirty="0"/>
              <a:t>serve as a compact and flexible way to define </a:t>
            </a:r>
            <a:r>
              <a:rPr lang="en-GB" b="1" dirty="0"/>
              <a:t>search criteria </a:t>
            </a:r>
            <a:r>
              <a:rPr lang="en-GB" dirty="0"/>
              <a:t>for text processing </a:t>
            </a:r>
            <a:r>
              <a:rPr lang="en-GB" dirty="0" smtClean="0"/>
              <a:t>tasks.</a:t>
            </a:r>
            <a:endParaRPr lang="hu-HU" dirty="0" smtClean="0"/>
          </a:p>
          <a:p>
            <a:pPr lvl="1"/>
            <a:r>
              <a:rPr lang="en-GB" dirty="0" smtClean="0"/>
              <a:t>Unlike </a:t>
            </a:r>
            <a:r>
              <a:rPr lang="en-GB" dirty="0"/>
              <a:t>simple keyword searches, regexes </a:t>
            </a:r>
            <a:r>
              <a:rPr lang="en-GB" dirty="0" smtClean="0"/>
              <a:t>allow </a:t>
            </a:r>
            <a:r>
              <a:rPr lang="en-GB" dirty="0"/>
              <a:t>you to describe complex patterns, such as finding all email addresses, identifying lines containing dates, or extracting specific log </a:t>
            </a:r>
            <a:r>
              <a:rPr lang="en-GB" dirty="0" smtClean="0"/>
              <a:t>entries.</a:t>
            </a:r>
            <a:endParaRPr lang="hu-HU" dirty="0" smtClean="0"/>
          </a:p>
          <a:p>
            <a:pPr lvl="1"/>
            <a:r>
              <a:rPr lang="hu-HU" dirty="0" err="1"/>
              <a:t>U</a:t>
            </a:r>
            <a:r>
              <a:rPr lang="hu-HU" dirty="0" err="1" smtClean="0"/>
              <a:t>seful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areas</a:t>
            </a:r>
            <a:r>
              <a:rPr lang="hu-HU" dirty="0" smtClean="0"/>
              <a:t>: </a:t>
            </a:r>
            <a:r>
              <a:rPr lang="en-GB" dirty="0" smtClean="0"/>
              <a:t>system </a:t>
            </a:r>
            <a:r>
              <a:rPr lang="en-GB" dirty="0"/>
              <a:t>administration, data analysis, software development, web scraping </a:t>
            </a:r>
            <a:r>
              <a:rPr lang="en-GB" dirty="0" smtClean="0"/>
              <a:t>and</a:t>
            </a:r>
            <a:r>
              <a:rPr lang="hu-HU" dirty="0" smtClean="0"/>
              <a:t> </a:t>
            </a:r>
            <a:r>
              <a:rPr lang="en-GB" dirty="0" smtClean="0"/>
              <a:t>processing </a:t>
            </a:r>
            <a:r>
              <a:rPr lang="en-GB" dirty="0"/>
              <a:t>of natural language texts</a:t>
            </a:r>
            <a:r>
              <a:rPr lang="en-GB" dirty="0" smtClean="0"/>
              <a:t>.</a:t>
            </a:r>
            <a:endParaRPr lang="hu-HU" dirty="0" smtClean="0"/>
          </a:p>
          <a:p>
            <a:pPr lvl="1"/>
            <a:r>
              <a:rPr lang="hu-HU" dirty="0" err="1" smtClean="0"/>
              <a:t>Integrated</a:t>
            </a:r>
            <a:r>
              <a:rPr lang="hu-HU" dirty="0" smtClean="0"/>
              <a:t> </a:t>
            </a:r>
            <a:r>
              <a:rPr lang="hu-HU" dirty="0" err="1" smtClean="0"/>
              <a:t>deeply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Linux </a:t>
            </a:r>
            <a:r>
              <a:rPr lang="hu-HU" dirty="0" err="1" smtClean="0"/>
              <a:t>through</a:t>
            </a:r>
            <a:r>
              <a:rPr lang="hu-HU" dirty="0" smtClean="0"/>
              <a:t> </a:t>
            </a:r>
            <a:r>
              <a:rPr lang="hu-HU" dirty="0" err="1" smtClean="0"/>
              <a:t>various</a:t>
            </a:r>
            <a:r>
              <a:rPr lang="hu-HU" dirty="0" smtClean="0"/>
              <a:t> </a:t>
            </a:r>
            <a:r>
              <a:rPr lang="hu-HU" dirty="0" err="1" smtClean="0"/>
              <a:t>command-line</a:t>
            </a:r>
            <a:r>
              <a:rPr lang="hu-HU" dirty="0" smtClean="0"/>
              <a:t> </a:t>
            </a:r>
            <a:r>
              <a:rPr lang="hu-HU" dirty="0" err="1" smtClean="0"/>
              <a:t>tools</a:t>
            </a:r>
            <a:r>
              <a:rPr lang="hu-HU" dirty="0" smtClean="0"/>
              <a:t>, most </a:t>
            </a:r>
            <a:r>
              <a:rPr lang="hu-HU" dirty="0" err="1" smtClean="0"/>
              <a:t>importantly</a:t>
            </a:r>
            <a:r>
              <a:rPr lang="hu-HU" dirty="0" smtClean="0"/>
              <a:t>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hu-HU" dirty="0" smtClean="0"/>
              <a:t> and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supported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Python,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best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regexes</a:t>
            </a:r>
            <a:r>
              <a:rPr lang="hu-HU" dirty="0" smtClean="0"/>
              <a:t> is </a:t>
            </a:r>
            <a:r>
              <a:rPr lang="hu-HU" dirty="0" err="1" smtClean="0"/>
              <a:t>Perl</a:t>
            </a:r>
            <a:r>
              <a:rPr lang="hu-HU" dirty="0" smtClean="0"/>
              <a:t>.</a:t>
            </a:r>
          </a:p>
          <a:p>
            <a:pPr lvl="2"/>
            <a:r>
              <a:rPr lang="hu-HU" dirty="0" err="1"/>
              <a:t>t</a:t>
            </a:r>
            <a:r>
              <a:rPr lang="hu-HU" dirty="0" err="1" smtClean="0"/>
              <a:t>he</a:t>
            </a:r>
            <a:r>
              <a:rPr lang="hu-HU" dirty="0" smtClean="0"/>
              <a:t> Python </a:t>
            </a:r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regexes</a:t>
            </a:r>
            <a:r>
              <a:rPr lang="hu-HU" dirty="0" smtClean="0"/>
              <a:t> is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badly</a:t>
            </a:r>
            <a:r>
              <a:rPr lang="hu-HU" dirty="0" smtClean="0"/>
              <a:t> </a:t>
            </a:r>
            <a:r>
              <a:rPr lang="hu-HU" dirty="0" err="1" smtClean="0"/>
              <a:t>designed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5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Sources</a:t>
            </a:r>
            <a:r>
              <a:rPr lang="hu-HU" dirty="0" smtClean="0"/>
              <a:t> of text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NLP</a:t>
            </a:r>
            <a:r>
              <a:rPr lang="hu-HU" dirty="0" smtClean="0"/>
              <a:t>: </a:t>
            </a:r>
            <a:r>
              <a:rPr lang="hu-HU" dirty="0" err="1" smtClean="0"/>
              <a:t>Automatic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semantic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 (= </a:t>
            </a:r>
            <a:r>
              <a:rPr lang="hu-HU" dirty="0" err="1" smtClean="0"/>
              <a:t>meaning</a:t>
            </a:r>
            <a:r>
              <a:rPr lang="hu-HU" dirty="0" smtClean="0"/>
              <a:t>)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electronic</a:t>
            </a:r>
            <a:r>
              <a:rPr lang="hu-HU" dirty="0" smtClean="0"/>
              <a:t> text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aim</a:t>
            </a:r>
            <a:r>
              <a:rPr lang="hu-HU" dirty="0" smtClean="0"/>
              <a:t> of </a:t>
            </a:r>
            <a:r>
              <a:rPr lang="hu-HU" dirty="0" err="1" smtClean="0"/>
              <a:t>achieving</a:t>
            </a:r>
            <a:r>
              <a:rPr lang="hu-HU" dirty="0" smtClean="0"/>
              <a:t> a </a:t>
            </a:r>
            <a:r>
              <a:rPr lang="hu-HU" dirty="0" err="1" smtClean="0"/>
              <a:t>practical</a:t>
            </a:r>
            <a:r>
              <a:rPr lang="hu-HU" dirty="0" smtClean="0"/>
              <a:t> </a:t>
            </a:r>
            <a:r>
              <a:rPr lang="hu-HU" dirty="0" err="1" smtClean="0"/>
              <a:t>goal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keyword</a:t>
            </a:r>
            <a:r>
              <a:rPr lang="hu-HU" dirty="0" smtClean="0"/>
              <a:t> </a:t>
            </a:r>
            <a:r>
              <a:rPr lang="hu-HU" dirty="0" err="1" smtClean="0"/>
              <a:t>identification</a:t>
            </a:r>
            <a:r>
              <a:rPr lang="hu-HU" dirty="0" smtClean="0"/>
              <a:t>, text </a:t>
            </a:r>
            <a:r>
              <a:rPr lang="hu-HU" dirty="0" err="1" smtClean="0"/>
              <a:t>classification</a:t>
            </a:r>
            <a:r>
              <a:rPr lang="hu-HU" dirty="0" smtClean="0"/>
              <a:t> (spam/ham) </a:t>
            </a:r>
            <a:r>
              <a:rPr lang="hu-HU" dirty="0" err="1" smtClean="0"/>
              <a:t>summarisation</a:t>
            </a:r>
            <a:r>
              <a:rPr lang="hu-HU" dirty="0" smtClean="0"/>
              <a:t> and 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translation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presupposes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electronic</a:t>
            </a:r>
            <a:r>
              <a:rPr lang="hu-HU" dirty="0" smtClean="0"/>
              <a:t> </a:t>
            </a:r>
            <a:r>
              <a:rPr lang="hu-HU" dirty="0" err="1" smtClean="0"/>
              <a:t>texts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.</a:t>
            </a:r>
          </a:p>
          <a:p>
            <a:r>
              <a:rPr lang="hu-HU" dirty="0" smtClean="0"/>
              <a:t>The text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represented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string</a:t>
            </a:r>
            <a:r>
              <a:rPr lang="hu-HU" dirty="0" smtClean="0"/>
              <a:t> of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 computer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Some</a:t>
            </a:r>
            <a:r>
              <a:rPr lang="hu-HU" dirty="0" smtClean="0"/>
              <a:t> text is </a:t>
            </a:r>
            <a:r>
              <a:rPr lang="hu-HU" dirty="0" err="1" smtClean="0"/>
              <a:t>created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,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texts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converted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6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Quick </a:t>
            </a:r>
            <a:r>
              <a:rPr lang="hu-HU" dirty="0" err="1"/>
              <a:t>Regular</a:t>
            </a:r>
            <a:r>
              <a:rPr lang="hu-HU" dirty="0"/>
              <a:t> </a:t>
            </a:r>
            <a:r>
              <a:rPr lang="hu-HU" dirty="0" err="1"/>
              <a:t>Expressions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R</a:t>
            </a:r>
            <a:r>
              <a:rPr lang="en-GB" dirty="0" err="1" smtClean="0"/>
              <a:t>egular</a:t>
            </a:r>
            <a:r>
              <a:rPr lang="en-GB" dirty="0" smtClean="0"/>
              <a:t> </a:t>
            </a:r>
            <a:r>
              <a:rPr lang="en-GB" dirty="0"/>
              <a:t>expressions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en-GB" dirty="0" smtClean="0"/>
              <a:t>rather </a:t>
            </a:r>
            <a:r>
              <a:rPr lang="en-GB" dirty="0"/>
              <a:t>compact </a:t>
            </a:r>
            <a:r>
              <a:rPr lang="en-GB" dirty="0" smtClean="0"/>
              <a:t>syntax</a:t>
            </a:r>
            <a:r>
              <a:rPr lang="hu-HU" dirty="0" smtClean="0"/>
              <a:t>,</a:t>
            </a:r>
            <a:r>
              <a:rPr lang="en-GB" dirty="0" smtClean="0"/>
              <a:t> </a:t>
            </a:r>
            <a:r>
              <a:rPr lang="en-GB" dirty="0"/>
              <a:t>which can make them resemble a random assortment of characters with no obvious </a:t>
            </a:r>
            <a:r>
              <a:rPr lang="en-GB" dirty="0" smtClean="0"/>
              <a:t>structure</a:t>
            </a:r>
            <a:endParaRPr lang="hu-HU" dirty="0" smtClean="0"/>
          </a:p>
          <a:p>
            <a:pPr lvl="1"/>
            <a:r>
              <a:rPr lang="en-GB" dirty="0" smtClean="0"/>
              <a:t>regular </a:t>
            </a:r>
            <a:r>
              <a:rPr lang="en-GB" dirty="0"/>
              <a:t>expressions can appear </a:t>
            </a:r>
            <a:r>
              <a:rPr lang="hu-HU" dirty="0" err="1" smtClean="0"/>
              <a:t>scary</a:t>
            </a:r>
            <a:r>
              <a:rPr lang="hu-HU" dirty="0" smtClean="0"/>
              <a:t> </a:t>
            </a:r>
            <a:r>
              <a:rPr lang="en-GB" dirty="0" smtClean="0"/>
              <a:t>to </a:t>
            </a:r>
            <a:r>
              <a:rPr lang="en-GB" dirty="0"/>
              <a:t>someone not familiar with </a:t>
            </a:r>
            <a:r>
              <a:rPr lang="en-GB" dirty="0" smtClean="0"/>
              <a:t>them</a:t>
            </a:r>
            <a:endParaRPr lang="hu-HU" dirty="0" smtClean="0"/>
          </a:p>
          <a:p>
            <a:r>
              <a:rPr lang="hu-HU" dirty="0" err="1" smtClean="0"/>
              <a:t>Many</a:t>
            </a:r>
            <a:r>
              <a:rPr lang="hu-HU" dirty="0" smtClean="0"/>
              <a:t> free online </a:t>
            </a:r>
            <a:r>
              <a:rPr lang="hu-HU" dirty="0" err="1" smtClean="0"/>
              <a:t>regex</a:t>
            </a:r>
            <a:r>
              <a:rPr lang="hu-HU" dirty="0" smtClean="0"/>
              <a:t> test </a:t>
            </a:r>
            <a:r>
              <a:rPr lang="hu-HU" dirty="0" err="1" smtClean="0"/>
              <a:t>tools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practice</a:t>
            </a:r>
            <a:r>
              <a:rPr lang="hu-HU" dirty="0" smtClean="0"/>
              <a:t>, </a:t>
            </a:r>
            <a:r>
              <a:rPr lang="hu-HU" dirty="0" err="1" smtClean="0"/>
              <a:t>test</a:t>
            </a:r>
            <a:r>
              <a:rPr lang="hu-HU" dirty="0" smtClean="0"/>
              <a:t> and </a:t>
            </a:r>
            <a:r>
              <a:rPr lang="hu-HU" dirty="0" err="1" smtClean="0"/>
              <a:t>debug</a:t>
            </a:r>
            <a:r>
              <a:rPr lang="hu-HU" dirty="0" smtClean="0"/>
              <a:t> </a:t>
            </a:r>
            <a:r>
              <a:rPr lang="hu-HU" dirty="0" err="1" smtClean="0"/>
              <a:t>regexes</a:t>
            </a:r>
            <a:r>
              <a:rPr lang="hu-HU" dirty="0" smtClean="0"/>
              <a:t> and </a:t>
            </a:r>
            <a:r>
              <a:rPr lang="hu-HU" dirty="0" err="1" smtClean="0"/>
              <a:t>see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immediately</a:t>
            </a:r>
            <a:endParaRPr lang="hu-HU" dirty="0" smtClean="0"/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err="1">
                <a:hlinkClick r:id="rId2"/>
              </a:rPr>
              <a:t>regexr.com</a:t>
            </a:r>
            <a:r>
              <a:rPr lang="en-GB" dirty="0" smtClean="0">
                <a:hlinkClick r:id="rId2"/>
              </a:rPr>
              <a:t>/</a:t>
            </a:r>
            <a:endParaRPr lang="hu-HU" dirty="0" smtClean="0"/>
          </a:p>
          <a:p>
            <a:pPr lvl="1"/>
            <a:r>
              <a:rPr lang="hu-HU" dirty="0" err="1">
                <a:hlinkClick r:id="rId3"/>
              </a:rPr>
              <a:t>https</a:t>
            </a:r>
            <a:r>
              <a:rPr lang="hu-HU" dirty="0">
                <a:hlinkClick r:id="rId3"/>
              </a:rPr>
              <a:t>://</a:t>
            </a:r>
            <a:r>
              <a:rPr lang="hu-HU" dirty="0" err="1" smtClean="0">
                <a:hlinkClick r:id="rId3"/>
              </a:rPr>
              <a:t>arxiv.org</a:t>
            </a:r>
            <a:r>
              <a:rPr lang="hu-HU" dirty="0" smtClean="0">
                <a:hlinkClick r:id="rId3"/>
              </a:rPr>
              <a:t>/</a:t>
            </a:r>
            <a:r>
              <a:rPr lang="hu-HU" dirty="0" err="1" smtClean="0">
                <a:hlinkClick r:id="rId3"/>
              </a:rPr>
              <a:t>abs</a:t>
            </a:r>
            <a:r>
              <a:rPr lang="hu-HU" dirty="0" smtClean="0">
                <a:hlinkClick r:id="rId3"/>
              </a:rPr>
              <a:t>/2509.15218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 input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regex</a:t>
            </a:r>
            <a:r>
              <a:rPr lang="hu-HU" dirty="0" smtClean="0"/>
              <a:t> is a </a:t>
            </a:r>
            <a:r>
              <a:rPr lang="hu-HU" b="1" dirty="0" err="1" smtClean="0"/>
              <a:t>string</a:t>
            </a:r>
            <a:r>
              <a:rPr lang="hu-HU" b="1" dirty="0" smtClean="0"/>
              <a:t> </a:t>
            </a:r>
            <a:r>
              <a:rPr lang="hu-HU" b="1" dirty="0" err="1" smtClean="0"/>
              <a:t>pattern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consisting</a:t>
            </a:r>
            <a:r>
              <a:rPr lang="hu-HU" dirty="0" smtClean="0"/>
              <a:t> of </a:t>
            </a:r>
            <a:r>
              <a:rPr lang="hu-HU" dirty="0" err="1" smtClean="0"/>
              <a:t>characters</a:t>
            </a:r>
            <a:r>
              <a:rPr lang="hu-HU" dirty="0" smtClean="0"/>
              <a:t>) </a:t>
            </a:r>
            <a:r>
              <a:rPr lang="hu-HU" dirty="0" err="1" smtClean="0"/>
              <a:t>that</a:t>
            </a:r>
            <a:r>
              <a:rPr lang="hu-HU" dirty="0" smtClean="0"/>
              <a:t>  is </a:t>
            </a:r>
            <a:r>
              <a:rPr lang="hu-HU" b="1" dirty="0" err="1" smtClean="0"/>
              <a:t>matched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b="1" dirty="0" err="1" smtClean="0"/>
              <a:t>spans</a:t>
            </a:r>
            <a:r>
              <a:rPr lang="hu-HU" dirty="0" smtClean="0"/>
              <a:t> of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an </a:t>
            </a:r>
            <a:r>
              <a:rPr lang="hu-HU" b="1" dirty="0" smtClean="0"/>
              <a:t>input </a:t>
            </a:r>
            <a:r>
              <a:rPr lang="hu-HU" b="1" dirty="0" err="1" smtClean="0"/>
              <a:t>string</a:t>
            </a:r>
            <a:r>
              <a:rPr lang="hu-HU" b="1" dirty="0" smtClean="0"/>
              <a:t>.</a:t>
            </a:r>
          </a:p>
          <a:p>
            <a:pPr lvl="1"/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regexr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goes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top text </a:t>
            </a:r>
            <a:r>
              <a:rPr lang="hu-HU" dirty="0" err="1" smtClean="0"/>
              <a:t>field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input text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text</a:t>
            </a:r>
            <a:r>
              <a:rPr lang="hu-HU" dirty="0" smtClean="0"/>
              <a:t> </a:t>
            </a:r>
            <a:r>
              <a:rPr lang="hu-HU" dirty="0" err="1" smtClean="0"/>
              <a:t>area</a:t>
            </a:r>
            <a:r>
              <a:rPr lang="hu-HU" dirty="0" smtClean="0"/>
              <a:t> </a:t>
            </a:r>
            <a:r>
              <a:rPr lang="hu-HU" dirty="0" err="1" smtClean="0"/>
              <a:t>below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Spans</a:t>
            </a:r>
            <a:r>
              <a:rPr lang="hu-HU" dirty="0" smtClean="0"/>
              <a:t> </a:t>
            </a:r>
            <a:r>
              <a:rPr lang="hu-HU" dirty="0" err="1" smtClean="0"/>
              <a:t>matching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highlighted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blue</a:t>
            </a:r>
            <a:r>
              <a:rPr lang="hu-HU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Quick </a:t>
            </a:r>
            <a:r>
              <a:rPr lang="hu-HU" dirty="0" err="1"/>
              <a:t>Regular</a:t>
            </a:r>
            <a:r>
              <a:rPr lang="hu-HU" dirty="0"/>
              <a:t> </a:t>
            </a:r>
            <a:r>
              <a:rPr lang="hu-HU" dirty="0" err="1"/>
              <a:t>Expressions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grep</a:t>
            </a:r>
            <a:r>
              <a:rPr lang="hu-HU" dirty="0" smtClean="0"/>
              <a:t>, </a:t>
            </a:r>
            <a:r>
              <a:rPr lang="hu-HU" dirty="0" err="1" smtClean="0"/>
              <a:t>sed</a:t>
            </a:r>
            <a:r>
              <a:rPr lang="hu-HU" dirty="0" smtClean="0"/>
              <a:t>, </a:t>
            </a:r>
            <a:r>
              <a:rPr lang="hu-HU" dirty="0" err="1" smtClean="0"/>
              <a:t>perl</a:t>
            </a:r>
            <a:r>
              <a:rPr lang="hu-HU" dirty="0" smtClean="0"/>
              <a:t> and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r>
              <a:rPr lang="hu-HU" dirty="0" smtClean="0"/>
              <a:t> (</a:t>
            </a:r>
            <a:r>
              <a:rPr lang="hu-HU" dirty="0" err="1" smtClean="0"/>
              <a:t>including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regexr</a:t>
            </a:r>
            <a:r>
              <a:rPr lang="hu-HU" dirty="0" smtClean="0"/>
              <a:t> </a:t>
            </a:r>
            <a:r>
              <a:rPr lang="hu-HU" dirty="0" err="1" smtClean="0"/>
              <a:t>tool</a:t>
            </a:r>
            <a:r>
              <a:rPr lang="hu-HU" dirty="0" smtClean="0"/>
              <a:t>),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</a:t>
            </a:r>
            <a:r>
              <a:rPr lang="hu-HU" dirty="0" smtClean="0"/>
              <a:t> is </a:t>
            </a:r>
            <a:r>
              <a:rPr lang="hu-HU" dirty="0" err="1" smtClean="0"/>
              <a:t>written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a </a:t>
            </a:r>
            <a:r>
              <a:rPr lang="hu-HU" dirty="0" err="1" smtClean="0"/>
              <a:t>pair</a:t>
            </a:r>
            <a:r>
              <a:rPr lang="hu-HU" dirty="0" smtClean="0"/>
              <a:t> of </a:t>
            </a:r>
            <a:r>
              <a:rPr lang="hu-HU" dirty="0" err="1" smtClean="0"/>
              <a:t>matching</a:t>
            </a:r>
            <a:r>
              <a:rPr lang="hu-HU" dirty="0" smtClean="0"/>
              <a:t> </a:t>
            </a:r>
            <a:r>
              <a:rPr lang="hu-HU" dirty="0" err="1" smtClean="0"/>
              <a:t>symbol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,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slashes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Flags</a:t>
            </a:r>
            <a:r>
              <a:rPr lang="hu-HU" dirty="0" smtClean="0"/>
              <a:t> go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delimiter</a:t>
            </a:r>
            <a:r>
              <a:rPr lang="hu-HU" dirty="0" smtClean="0"/>
              <a:t> </a:t>
            </a:r>
            <a:r>
              <a:rPr lang="hu-HU" dirty="0" err="1" smtClean="0"/>
              <a:t>symbols</a:t>
            </a:r>
            <a:r>
              <a:rPr lang="hu-HU" dirty="0" smtClean="0"/>
              <a:t>:</a:t>
            </a:r>
          </a:p>
          <a:p>
            <a:pPr lvl="1"/>
            <a:r>
              <a:rPr lang="hu-HU" i="1" dirty="0" smtClean="0"/>
              <a:t>g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global</a:t>
            </a:r>
            <a:r>
              <a:rPr lang="hu-HU" dirty="0" smtClean="0"/>
              <a:t> (</a:t>
            </a:r>
            <a:r>
              <a:rPr lang="hu-HU" dirty="0" err="1" smtClean="0"/>
              <a:t>find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)</a:t>
            </a:r>
          </a:p>
          <a:p>
            <a:pPr lvl="1"/>
            <a:r>
              <a:rPr lang="hu-HU" i="1" dirty="0" smtClean="0"/>
              <a:t>i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case-insensitive</a:t>
            </a:r>
            <a:r>
              <a:rPr lang="hu-HU" dirty="0" smtClean="0"/>
              <a:t> (</a:t>
            </a:r>
            <a:r>
              <a:rPr lang="hu-HU" dirty="0" err="1" smtClean="0"/>
              <a:t>upper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lower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r>
              <a:rPr lang="hu-HU" dirty="0" smtClean="0"/>
              <a:t>)</a:t>
            </a:r>
          </a:p>
          <a:p>
            <a:pPr lvl="1"/>
            <a:r>
              <a:rPr lang="hu-HU" i="1" dirty="0" smtClean="0"/>
              <a:t>s </a:t>
            </a:r>
            <a:r>
              <a:rPr lang="hu-HU" dirty="0" smtClean="0"/>
              <a:t>and </a:t>
            </a:r>
            <a:r>
              <a:rPr lang="hu-HU" i="1" dirty="0" smtClean="0"/>
              <a:t>m </a:t>
            </a:r>
            <a:r>
              <a:rPr lang="hu-HU" dirty="0" smtClean="0"/>
              <a:t>(</a:t>
            </a:r>
            <a:r>
              <a:rPr lang="hu-HU" dirty="0" err="1" smtClean="0"/>
              <a:t>discussed</a:t>
            </a:r>
            <a:r>
              <a:rPr lang="hu-HU" dirty="0" smtClean="0"/>
              <a:t> </a:t>
            </a:r>
            <a:r>
              <a:rPr lang="hu-HU" dirty="0" err="1" smtClean="0"/>
              <a:t>later</a:t>
            </a:r>
            <a:r>
              <a:rPr lang="hu-HU" dirty="0" smtClean="0"/>
              <a:t>)</a:t>
            </a:r>
          </a:p>
          <a:p>
            <a:r>
              <a:rPr lang="en-GB" dirty="0"/>
              <a:t>The simplest regular expression is just a sequence of characters. These characters are interpreted </a:t>
            </a:r>
            <a:r>
              <a:rPr lang="en-GB" b="1" dirty="0" smtClean="0"/>
              <a:t>literally</a:t>
            </a:r>
            <a:r>
              <a:rPr lang="hu-HU" b="1" dirty="0" smtClean="0"/>
              <a:t>.</a:t>
            </a:r>
          </a:p>
          <a:p>
            <a:pPr lvl="1"/>
            <a:r>
              <a:rPr lang="hu-HU" dirty="0" smtClean="0">
                <a:solidFill>
                  <a:srgbClr val="00B050"/>
                </a:solidFill>
              </a:rPr>
              <a:t>/an/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in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one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ll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</a:p>
          <a:p>
            <a:r>
              <a:rPr lang="hu-HU" dirty="0" err="1" smtClean="0"/>
              <a:t>Backslash</a:t>
            </a:r>
            <a:r>
              <a:rPr lang="hu-HU" dirty="0" smtClean="0"/>
              <a:t> (\) is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escape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and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meaning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.</a:t>
            </a:r>
          </a:p>
          <a:p>
            <a:pPr lvl="1"/>
            <a:r>
              <a:rPr lang="hu-HU" i="1" dirty="0" smtClean="0"/>
              <a:t>\b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boundary</a:t>
            </a:r>
            <a:r>
              <a:rPr lang="hu-HU" dirty="0"/>
              <a:t>;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</a:rPr>
              <a:t>/\bon\b/</a:t>
            </a:r>
          </a:p>
          <a:p>
            <a:pPr lvl="1"/>
            <a:r>
              <a:rPr lang="hu-HU" i="1" dirty="0" smtClean="0"/>
              <a:t>\d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digit</a:t>
            </a:r>
            <a:r>
              <a:rPr lang="hu-HU" dirty="0" smtClean="0"/>
              <a:t>, </a:t>
            </a:r>
            <a:r>
              <a:rPr lang="hu-HU" i="1" dirty="0" smtClean="0"/>
              <a:t>\w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alphanumeric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_; </a:t>
            </a:r>
            <a:r>
              <a:rPr lang="hu-HU" dirty="0" smtClean="0">
                <a:solidFill>
                  <a:srgbClr val="00B050"/>
                </a:solidFill>
              </a:rPr>
              <a:t>/\b\w\</a:t>
            </a:r>
            <a:r>
              <a:rPr lang="hu-HU" dirty="0" err="1" smtClean="0">
                <a:solidFill>
                  <a:srgbClr val="00B050"/>
                </a:solidFill>
              </a:rPr>
              <a:t>w</a:t>
            </a:r>
            <a:r>
              <a:rPr lang="hu-HU" dirty="0" smtClean="0">
                <a:solidFill>
                  <a:srgbClr val="00B050"/>
                </a:solidFill>
              </a:rPr>
              <a:t>\b/</a:t>
            </a:r>
          </a:p>
          <a:p>
            <a:pPr lvl="1"/>
            <a:r>
              <a:rPr lang="hu-HU" i="1" dirty="0" smtClean="0"/>
              <a:t>\s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whitespace</a:t>
            </a:r>
            <a:r>
              <a:rPr lang="hu-HU" dirty="0" smtClean="0"/>
              <a:t>; </a:t>
            </a:r>
            <a:r>
              <a:rPr lang="hu-HU" i="1" dirty="0" smtClean="0"/>
              <a:t>\W</a:t>
            </a:r>
            <a:r>
              <a:rPr lang="hu-HU" dirty="0" smtClean="0"/>
              <a:t> and </a:t>
            </a:r>
            <a:r>
              <a:rPr lang="hu-HU" i="1" dirty="0" smtClean="0"/>
              <a:t>\S</a:t>
            </a:r>
            <a:r>
              <a:rPr lang="hu-HU" dirty="0" smtClean="0"/>
              <a:t> </a:t>
            </a:r>
            <a:r>
              <a:rPr lang="hu-HU" dirty="0" err="1" smtClean="0"/>
              <a:t>mean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negation</a:t>
            </a:r>
            <a:r>
              <a:rPr lang="hu-HU" dirty="0" smtClean="0"/>
              <a:t> of </a:t>
            </a:r>
            <a:r>
              <a:rPr lang="hu-HU" i="1" dirty="0" smtClean="0"/>
              <a:t>\w</a:t>
            </a:r>
            <a:r>
              <a:rPr lang="hu-HU" dirty="0" smtClean="0"/>
              <a:t> and </a:t>
            </a:r>
            <a:r>
              <a:rPr lang="hu-HU" i="1" dirty="0" smtClean="0"/>
              <a:t>\s,</a:t>
            </a:r>
            <a:r>
              <a:rPr lang="hu-HU" dirty="0" smtClean="0"/>
              <a:t> </a:t>
            </a:r>
            <a:endParaRPr lang="hu-HU" dirty="0"/>
          </a:p>
          <a:p>
            <a:pPr lvl="1"/>
            <a:r>
              <a:rPr lang="hu-HU" i="1" dirty="0" smtClean="0"/>
              <a:t>\\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backslash</a:t>
            </a:r>
            <a:r>
              <a:rPr lang="hu-HU" dirty="0" smtClean="0"/>
              <a:t>, </a:t>
            </a:r>
            <a:r>
              <a:rPr lang="hu-HU" i="1" dirty="0" smtClean="0"/>
              <a:t>\.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dot</a:t>
            </a:r>
            <a:r>
              <a:rPr lang="hu-HU" dirty="0" smtClean="0"/>
              <a:t> (</a:t>
            </a:r>
            <a:r>
              <a:rPr lang="hu-HU" dirty="0" err="1" smtClean="0"/>
              <a:t>period</a:t>
            </a:r>
            <a:r>
              <a:rPr lang="hu-HU" dirty="0" smtClean="0"/>
              <a:t>);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on</a:t>
            </a:r>
            <a:r>
              <a:rPr lang="hu-HU" dirty="0" smtClean="0">
                <a:solidFill>
                  <a:srgbClr val="00B050"/>
                </a:solidFill>
              </a:rPr>
              <a:t>\./</a:t>
            </a:r>
            <a:endParaRPr lang="hu-HU" dirty="0"/>
          </a:p>
          <a:p>
            <a:pPr lvl="1"/>
            <a:r>
              <a:rPr lang="hu-HU" i="1" dirty="0" smtClean="0"/>
              <a:t>\n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newline</a:t>
            </a:r>
            <a:r>
              <a:rPr lang="hu-HU" dirty="0" smtClean="0"/>
              <a:t>, </a:t>
            </a:r>
            <a:r>
              <a:rPr lang="hu-HU" i="1" dirty="0" smtClean="0"/>
              <a:t>\t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tab</a:t>
            </a:r>
            <a:r>
              <a:rPr lang="hu-HU" dirty="0" smtClean="0"/>
              <a:t> (</a:t>
            </a:r>
            <a:r>
              <a:rPr lang="hu-HU" dirty="0" err="1" smtClean="0"/>
              <a:t>might</a:t>
            </a:r>
            <a:r>
              <a:rPr lang="hu-HU" dirty="0" smtClean="0"/>
              <a:t> be </a:t>
            </a:r>
            <a:r>
              <a:rPr lang="hu-HU" dirty="0" err="1" smtClean="0"/>
              <a:t>familiar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Python </a:t>
            </a:r>
            <a:r>
              <a:rPr lang="hu-HU" dirty="0" err="1" smtClean="0"/>
              <a:t>strings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915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Quick </a:t>
            </a:r>
            <a:r>
              <a:rPr lang="hu-HU" dirty="0" err="1"/>
              <a:t>Regular</a:t>
            </a:r>
            <a:r>
              <a:rPr lang="hu-HU" dirty="0"/>
              <a:t> </a:t>
            </a:r>
            <a:r>
              <a:rPr lang="hu-HU" dirty="0" err="1"/>
              <a:t>Expressions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syntax</a:t>
            </a:r>
            <a:r>
              <a:rPr lang="hu-HU" dirty="0" smtClean="0"/>
              <a:t> </a:t>
            </a:r>
            <a:r>
              <a:rPr lang="hu-HU" dirty="0" err="1" smtClean="0"/>
              <a:t>defines</a:t>
            </a:r>
            <a:r>
              <a:rPr lang="hu-HU" dirty="0" smtClean="0"/>
              <a:t> </a:t>
            </a:r>
            <a:r>
              <a:rPr lang="hu-HU" dirty="0" err="1" smtClean="0"/>
              <a:t>several</a:t>
            </a:r>
            <a:r>
              <a:rPr lang="hu-HU" dirty="0" smtClean="0"/>
              <a:t> </a:t>
            </a:r>
            <a:r>
              <a:rPr lang="hu-HU" dirty="0" err="1" smtClean="0"/>
              <a:t>so-called</a:t>
            </a:r>
            <a:r>
              <a:rPr lang="hu-HU" dirty="0" smtClean="0"/>
              <a:t> </a:t>
            </a:r>
            <a:r>
              <a:rPr lang="hu-HU" dirty="0" err="1" smtClean="0"/>
              <a:t>metacharacters</a:t>
            </a:r>
            <a:r>
              <a:rPr lang="hu-HU" dirty="0" smtClean="0"/>
              <a:t>:</a:t>
            </a:r>
          </a:p>
          <a:p>
            <a:pPr lvl="1"/>
            <a:r>
              <a:rPr lang="hu-HU" i="1" dirty="0" smtClean="0"/>
              <a:t>^</a:t>
            </a:r>
            <a:r>
              <a:rPr lang="hu-HU" dirty="0" smtClean="0"/>
              <a:t> </a:t>
            </a:r>
            <a:r>
              <a:rPr lang="hu-HU" dirty="0" err="1" smtClean="0"/>
              <a:t>stands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b="1" dirty="0" err="1" smtClean="0"/>
              <a:t>beginning</a:t>
            </a:r>
            <a:r>
              <a:rPr lang="hu-HU" b="1" dirty="0" smtClean="0"/>
              <a:t> </a:t>
            </a:r>
            <a:r>
              <a:rPr lang="hu-HU" dirty="0" smtClean="0"/>
              <a:t>of </a:t>
            </a:r>
            <a:r>
              <a:rPr lang="hu-HU" dirty="0" err="1" smtClean="0"/>
              <a:t>string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or</a:t>
            </a:r>
            <a:r>
              <a:rPr lang="hu-HU" dirty="0" smtClean="0"/>
              <a:t> line,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i="1" dirty="0" smtClean="0"/>
              <a:t>/m</a:t>
            </a:r>
            <a:r>
              <a:rPr lang="hu-HU" dirty="0" smtClean="0"/>
              <a:t> </a:t>
            </a:r>
            <a:r>
              <a:rPr lang="hu-HU" dirty="0" err="1" smtClean="0"/>
              <a:t>flag</a:t>
            </a:r>
            <a:r>
              <a:rPr lang="hu-HU" dirty="0" smtClean="0"/>
              <a:t> is </a:t>
            </a:r>
            <a:r>
              <a:rPr lang="hu-HU" dirty="0" err="1" smtClean="0"/>
              <a:t>set</a:t>
            </a:r>
            <a:r>
              <a:rPr lang="hu-HU" dirty="0" smtClean="0"/>
              <a:t>), </a:t>
            </a:r>
            <a:r>
              <a:rPr lang="hu-HU" i="1" dirty="0" smtClean="0"/>
              <a:t>$</a:t>
            </a:r>
            <a:r>
              <a:rPr lang="hu-HU" dirty="0" smtClean="0"/>
              <a:t> </a:t>
            </a:r>
            <a:r>
              <a:rPr lang="hu-HU" dirty="0" err="1" smtClean="0"/>
              <a:t>stands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b="1" dirty="0" smtClean="0"/>
              <a:t>end</a:t>
            </a:r>
            <a:r>
              <a:rPr lang="hu-HU" dirty="0" smtClean="0"/>
              <a:t> of line (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hu-HU" dirty="0" smtClean="0"/>
              <a:t>); </a:t>
            </a:r>
            <a:r>
              <a:rPr lang="hu-HU" dirty="0" smtClean="0">
                <a:solidFill>
                  <a:srgbClr val="00B050"/>
                </a:solidFill>
              </a:rPr>
              <a:t>/^</a:t>
            </a:r>
            <a:r>
              <a:rPr lang="hu-HU" dirty="0" err="1" smtClean="0">
                <a:solidFill>
                  <a:srgbClr val="00B050"/>
                </a:solidFill>
              </a:rPr>
              <a:t>For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</a:p>
          <a:p>
            <a:pPr lvl="1"/>
            <a:r>
              <a:rPr lang="hu-HU" dirty="0" smtClean="0"/>
              <a:t>. </a:t>
            </a:r>
            <a:r>
              <a:rPr lang="hu-HU" dirty="0" err="1" smtClean="0"/>
              <a:t>stands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b="1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;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ll</a:t>
            </a:r>
            <a:r>
              <a:rPr lang="hu-HU" dirty="0" smtClean="0">
                <a:solidFill>
                  <a:srgbClr val="00B050"/>
                </a:solidFill>
              </a:rPr>
              <a:t>./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/\../</a:t>
            </a:r>
          </a:p>
          <a:p>
            <a:pPr lvl="2"/>
            <a:r>
              <a:rPr lang="hu-HU" dirty="0" err="1" smtClean="0"/>
              <a:t>except</a:t>
            </a:r>
            <a:r>
              <a:rPr lang="hu-HU" dirty="0" smtClean="0"/>
              <a:t> </a:t>
            </a:r>
            <a:r>
              <a:rPr lang="hu-HU" dirty="0" err="1" smtClean="0"/>
              <a:t>newlines</a:t>
            </a:r>
            <a:r>
              <a:rPr lang="hu-HU" dirty="0" smtClean="0"/>
              <a:t>;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 </a:t>
            </a:r>
            <a:r>
              <a:rPr lang="hu-HU" dirty="0" err="1" smtClean="0"/>
              <a:t>newlines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dotall</a:t>
            </a:r>
            <a:r>
              <a:rPr lang="hu-HU" dirty="0" smtClean="0"/>
              <a:t> (</a:t>
            </a:r>
            <a:r>
              <a:rPr lang="hu-HU" i="1" dirty="0" smtClean="0"/>
              <a:t>/s</a:t>
            </a:r>
            <a:r>
              <a:rPr lang="hu-HU" dirty="0" smtClean="0"/>
              <a:t>) </a:t>
            </a:r>
            <a:r>
              <a:rPr lang="hu-HU" dirty="0" err="1" smtClean="0"/>
              <a:t>flag</a:t>
            </a:r>
            <a:r>
              <a:rPr lang="hu-HU" dirty="0" smtClean="0"/>
              <a:t> is </a:t>
            </a:r>
            <a:r>
              <a:rPr lang="hu-HU" dirty="0" err="1" smtClean="0"/>
              <a:t>set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pair</a:t>
            </a:r>
            <a:r>
              <a:rPr lang="hu-HU" dirty="0" smtClean="0"/>
              <a:t> of </a:t>
            </a:r>
            <a:r>
              <a:rPr lang="hu-HU" dirty="0" err="1" smtClean="0"/>
              <a:t>square</a:t>
            </a:r>
            <a:r>
              <a:rPr lang="hu-HU" dirty="0" smtClean="0"/>
              <a:t> </a:t>
            </a:r>
            <a:r>
              <a:rPr lang="hu-HU" dirty="0" err="1" smtClean="0"/>
              <a:t>brackets</a:t>
            </a:r>
            <a:r>
              <a:rPr lang="hu-HU" dirty="0" smtClean="0"/>
              <a:t> </a:t>
            </a:r>
            <a:r>
              <a:rPr lang="hu-HU" i="1" dirty="0" smtClean="0"/>
              <a:t>[ ]</a:t>
            </a:r>
            <a:r>
              <a:rPr lang="hu-HU" dirty="0" smtClean="0"/>
              <a:t> </a:t>
            </a:r>
            <a:r>
              <a:rPr lang="hu-HU" dirty="0" err="1" smtClean="0"/>
              <a:t>surrounds</a:t>
            </a:r>
            <a:r>
              <a:rPr lang="hu-HU" dirty="0" smtClean="0"/>
              <a:t> </a:t>
            </a:r>
            <a:r>
              <a:rPr lang="hu-HU" b="1" dirty="0" smtClean="0"/>
              <a:t>a </a:t>
            </a:r>
            <a:r>
              <a:rPr lang="hu-HU" b="1" dirty="0" err="1" smtClean="0"/>
              <a:t>set</a:t>
            </a:r>
            <a:r>
              <a:rPr lang="hu-HU" b="1" dirty="0" smtClean="0"/>
              <a:t> of </a:t>
            </a:r>
            <a:r>
              <a:rPr lang="hu-HU" b="1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 a </a:t>
            </a:r>
            <a:r>
              <a:rPr lang="hu-HU" b="1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a </a:t>
            </a:r>
            <a:r>
              <a:rPr lang="hu-HU" dirty="0" err="1" smtClean="0"/>
              <a:t>member</a:t>
            </a:r>
            <a:r>
              <a:rPr lang="hu-HU" dirty="0" smtClean="0"/>
              <a:t> of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;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use</a:t>
            </a:r>
            <a:r>
              <a:rPr lang="hu-HU" dirty="0" smtClean="0">
                <a:solidFill>
                  <a:srgbClr val="00B050"/>
                </a:solidFill>
              </a:rPr>
              <a:t>[</a:t>
            </a:r>
            <a:r>
              <a:rPr lang="hu-HU" dirty="0" err="1" smtClean="0">
                <a:solidFill>
                  <a:srgbClr val="00B050"/>
                </a:solidFill>
              </a:rPr>
              <a:t>rsd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</a:p>
          <a:p>
            <a:pPr lvl="2"/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more </a:t>
            </a:r>
            <a:r>
              <a:rPr lang="hu-HU" dirty="0" err="1" smtClean="0"/>
              <a:t>ranges</a:t>
            </a:r>
            <a:r>
              <a:rPr lang="hu-HU" dirty="0" smtClean="0"/>
              <a:t> of </a:t>
            </a:r>
            <a:r>
              <a:rPr lang="hu-HU" dirty="0" err="1" smtClean="0"/>
              <a:t>characters</a:t>
            </a:r>
            <a:r>
              <a:rPr lang="hu-HU" dirty="0" smtClean="0"/>
              <a:t> (</a:t>
            </a:r>
            <a:r>
              <a:rPr lang="hu-HU" dirty="0" err="1" smtClean="0"/>
              <a:t>range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sense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codes</a:t>
            </a:r>
            <a:r>
              <a:rPr lang="hu-HU" dirty="0" smtClean="0"/>
              <a:t>)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specified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- (</a:t>
            </a:r>
            <a:r>
              <a:rPr lang="hu-HU" dirty="0" err="1" smtClean="0"/>
              <a:t>minus</a:t>
            </a:r>
            <a:r>
              <a:rPr lang="hu-HU" dirty="0" smtClean="0"/>
              <a:t>)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within</a:t>
            </a:r>
            <a:r>
              <a:rPr lang="hu-HU" dirty="0" smtClean="0"/>
              <a:t> </a:t>
            </a:r>
            <a:r>
              <a:rPr lang="hu-HU" dirty="0" err="1" smtClean="0"/>
              <a:t>square</a:t>
            </a:r>
            <a:r>
              <a:rPr lang="hu-HU" dirty="0" smtClean="0"/>
              <a:t> </a:t>
            </a:r>
            <a:r>
              <a:rPr lang="hu-HU" dirty="0" err="1" smtClean="0"/>
              <a:t>brackets</a:t>
            </a:r>
            <a:r>
              <a:rPr lang="hu-HU" dirty="0" smtClean="0"/>
              <a:t>; </a:t>
            </a:r>
            <a:r>
              <a:rPr lang="hu-HU" dirty="0" smtClean="0">
                <a:solidFill>
                  <a:srgbClr val="00B050"/>
                </a:solidFill>
              </a:rPr>
              <a:t>/[A-Za-z1-9_]/, /[A-Z][</a:t>
            </a:r>
            <a:r>
              <a:rPr lang="hu-HU" dirty="0" err="1" smtClean="0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]/, </a:t>
            </a:r>
            <a:r>
              <a:rPr lang="hu-HU" dirty="0">
                <a:solidFill>
                  <a:srgbClr val="00B050"/>
                </a:solidFill>
              </a:rPr>
              <a:t>/[</a:t>
            </a:r>
            <a:r>
              <a:rPr lang="hu-HU" dirty="0" err="1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][</a:t>
            </a:r>
            <a:r>
              <a:rPr lang="hu-HU" dirty="0" err="1" smtClean="0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  <a:r>
              <a:rPr lang="hu-HU" dirty="0" smtClean="0"/>
              <a:t> </a:t>
            </a:r>
          </a:p>
          <a:p>
            <a:pPr lvl="2"/>
            <a:r>
              <a:rPr lang="hu-HU" dirty="0" smtClean="0"/>
              <a:t>a ^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opening</a:t>
            </a:r>
            <a:r>
              <a:rPr lang="hu-HU" dirty="0" smtClean="0"/>
              <a:t> </a:t>
            </a:r>
            <a:r>
              <a:rPr lang="hu-HU" dirty="0" err="1" smtClean="0"/>
              <a:t>bracket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negation</a:t>
            </a:r>
            <a:r>
              <a:rPr lang="hu-HU" dirty="0" smtClean="0"/>
              <a:t> (</a:t>
            </a:r>
            <a:r>
              <a:rPr lang="hu-HU" dirty="0" err="1" smtClean="0"/>
              <a:t>complement</a:t>
            </a:r>
            <a:r>
              <a:rPr lang="hu-HU" dirty="0" smtClean="0"/>
              <a:t>)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. [^</a:t>
            </a:r>
            <a:r>
              <a:rPr lang="hu-HU" dirty="0" err="1" smtClean="0"/>
              <a:t>aeiou</a:t>
            </a:r>
            <a:r>
              <a:rPr lang="hu-HU" dirty="0" smtClean="0"/>
              <a:t>] </a:t>
            </a:r>
            <a:r>
              <a:rPr lang="hu-HU" dirty="0" err="1" smtClean="0"/>
              <a:t>matches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a </a:t>
            </a:r>
            <a:r>
              <a:rPr lang="hu-HU" dirty="0" err="1" smtClean="0"/>
              <a:t>vowel</a:t>
            </a:r>
            <a:r>
              <a:rPr lang="hu-HU" dirty="0" smtClean="0"/>
              <a:t> </a:t>
            </a:r>
            <a:r>
              <a:rPr lang="hu-HU" dirty="0" err="1" smtClean="0"/>
              <a:t>letter</a:t>
            </a:r>
            <a:r>
              <a:rPr lang="hu-HU" dirty="0" smtClean="0"/>
              <a:t>; 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</a:rPr>
              <a:t>/[A-Z][^</a:t>
            </a:r>
            <a:r>
              <a:rPr lang="hu-HU" dirty="0" err="1" smtClean="0">
                <a:solidFill>
                  <a:srgbClr val="00B050"/>
                </a:solidFill>
              </a:rPr>
              <a:t>aeiouAEIOU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pair</a:t>
            </a:r>
            <a:r>
              <a:rPr lang="hu-HU" dirty="0" smtClean="0"/>
              <a:t> of </a:t>
            </a:r>
            <a:r>
              <a:rPr lang="hu-HU" dirty="0" err="1" smtClean="0"/>
              <a:t>parentheses</a:t>
            </a:r>
            <a:r>
              <a:rPr lang="hu-HU" dirty="0" smtClean="0"/>
              <a:t> </a:t>
            </a:r>
            <a:r>
              <a:rPr lang="hu-HU" i="1" dirty="0" smtClean="0"/>
              <a:t>( ) </a:t>
            </a:r>
            <a:r>
              <a:rPr lang="hu-HU" b="1" dirty="0" err="1" smtClean="0"/>
              <a:t>groups</a:t>
            </a:r>
            <a:r>
              <a:rPr lang="hu-HU" dirty="0" smtClean="0"/>
              <a:t> </a:t>
            </a:r>
            <a:r>
              <a:rPr lang="hu-HU" dirty="0" err="1" smtClean="0"/>
              <a:t>sequences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more </a:t>
            </a:r>
            <a:r>
              <a:rPr lang="hu-HU" dirty="0" err="1" smtClean="0"/>
              <a:t>characters</a:t>
            </a:r>
            <a:r>
              <a:rPr lang="hu-HU" dirty="0" smtClean="0"/>
              <a:t>; a </a:t>
            </a:r>
            <a:r>
              <a:rPr lang="hu-HU" dirty="0" err="1" smtClean="0"/>
              <a:t>group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modified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a </a:t>
            </a:r>
            <a:r>
              <a:rPr lang="hu-HU" dirty="0" err="1" smtClean="0"/>
              <a:t>quantifier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disjunction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separate</a:t>
            </a:r>
            <a:r>
              <a:rPr lang="hu-HU" dirty="0" smtClean="0"/>
              <a:t> </a:t>
            </a:r>
            <a:r>
              <a:rPr lang="hu-HU" dirty="0" err="1" smtClean="0"/>
              <a:t>substring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r>
              <a:rPr lang="hu-HU" dirty="0" smtClean="0"/>
              <a:t>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processor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containing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b="1" dirty="0" err="1" smtClean="0"/>
              <a:t>disjunction</a:t>
            </a:r>
            <a:r>
              <a:rPr lang="hu-HU" b="1" dirty="0" smtClean="0"/>
              <a:t> </a:t>
            </a:r>
            <a:r>
              <a:rPr lang="hu-HU" dirty="0" smtClean="0"/>
              <a:t>| </a:t>
            </a:r>
            <a:r>
              <a:rPr lang="hu-HU" dirty="0" err="1" smtClean="0"/>
              <a:t>matches</a:t>
            </a:r>
            <a:r>
              <a:rPr lang="hu-HU" dirty="0" smtClean="0"/>
              <a:t> </a:t>
            </a:r>
            <a:r>
              <a:rPr lang="hu-HU" dirty="0" err="1" smtClean="0"/>
              <a:t>either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right; </a:t>
            </a:r>
            <a:r>
              <a:rPr lang="hu-HU" dirty="0" err="1" smtClean="0"/>
              <a:t>mostly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groups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we</a:t>
            </a:r>
            <a:r>
              <a:rPr lang="hu-HU" dirty="0" smtClean="0">
                <a:solidFill>
                  <a:srgbClr val="00B050"/>
                </a:solidFill>
              </a:rPr>
              <a:t>|</a:t>
            </a:r>
            <a:r>
              <a:rPr lang="hu-HU" dirty="0" err="1" smtClean="0">
                <a:solidFill>
                  <a:srgbClr val="00B050"/>
                </a:solidFill>
              </a:rPr>
              <a:t>our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/th(e|is|</a:t>
            </a:r>
            <a:r>
              <a:rPr lang="hu-HU" dirty="0" err="1" smtClean="0">
                <a:solidFill>
                  <a:srgbClr val="00B050"/>
                </a:solidFill>
              </a:rPr>
              <a:t>at</a:t>
            </a:r>
            <a:r>
              <a:rPr lang="hu-HU" dirty="0" smtClean="0">
                <a:solidFill>
                  <a:srgbClr val="00B050"/>
                </a:solidFill>
              </a:rPr>
              <a:t>)/</a:t>
            </a:r>
          </a:p>
        </p:txBody>
      </p:sp>
    </p:spTree>
    <p:extLst>
      <p:ext uri="{BB962C8B-B14F-4D97-AF65-F5344CB8AC3E}">
        <p14:creationId xmlns:p14="http://schemas.microsoft.com/office/powerpoint/2010/main" val="1136582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Quick </a:t>
            </a:r>
            <a:r>
              <a:rPr lang="hu-HU" dirty="0" err="1"/>
              <a:t>Regular</a:t>
            </a:r>
            <a:r>
              <a:rPr lang="hu-HU" dirty="0"/>
              <a:t> </a:t>
            </a:r>
            <a:r>
              <a:rPr lang="hu-HU" dirty="0" err="1"/>
              <a:t>Expressions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Metacharacters</a:t>
            </a:r>
            <a:r>
              <a:rPr lang="hu-HU" dirty="0" smtClean="0"/>
              <a:t> (</a:t>
            </a:r>
            <a:r>
              <a:rPr lang="hu-HU" dirty="0" err="1" smtClean="0"/>
              <a:t>continued</a:t>
            </a:r>
            <a:r>
              <a:rPr lang="hu-HU" dirty="0" smtClean="0"/>
              <a:t>)</a:t>
            </a:r>
          </a:p>
          <a:p>
            <a:pPr lvl="1"/>
            <a:r>
              <a:rPr lang="hu-HU" b="1" dirty="0" err="1"/>
              <a:t>quantifiers</a:t>
            </a:r>
            <a:r>
              <a:rPr lang="hu-HU" b="1" dirty="0"/>
              <a:t> </a:t>
            </a:r>
            <a:r>
              <a:rPr lang="hu-HU" dirty="0" err="1"/>
              <a:t>appear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a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character</a:t>
            </a:r>
            <a:r>
              <a:rPr lang="hu-HU" dirty="0"/>
              <a:t>,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</a:t>
            </a:r>
            <a:r>
              <a:rPr lang="hu-HU" dirty="0" err="1"/>
              <a:t>group</a:t>
            </a:r>
            <a:r>
              <a:rPr lang="hu-HU" dirty="0"/>
              <a:t>:</a:t>
            </a:r>
          </a:p>
          <a:p>
            <a:pPr lvl="2"/>
            <a:r>
              <a:rPr lang="hu-HU" i="1" dirty="0"/>
              <a:t>?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b="1" dirty="0" err="1"/>
              <a:t>at</a:t>
            </a:r>
            <a:r>
              <a:rPr lang="hu-HU" b="1" dirty="0"/>
              <a:t> most </a:t>
            </a:r>
            <a:r>
              <a:rPr lang="hu-HU" dirty="0"/>
              <a:t>1 (</a:t>
            </a:r>
            <a:r>
              <a:rPr lang="hu-HU" dirty="0" err="1"/>
              <a:t>1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0); </a:t>
            </a:r>
            <a:r>
              <a:rPr lang="hu-HU" dirty="0">
                <a:solidFill>
                  <a:srgbClr val="00B050"/>
                </a:solidFill>
              </a:rPr>
              <a:t>/</a:t>
            </a:r>
            <a:r>
              <a:rPr lang="hu-HU" dirty="0" err="1">
                <a:solidFill>
                  <a:srgbClr val="00B050"/>
                </a:solidFill>
              </a:rPr>
              <a:t>models</a:t>
            </a:r>
            <a:r>
              <a:rPr lang="hu-HU" dirty="0">
                <a:solidFill>
                  <a:srgbClr val="00B050"/>
                </a:solidFill>
              </a:rPr>
              <a:t>?/, /\</a:t>
            </a:r>
            <a:r>
              <a:rPr lang="hu-HU" dirty="0" err="1">
                <a:solidFill>
                  <a:srgbClr val="00B050"/>
                </a:solidFill>
              </a:rPr>
              <a:t>ban</a:t>
            </a:r>
            <a:r>
              <a:rPr lang="hu-HU" dirty="0">
                <a:solidFill>
                  <a:srgbClr val="00B050"/>
                </a:solidFill>
              </a:rPr>
              <a:t>?\b/, /\. ?\n/</a:t>
            </a:r>
          </a:p>
          <a:p>
            <a:pPr lvl="2"/>
            <a:r>
              <a:rPr lang="hu-HU" i="1" dirty="0"/>
              <a:t>+</a:t>
            </a:r>
            <a:r>
              <a:rPr lang="hu-HU" dirty="0"/>
              <a:t>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b="1" dirty="0" err="1"/>
              <a:t>at</a:t>
            </a:r>
            <a:r>
              <a:rPr lang="hu-HU" b="1" dirty="0"/>
              <a:t> </a:t>
            </a:r>
            <a:r>
              <a:rPr lang="hu-HU" b="1" dirty="0" err="1"/>
              <a:t>least</a:t>
            </a:r>
            <a:r>
              <a:rPr lang="hu-HU" b="1" dirty="0"/>
              <a:t> </a:t>
            </a:r>
            <a:r>
              <a:rPr lang="hu-HU" dirty="0"/>
              <a:t>1 (</a:t>
            </a:r>
            <a:r>
              <a:rPr lang="hu-HU" dirty="0" err="1"/>
              <a:t>1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); </a:t>
            </a:r>
            <a:r>
              <a:rPr lang="hu-HU" dirty="0">
                <a:solidFill>
                  <a:srgbClr val="00B050"/>
                </a:solidFill>
              </a:rPr>
              <a:t>/ +/, /\n+/, 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{.+}/</a:t>
            </a:r>
          </a:p>
          <a:p>
            <a:pPr lvl="2"/>
            <a:r>
              <a:rPr lang="hu-HU" i="1" dirty="0"/>
              <a:t>+?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b="1" dirty="0" err="1"/>
              <a:t>non-greedy</a:t>
            </a:r>
            <a:r>
              <a:rPr lang="hu-HU" b="1" dirty="0"/>
              <a:t> </a:t>
            </a:r>
            <a:r>
              <a:rPr lang="hu-HU" dirty="0"/>
              <a:t>version of +,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matches</a:t>
            </a:r>
            <a:r>
              <a:rPr lang="hu-HU" dirty="0"/>
              <a:t> </a:t>
            </a:r>
            <a:r>
              <a:rPr lang="hu-HU" b="1" dirty="0" err="1"/>
              <a:t>at</a:t>
            </a:r>
            <a:r>
              <a:rPr lang="hu-HU" b="1" dirty="0"/>
              <a:t> </a:t>
            </a:r>
            <a:r>
              <a:rPr lang="hu-HU" b="1" dirty="0" err="1"/>
              <a:t>least</a:t>
            </a:r>
            <a:r>
              <a:rPr lang="hu-HU" b="1" dirty="0"/>
              <a:t> 1, </a:t>
            </a:r>
            <a:r>
              <a:rPr lang="hu-HU" b="1" dirty="0" err="1"/>
              <a:t>but</a:t>
            </a:r>
            <a:r>
              <a:rPr lang="hu-HU" b="1" dirty="0"/>
              <a:t>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shortest</a:t>
            </a:r>
            <a:r>
              <a:rPr lang="hu-HU" b="1" dirty="0"/>
              <a:t> </a:t>
            </a:r>
            <a:r>
              <a:rPr lang="hu-HU" dirty="0" err="1"/>
              <a:t>span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, </a:t>
            </a:r>
            <a:r>
              <a:rPr lang="hu-HU" dirty="0" err="1"/>
              <a:t>whereas</a:t>
            </a:r>
            <a:r>
              <a:rPr lang="hu-HU" dirty="0"/>
              <a:t> </a:t>
            </a:r>
            <a:r>
              <a:rPr lang="hu-HU" b="1" dirty="0" err="1"/>
              <a:t>just</a:t>
            </a:r>
            <a:r>
              <a:rPr lang="hu-HU" b="1" dirty="0"/>
              <a:t> </a:t>
            </a:r>
            <a:r>
              <a:rPr lang="hu-HU" b="1" i="1" dirty="0"/>
              <a:t>+</a:t>
            </a:r>
            <a:r>
              <a:rPr lang="hu-HU" b="1" dirty="0"/>
              <a:t> </a:t>
            </a:r>
            <a:r>
              <a:rPr lang="hu-HU" dirty="0" err="1"/>
              <a:t>matches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b="1" dirty="0" err="1"/>
              <a:t>longest</a:t>
            </a:r>
            <a:r>
              <a:rPr lang="hu-HU" b="1" dirty="0"/>
              <a:t> </a:t>
            </a:r>
            <a:r>
              <a:rPr lang="hu-HU" dirty="0" err="1"/>
              <a:t>span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; </a:t>
            </a:r>
            <a:r>
              <a:rPr lang="hu-HU" dirty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{.+?/ </a:t>
            </a:r>
            <a:r>
              <a:rPr lang="hu-HU" dirty="0"/>
              <a:t>vs. </a:t>
            </a:r>
            <a:r>
              <a:rPr lang="hu-HU" dirty="0" smtClean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{.+/ </a:t>
            </a:r>
            <a:r>
              <a:rPr lang="hu-HU" dirty="0"/>
              <a:t>vs. </a:t>
            </a:r>
            <a:r>
              <a:rPr lang="hu-HU" dirty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{.+}/ </a:t>
            </a:r>
            <a:r>
              <a:rPr lang="hu-HU" dirty="0"/>
              <a:t>vs. </a:t>
            </a:r>
            <a:r>
              <a:rPr lang="hu-HU" dirty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{.+?}/</a:t>
            </a:r>
            <a:r>
              <a:rPr lang="hu-HU" dirty="0"/>
              <a:t> -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non-greedy</a:t>
            </a:r>
            <a:endParaRPr lang="hu-HU" dirty="0"/>
          </a:p>
          <a:p>
            <a:pPr lvl="2"/>
            <a:r>
              <a:rPr lang="hu-HU" i="1" dirty="0"/>
              <a:t>* </a:t>
            </a:r>
            <a:r>
              <a:rPr lang="hu-HU" dirty="0" err="1"/>
              <a:t>means</a:t>
            </a:r>
            <a:r>
              <a:rPr lang="hu-HU" dirty="0"/>
              <a:t> </a:t>
            </a:r>
            <a:r>
              <a:rPr lang="hu-HU" b="1" dirty="0" err="1"/>
              <a:t>any</a:t>
            </a:r>
            <a:r>
              <a:rPr lang="hu-HU" b="1" dirty="0"/>
              <a:t> </a:t>
            </a:r>
            <a:r>
              <a:rPr lang="hu-HU" b="1" dirty="0" err="1"/>
              <a:t>number</a:t>
            </a:r>
            <a:r>
              <a:rPr lang="hu-HU" b="1" dirty="0"/>
              <a:t> </a:t>
            </a:r>
            <a:r>
              <a:rPr lang="hu-HU" dirty="0"/>
              <a:t>(0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); </a:t>
            </a:r>
            <a:r>
              <a:rPr lang="hu-HU" dirty="0" smtClean="0">
                <a:solidFill>
                  <a:srgbClr val="00B050"/>
                </a:solidFill>
              </a:rPr>
              <a:t>/th\w*s/</a:t>
            </a:r>
          </a:p>
          <a:p>
            <a:pPr lvl="2"/>
            <a:r>
              <a:rPr lang="hu-HU" i="1" dirty="0" smtClean="0"/>
              <a:t>*? </a:t>
            </a:r>
            <a:r>
              <a:rPr lang="hu-HU" dirty="0" smtClean="0"/>
              <a:t>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non-greedy</a:t>
            </a:r>
            <a:r>
              <a:rPr lang="hu-HU" b="1" dirty="0" smtClean="0"/>
              <a:t> </a:t>
            </a:r>
            <a:r>
              <a:rPr lang="hu-HU" dirty="0" smtClean="0"/>
              <a:t>version of *,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 </a:t>
            </a:r>
            <a:r>
              <a:rPr lang="hu-HU" b="1" dirty="0" err="1" smtClean="0"/>
              <a:t>any</a:t>
            </a:r>
            <a:r>
              <a:rPr lang="hu-HU" b="1" dirty="0" smtClean="0"/>
              <a:t> </a:t>
            </a:r>
            <a:r>
              <a:rPr lang="hu-HU" b="1" dirty="0" err="1" smtClean="0"/>
              <a:t>characters</a:t>
            </a:r>
            <a:r>
              <a:rPr lang="hu-HU" b="1" dirty="0" smtClean="0"/>
              <a:t>, </a:t>
            </a:r>
            <a:r>
              <a:rPr lang="hu-HU" b="1" dirty="0" err="1" smtClean="0"/>
              <a:t>but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least</a:t>
            </a:r>
            <a:r>
              <a:rPr lang="hu-HU" b="1" dirty="0" smtClean="0"/>
              <a:t> </a:t>
            </a:r>
            <a:r>
              <a:rPr lang="hu-HU" b="1" dirty="0" err="1" smtClean="0"/>
              <a:t>possible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makes</a:t>
            </a:r>
            <a:r>
              <a:rPr lang="hu-HU" dirty="0" smtClean="0"/>
              <a:t> </a:t>
            </a:r>
            <a:r>
              <a:rPr lang="hu-HU" dirty="0" err="1" smtClean="0"/>
              <a:t>sense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followed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further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regex</a:t>
            </a:r>
            <a:r>
              <a:rPr lang="hu-HU" dirty="0"/>
              <a:t>); </a:t>
            </a:r>
            <a:r>
              <a:rPr lang="hu-HU" dirty="0">
                <a:solidFill>
                  <a:srgbClr val="00B050"/>
                </a:solidFill>
              </a:rPr>
              <a:t>/</a:t>
            </a:r>
            <a:r>
              <a:rPr lang="hu-HU" dirty="0" smtClean="0">
                <a:solidFill>
                  <a:srgbClr val="00B050"/>
                </a:solidFill>
              </a:rPr>
              <a:t>[</a:t>
            </a:r>
            <a:r>
              <a:rPr lang="hu-HU" dirty="0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].*?\./, /\([^)]*?\)/</a:t>
            </a:r>
          </a:p>
          <a:p>
            <a:pPr lvl="2"/>
            <a:r>
              <a:rPr lang="hu-HU" dirty="0" err="1" smtClean="0"/>
              <a:t>curly</a:t>
            </a:r>
            <a:r>
              <a:rPr lang="hu-HU" dirty="0" smtClean="0"/>
              <a:t> </a:t>
            </a:r>
            <a:r>
              <a:rPr lang="hu-HU" dirty="0" err="1" smtClean="0"/>
              <a:t>braces</a:t>
            </a:r>
            <a:r>
              <a:rPr lang="hu-HU" dirty="0" smtClean="0"/>
              <a:t> { }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either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specify</a:t>
            </a:r>
            <a:r>
              <a:rPr lang="hu-HU" dirty="0" smtClean="0"/>
              <a:t> an </a:t>
            </a:r>
            <a:r>
              <a:rPr lang="hu-HU" b="1" dirty="0" err="1" smtClean="0"/>
              <a:t>exact</a:t>
            </a:r>
            <a:r>
              <a:rPr lang="hu-HU" b="1" dirty="0" smtClean="0"/>
              <a:t> </a:t>
            </a:r>
            <a:r>
              <a:rPr lang="hu-HU" b="1" dirty="0" err="1" smtClean="0"/>
              <a:t>number</a:t>
            </a:r>
            <a:r>
              <a:rPr lang="hu-HU" b="1" dirty="0" smtClean="0"/>
              <a:t> of </a:t>
            </a:r>
            <a:r>
              <a:rPr lang="hu-HU" b="1" dirty="0" err="1" smtClean="0"/>
              <a:t>repetitions</a:t>
            </a:r>
            <a:r>
              <a:rPr lang="hu-HU" b="1" dirty="0" smtClean="0"/>
              <a:t> </a:t>
            </a:r>
            <a:r>
              <a:rPr lang="hu-HU" b="1" dirty="0" err="1" smtClean="0"/>
              <a:t>of</a:t>
            </a:r>
            <a:r>
              <a:rPr lang="hu-HU" b="1" dirty="0" smtClean="0"/>
              <a:t> a </a:t>
            </a:r>
            <a:r>
              <a:rPr lang="hu-HU" b="1" dirty="0" err="1" smtClean="0"/>
              <a:t>pattern</a:t>
            </a:r>
            <a:r>
              <a:rPr lang="hu-HU" b="1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/>
              <a:t> </a:t>
            </a:r>
            <a:r>
              <a:rPr lang="hu-HU" dirty="0" smtClean="0">
                <a:solidFill>
                  <a:srgbClr val="00B050"/>
                </a:solidFill>
              </a:rPr>
              <a:t>/[</a:t>
            </a:r>
            <a:r>
              <a:rPr lang="hu-HU" dirty="0" err="1">
                <a:solidFill>
                  <a:srgbClr val="00B050"/>
                </a:solidFill>
              </a:rPr>
              <a:t>aeiou</a:t>
            </a:r>
            <a:r>
              <a:rPr lang="hu-HU" dirty="0">
                <a:solidFill>
                  <a:srgbClr val="00B050"/>
                </a:solidFill>
              </a:rPr>
              <a:t>]{2</a:t>
            </a:r>
            <a:r>
              <a:rPr lang="hu-HU" dirty="0" smtClean="0">
                <a:solidFill>
                  <a:srgbClr val="00B050"/>
                </a:solidFill>
              </a:rPr>
              <a:t>}/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a </a:t>
            </a:r>
            <a:r>
              <a:rPr lang="hu-HU" b="1" dirty="0" err="1" smtClean="0"/>
              <a:t>range</a:t>
            </a:r>
            <a:r>
              <a:rPr lang="hu-HU" b="1" dirty="0" smtClean="0"/>
              <a:t> of </a:t>
            </a:r>
            <a:r>
              <a:rPr lang="hu-HU" b="1" dirty="0" err="1" smtClean="0"/>
              <a:t>numbers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/\b\w{3,5}\b/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a </a:t>
            </a:r>
            <a:r>
              <a:rPr lang="hu-HU" b="1" dirty="0" smtClean="0"/>
              <a:t>minimum </a:t>
            </a:r>
            <a:r>
              <a:rPr lang="hu-HU" dirty="0" err="1" smtClean="0"/>
              <a:t>number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/\b\w{10,}\b/</a:t>
            </a:r>
            <a:r>
              <a:rPr lang="hu-HU" dirty="0"/>
              <a:t>;</a:t>
            </a:r>
            <a:r>
              <a:rPr lang="hu-HU" dirty="0" smtClean="0"/>
              <a:t> a maximum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expressed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i="1" dirty="0" smtClean="0"/>
              <a:t>{1,n} </a:t>
            </a:r>
            <a:r>
              <a:rPr lang="hu-HU" dirty="0" smtClean="0">
                <a:solidFill>
                  <a:srgbClr val="00B050"/>
                </a:solidFill>
              </a:rPr>
              <a:t>/\b(\w{1,3} ){</a:t>
            </a:r>
            <a:r>
              <a:rPr lang="hu-HU" dirty="0" err="1" smtClean="0">
                <a:solidFill>
                  <a:srgbClr val="00B050"/>
                </a:solidFill>
              </a:rPr>
              <a:t>3</a:t>
            </a:r>
            <a:r>
              <a:rPr lang="hu-HU" dirty="0" smtClean="0">
                <a:solidFill>
                  <a:srgbClr val="00B050"/>
                </a:solidFill>
              </a:rPr>
              <a:t>,}/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matching</a:t>
            </a:r>
            <a:r>
              <a:rPr lang="hu-HU" dirty="0" smtClean="0"/>
              <a:t> </a:t>
            </a:r>
            <a:r>
              <a:rPr lang="hu-HU" dirty="0" err="1" smtClean="0"/>
              <a:t>either</a:t>
            </a:r>
            <a:r>
              <a:rPr lang="hu-HU" dirty="0" smtClean="0"/>
              <a:t> </a:t>
            </a:r>
            <a:r>
              <a:rPr lang="hu-HU" dirty="0" err="1" smtClean="0"/>
              <a:t>HH</a:t>
            </a:r>
            <a:r>
              <a:rPr lang="hu-HU" dirty="0" smtClean="0"/>
              <a:t>:MM and </a:t>
            </a:r>
            <a:r>
              <a:rPr lang="hu-HU" dirty="0" err="1" smtClean="0"/>
              <a:t>HH</a:t>
            </a:r>
            <a:r>
              <a:rPr lang="hu-HU" dirty="0" smtClean="0"/>
              <a:t>:MM:SS</a:t>
            </a:r>
            <a:br>
              <a:rPr lang="hu-HU" dirty="0" smtClean="0"/>
            </a:br>
            <a:r>
              <a:rPr lang="en-GB" dirty="0" smtClean="0">
                <a:solidFill>
                  <a:srgbClr val="00B050"/>
                </a:solidFill>
              </a:rPr>
              <a:t>([</a:t>
            </a:r>
            <a:r>
              <a:rPr lang="en-GB" dirty="0">
                <a:solidFill>
                  <a:srgbClr val="00B050"/>
                </a:solidFill>
              </a:rPr>
              <a:t>01][0-9]|2[0-3])(:[0-5][0-9]){1,2</a:t>
            </a:r>
            <a:r>
              <a:rPr lang="en-GB" dirty="0" smtClean="0">
                <a:solidFill>
                  <a:srgbClr val="00B050"/>
                </a:solidFill>
              </a:rPr>
              <a:t>}</a:t>
            </a:r>
            <a:endParaRPr lang="hu-HU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07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Quick </a:t>
            </a:r>
            <a:r>
              <a:rPr lang="hu-HU" dirty="0" err="1"/>
              <a:t>Regular</a:t>
            </a:r>
            <a:r>
              <a:rPr lang="hu-HU" dirty="0"/>
              <a:t> </a:t>
            </a:r>
            <a:r>
              <a:rPr lang="hu-HU" dirty="0" err="1"/>
              <a:t>Expressions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Unicode </a:t>
            </a:r>
            <a:r>
              <a:rPr lang="en-GB" dirty="0" smtClean="0"/>
              <a:t>character</a:t>
            </a:r>
            <a:r>
              <a:rPr lang="hu-HU" dirty="0" smtClean="0"/>
              <a:t> </a:t>
            </a:r>
            <a:r>
              <a:rPr lang="en-GB" dirty="0" smtClean="0"/>
              <a:t>properties</a:t>
            </a:r>
            <a:r>
              <a:rPr lang="hu-HU" dirty="0" smtClean="0"/>
              <a:t>: </a:t>
            </a:r>
            <a:r>
              <a:rPr lang="hu-HU" i="1" dirty="0"/>
              <a:t>\p{}</a:t>
            </a:r>
          </a:p>
          <a:p>
            <a:pPr lvl="1"/>
            <a:r>
              <a:rPr lang="en-GB" dirty="0"/>
              <a:t>For languages other than English, matching Unicode characters </a:t>
            </a:r>
            <a:r>
              <a:rPr lang="en-GB" dirty="0" smtClean="0"/>
              <a:t>is </a:t>
            </a:r>
            <a:r>
              <a:rPr lang="en-GB" dirty="0"/>
              <a:t>an </a:t>
            </a:r>
            <a:r>
              <a:rPr lang="en-GB" dirty="0" smtClean="0"/>
              <a:t>important </a:t>
            </a:r>
            <a:r>
              <a:rPr lang="en-GB" dirty="0"/>
              <a:t>consideration when using </a:t>
            </a:r>
            <a:r>
              <a:rPr lang="en-GB" dirty="0" smtClean="0"/>
              <a:t>regexes</a:t>
            </a:r>
            <a:endParaRPr lang="hu-HU" dirty="0" smtClean="0"/>
          </a:p>
          <a:p>
            <a:pPr lvl="1"/>
            <a:r>
              <a:rPr lang="hu-HU" i="1" dirty="0" smtClean="0"/>
              <a:t>\w</a:t>
            </a:r>
            <a:r>
              <a:rPr lang="hu-HU" dirty="0" smtClean="0"/>
              <a:t>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 Unicode </a:t>
            </a:r>
            <a:r>
              <a:rPr lang="hu-HU" dirty="0" err="1" smtClean="0"/>
              <a:t>letters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en-GB" dirty="0" smtClean="0"/>
              <a:t>this </a:t>
            </a:r>
            <a:r>
              <a:rPr lang="en-GB" dirty="0"/>
              <a:t>does not allow for more fine-grained </a:t>
            </a:r>
            <a:r>
              <a:rPr lang="en-GB" dirty="0" smtClean="0"/>
              <a:t>searches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upper-case</a:t>
            </a:r>
            <a:r>
              <a:rPr lang="hu-HU" dirty="0" smtClean="0"/>
              <a:t> </a:t>
            </a:r>
            <a:r>
              <a:rPr lang="hu-HU" dirty="0" err="1" smtClean="0"/>
              <a:t>letters</a:t>
            </a:r>
            <a:r>
              <a:rPr lang="hu-HU" dirty="0" smtClean="0"/>
              <a:t>, </a:t>
            </a:r>
            <a:r>
              <a:rPr lang="hu-HU" dirty="0" err="1" smtClean="0"/>
              <a:t>including</a:t>
            </a:r>
            <a:r>
              <a:rPr lang="hu-HU" dirty="0" smtClean="0"/>
              <a:t> non-ASCII </a:t>
            </a:r>
            <a:r>
              <a:rPr lang="hu-HU" dirty="0" err="1" smtClean="0"/>
              <a:t>ones</a:t>
            </a:r>
            <a:endParaRPr lang="hu-HU" dirty="0" smtClean="0"/>
          </a:p>
          <a:p>
            <a:pPr lvl="1"/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possibility</a:t>
            </a:r>
            <a:r>
              <a:rPr lang="hu-HU" dirty="0" smtClean="0"/>
              <a:t>: </a:t>
            </a:r>
            <a:r>
              <a:rPr lang="hu-HU" dirty="0" smtClean="0">
                <a:solidFill>
                  <a:srgbClr val="00B050"/>
                </a:solidFill>
              </a:rPr>
              <a:t>/[</a:t>
            </a:r>
            <a:r>
              <a:rPr lang="hu-HU" dirty="0" err="1" smtClean="0">
                <a:solidFill>
                  <a:srgbClr val="00B050"/>
                </a:solidFill>
              </a:rPr>
              <a:t>A-ZÁÉÍÓÚÖÜŐŰ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  <a:r>
              <a:rPr lang="hu-HU" dirty="0" smtClean="0"/>
              <a:t> –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clumsy</a:t>
            </a:r>
            <a:r>
              <a:rPr lang="hu-HU" dirty="0" smtClean="0"/>
              <a:t>,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cover</a:t>
            </a:r>
            <a:r>
              <a:rPr lang="hu-HU" dirty="0" smtClean="0"/>
              <a:t> </a:t>
            </a:r>
            <a:r>
              <a:rPr lang="hu-HU" dirty="0" err="1" smtClean="0"/>
              <a:t>foreign</a:t>
            </a:r>
            <a:r>
              <a:rPr lang="hu-HU" dirty="0" smtClean="0"/>
              <a:t> </a:t>
            </a:r>
            <a:r>
              <a:rPr lang="hu-HU" dirty="0" err="1" smtClean="0"/>
              <a:t>letters</a:t>
            </a:r>
            <a:endParaRPr lang="hu-HU" dirty="0" smtClean="0"/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correct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is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b="1" dirty="0" err="1" smtClean="0"/>
              <a:t>match</a:t>
            </a:r>
            <a:r>
              <a:rPr lang="hu-HU" b="1" dirty="0" smtClean="0"/>
              <a:t> a Unicode </a:t>
            </a:r>
            <a:r>
              <a:rPr lang="hu-HU" b="1" dirty="0" err="1" smtClean="0"/>
              <a:t>character</a:t>
            </a:r>
            <a:r>
              <a:rPr lang="hu-HU" b="1" dirty="0" smtClean="0"/>
              <a:t> </a:t>
            </a:r>
            <a:r>
              <a:rPr lang="hu-HU" b="1" dirty="0" err="1" smtClean="0"/>
              <a:t>class</a:t>
            </a:r>
            <a:endParaRPr lang="hu-HU" b="1" dirty="0"/>
          </a:p>
          <a:p>
            <a:pPr lvl="1"/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available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hu-HU" dirty="0" smtClean="0"/>
              <a:t> </a:t>
            </a:r>
            <a:r>
              <a:rPr lang="hu-HU" dirty="0" err="1" smtClean="0"/>
              <a:t>third-party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Python,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part of </a:t>
            </a:r>
            <a:r>
              <a:rPr lang="hu-HU" dirty="0" err="1" smtClean="0"/>
              <a:t>the</a:t>
            </a:r>
            <a:r>
              <a:rPr lang="hu-HU" dirty="0" smtClean="0"/>
              <a:t> standard </a:t>
            </a:r>
            <a:r>
              <a:rPr lang="hu-HU" dirty="0" err="1" smtClean="0"/>
              <a:t>library</a:t>
            </a:r>
            <a:r>
              <a:rPr lang="hu-HU" dirty="0" smtClean="0"/>
              <a:t>; </a:t>
            </a:r>
            <a:r>
              <a:rPr lang="hu-HU" dirty="0" err="1" smtClean="0"/>
              <a:t>Perl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out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box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Linux </a:t>
            </a:r>
            <a:r>
              <a:rPr lang="hu-HU" dirty="0" err="1" smtClean="0"/>
              <a:t>also</a:t>
            </a:r>
            <a:endParaRPr lang="hu-HU" dirty="0" smtClean="0"/>
          </a:p>
          <a:p>
            <a:pPr lvl="1"/>
            <a:r>
              <a:rPr lang="hu-HU" dirty="0" smtClean="0"/>
              <a:t>Most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ones</a:t>
            </a:r>
            <a:r>
              <a:rPr lang="hu-HU" dirty="0" smtClean="0"/>
              <a:t>:</a:t>
            </a:r>
          </a:p>
          <a:p>
            <a:pPr lvl="2"/>
            <a:r>
              <a:rPr lang="hu-HU" i="1" dirty="0"/>
              <a:t>\p{L}: </a:t>
            </a:r>
            <a:r>
              <a:rPr lang="hu-HU" b="1" dirty="0" err="1"/>
              <a:t>any</a:t>
            </a:r>
            <a:r>
              <a:rPr lang="hu-HU" b="1" dirty="0"/>
              <a:t> </a:t>
            </a:r>
            <a:r>
              <a:rPr lang="hu-HU" b="1" dirty="0" err="1"/>
              <a:t>letter</a:t>
            </a:r>
            <a:r>
              <a:rPr lang="hu-HU" dirty="0"/>
              <a:t>, </a:t>
            </a:r>
            <a:r>
              <a:rPr lang="hu-HU" i="1" dirty="0" smtClean="0"/>
              <a:t>\p{</a:t>
            </a:r>
            <a:r>
              <a:rPr lang="hu-HU" i="1" dirty="0" err="1" smtClean="0"/>
              <a:t>Lu</a:t>
            </a:r>
            <a:r>
              <a:rPr lang="hu-HU" i="1" dirty="0" smtClean="0"/>
              <a:t>}: </a:t>
            </a:r>
            <a:r>
              <a:rPr lang="hu-HU" b="1" dirty="0" err="1" smtClean="0"/>
              <a:t>uppercase</a:t>
            </a:r>
            <a:r>
              <a:rPr lang="hu-HU" b="1" dirty="0" smtClean="0"/>
              <a:t> </a:t>
            </a:r>
            <a:r>
              <a:rPr lang="hu-HU" b="1" dirty="0" err="1" smtClean="0"/>
              <a:t>letter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</a:t>
            </a:r>
            <a:r>
              <a:rPr lang="hu-HU" i="1" dirty="0" err="1" smtClean="0"/>
              <a:t>Ll</a:t>
            </a:r>
            <a:r>
              <a:rPr lang="hu-HU" i="1" dirty="0" smtClean="0"/>
              <a:t>}: </a:t>
            </a:r>
            <a:r>
              <a:rPr lang="hu-HU" b="1" dirty="0" err="1" smtClean="0"/>
              <a:t>lowercase</a:t>
            </a:r>
            <a:r>
              <a:rPr lang="hu-HU" b="1" dirty="0" smtClean="0"/>
              <a:t> </a:t>
            </a:r>
            <a:r>
              <a:rPr lang="hu-HU" b="1" dirty="0" err="1" smtClean="0"/>
              <a:t>letter</a:t>
            </a:r>
            <a:r>
              <a:rPr lang="hu-HU" dirty="0" smtClean="0"/>
              <a:t>, </a:t>
            </a:r>
            <a:r>
              <a:rPr lang="hu-HU" i="1" dirty="0" smtClean="0"/>
              <a:t>\p{</a:t>
            </a:r>
            <a:r>
              <a:rPr lang="hu-HU" i="1" dirty="0" err="1" smtClean="0"/>
              <a:t>Lo</a:t>
            </a:r>
            <a:r>
              <a:rPr lang="hu-HU" i="1" dirty="0" smtClean="0"/>
              <a:t>}: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letter</a:t>
            </a:r>
            <a:r>
              <a:rPr lang="hu-HU" dirty="0" smtClean="0"/>
              <a:t>, </a:t>
            </a:r>
            <a:r>
              <a:rPr lang="hu-HU" dirty="0" err="1" smtClean="0"/>
              <a:t>meaning</a:t>
            </a:r>
            <a:r>
              <a:rPr lang="hu-HU" dirty="0" smtClean="0"/>
              <a:t> an </a:t>
            </a:r>
            <a:r>
              <a:rPr lang="hu-HU" b="1" dirty="0" err="1" smtClean="0"/>
              <a:t>uncased</a:t>
            </a:r>
            <a:r>
              <a:rPr lang="hu-HU" b="1" dirty="0" smtClean="0"/>
              <a:t> </a:t>
            </a:r>
            <a:r>
              <a:rPr lang="hu-HU" b="1" dirty="0" err="1" smtClean="0"/>
              <a:t>letter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an</a:t>
            </a:r>
            <a:r>
              <a:rPr lang="hu-HU" dirty="0" smtClean="0"/>
              <a:t> </a:t>
            </a:r>
            <a:r>
              <a:rPr lang="hu-HU" dirty="0" err="1" smtClean="0"/>
              <a:t>ideograph</a:t>
            </a:r>
            <a:endParaRPr lang="hu-HU" dirty="0" smtClean="0"/>
          </a:p>
          <a:p>
            <a:pPr lvl="2"/>
            <a:r>
              <a:rPr lang="hu-HU" i="1" dirty="0" smtClean="0"/>
              <a:t>\p{</a:t>
            </a:r>
            <a:r>
              <a:rPr lang="hu-HU" i="1" dirty="0" err="1" smtClean="0"/>
              <a:t>P</a:t>
            </a:r>
            <a:r>
              <a:rPr lang="hu-HU" i="1" dirty="0" smtClean="0"/>
              <a:t>}: </a:t>
            </a:r>
            <a:r>
              <a:rPr lang="hu-HU" b="1" dirty="0" err="1" smtClean="0"/>
              <a:t>any</a:t>
            </a:r>
            <a:r>
              <a:rPr lang="hu-HU" b="1" dirty="0" smtClean="0"/>
              <a:t> </a:t>
            </a:r>
            <a:r>
              <a:rPr lang="hu-HU" b="1" dirty="0" err="1" smtClean="0"/>
              <a:t>punctuation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</a:t>
            </a:r>
            <a:r>
              <a:rPr lang="hu-HU" i="1" dirty="0" err="1" smtClean="0"/>
              <a:t>Pd</a:t>
            </a:r>
            <a:r>
              <a:rPr lang="hu-HU" i="1" dirty="0" smtClean="0"/>
              <a:t>}: </a:t>
            </a:r>
            <a:r>
              <a:rPr lang="hu-HU" dirty="0" err="1" smtClean="0"/>
              <a:t>dash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</a:t>
            </a:r>
            <a:r>
              <a:rPr lang="hu-HU" i="1" dirty="0" err="1" smtClean="0"/>
              <a:t>Ps</a:t>
            </a:r>
            <a:r>
              <a:rPr lang="hu-HU" i="1" dirty="0" smtClean="0"/>
              <a:t>}: </a:t>
            </a:r>
            <a:r>
              <a:rPr lang="hu-HU" dirty="0" err="1" smtClean="0"/>
              <a:t>opening</a:t>
            </a:r>
            <a:r>
              <a:rPr lang="hu-HU" dirty="0" smtClean="0"/>
              <a:t> </a:t>
            </a:r>
            <a:r>
              <a:rPr lang="hu-HU" dirty="0" err="1" smtClean="0"/>
              <a:t>bracket-like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</a:t>
            </a:r>
            <a:r>
              <a:rPr lang="hu-HU" i="1" dirty="0" err="1" smtClean="0"/>
              <a:t>Pe</a:t>
            </a:r>
            <a:r>
              <a:rPr lang="hu-HU" i="1" dirty="0" smtClean="0"/>
              <a:t>}: </a:t>
            </a:r>
            <a:r>
              <a:rPr lang="hu-HU" dirty="0" err="1" smtClean="0"/>
              <a:t>closing</a:t>
            </a:r>
            <a:r>
              <a:rPr lang="hu-HU" dirty="0" smtClean="0"/>
              <a:t> </a:t>
            </a:r>
            <a:r>
              <a:rPr lang="hu-HU" dirty="0" err="1" smtClean="0"/>
              <a:t>bracket-like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{Pi}: </a:t>
            </a:r>
            <a:r>
              <a:rPr lang="hu-HU" dirty="0" err="1" smtClean="0"/>
              <a:t>opening</a:t>
            </a:r>
            <a:r>
              <a:rPr lang="hu-HU" dirty="0" smtClean="0"/>
              <a:t> </a:t>
            </a:r>
            <a:r>
              <a:rPr lang="hu-HU" dirty="0" err="1" smtClean="0"/>
              <a:t>quote</a:t>
            </a:r>
            <a:r>
              <a:rPr lang="hu-HU" dirty="0" smtClean="0"/>
              <a:t>, </a:t>
            </a:r>
            <a:r>
              <a:rPr lang="hu-HU" i="1" dirty="0" smtClean="0"/>
              <a:t>\p{</a:t>
            </a:r>
            <a:r>
              <a:rPr lang="hu-HU" i="1" dirty="0" err="1" smtClean="0"/>
              <a:t>Pf</a:t>
            </a:r>
            <a:r>
              <a:rPr lang="hu-HU" i="1" dirty="0" smtClean="0"/>
              <a:t>}: </a:t>
            </a:r>
            <a:r>
              <a:rPr lang="hu-HU" dirty="0" err="1" smtClean="0"/>
              <a:t>closing</a:t>
            </a:r>
            <a:r>
              <a:rPr lang="hu-HU" dirty="0" smtClean="0"/>
              <a:t> </a:t>
            </a:r>
            <a:r>
              <a:rPr lang="hu-HU" dirty="0" err="1" smtClean="0"/>
              <a:t>quote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</a:t>
            </a:r>
            <a:r>
              <a:rPr lang="hu-HU" i="1" dirty="0" err="1" smtClean="0"/>
              <a:t>Po</a:t>
            </a:r>
            <a:r>
              <a:rPr lang="hu-HU" i="1" dirty="0" smtClean="0"/>
              <a:t>}: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punctuation</a:t>
            </a:r>
            <a:endParaRPr lang="hu-HU" dirty="0" smtClean="0"/>
          </a:p>
          <a:p>
            <a:pPr lvl="2"/>
            <a:r>
              <a:rPr lang="hu-HU" i="1" dirty="0" smtClean="0"/>
              <a:t>\p{S}: </a:t>
            </a:r>
            <a:r>
              <a:rPr lang="hu-HU" b="1" dirty="0" err="1" smtClean="0"/>
              <a:t>any</a:t>
            </a:r>
            <a:r>
              <a:rPr lang="hu-HU" b="1" dirty="0" smtClean="0"/>
              <a:t> </a:t>
            </a:r>
            <a:r>
              <a:rPr lang="hu-HU" b="1" dirty="0" err="1" smtClean="0"/>
              <a:t>symbol</a:t>
            </a:r>
            <a:endParaRPr lang="hu-HU" b="1" dirty="0" smtClean="0"/>
          </a:p>
          <a:p>
            <a:pPr lvl="2"/>
            <a:r>
              <a:rPr lang="hu-HU" i="1" dirty="0" smtClean="0"/>
              <a:t>\p{</a:t>
            </a:r>
            <a:r>
              <a:rPr lang="hu-HU" i="1" dirty="0" err="1" smtClean="0"/>
              <a:t>Zs</a:t>
            </a:r>
            <a:r>
              <a:rPr lang="hu-HU" i="1" dirty="0" smtClean="0"/>
              <a:t>}: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endParaRPr lang="hu-HU" dirty="0" smtClean="0"/>
          </a:p>
          <a:p>
            <a:pPr lvl="2"/>
            <a:r>
              <a:rPr lang="hu-HU" dirty="0" err="1" smtClean="0"/>
              <a:t>complete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r>
              <a:rPr lang="hu-HU" dirty="0"/>
              <a:t>: </a:t>
            </a:r>
            <a:r>
              <a:rPr lang="hu-HU" dirty="0" err="1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err="1">
                <a:hlinkClick r:id="rId2"/>
              </a:rPr>
              <a:t>www.unicode.org</a:t>
            </a:r>
            <a:r>
              <a:rPr lang="hu-HU" dirty="0">
                <a:hlinkClick r:id="rId2"/>
              </a:rPr>
              <a:t>/</a:t>
            </a:r>
            <a:r>
              <a:rPr lang="hu-HU" dirty="0" err="1">
                <a:hlinkClick r:id="rId2"/>
              </a:rPr>
              <a:t>versions</a:t>
            </a:r>
            <a:r>
              <a:rPr lang="hu-HU" dirty="0">
                <a:hlinkClick r:id="rId2"/>
              </a:rPr>
              <a:t>/Unicode17.0.0/</a:t>
            </a:r>
            <a:r>
              <a:rPr lang="hu-HU" dirty="0" err="1">
                <a:hlinkClick r:id="rId2"/>
              </a:rPr>
              <a:t>core-spec</a:t>
            </a:r>
            <a:r>
              <a:rPr lang="hu-HU" dirty="0">
                <a:hlinkClick r:id="rId2"/>
              </a:rPr>
              <a:t>/chapter-4</a:t>
            </a:r>
            <a:r>
              <a:rPr lang="hu-HU" dirty="0" smtClean="0">
                <a:hlinkClick r:id="rId2"/>
              </a:rPr>
              <a:t>/</a:t>
            </a:r>
            <a:r>
              <a:rPr lang="hu-H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150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Quick </a:t>
            </a:r>
            <a:r>
              <a:rPr lang="hu-HU" dirty="0" err="1"/>
              <a:t>Regular</a:t>
            </a:r>
            <a:r>
              <a:rPr lang="hu-HU" dirty="0"/>
              <a:t> </a:t>
            </a:r>
            <a:r>
              <a:rPr lang="hu-HU" dirty="0" err="1"/>
              <a:t>Expressions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Many</a:t>
            </a:r>
            <a:r>
              <a:rPr lang="hu-HU" dirty="0" smtClean="0"/>
              <a:t> more </a:t>
            </a:r>
            <a:r>
              <a:rPr lang="hu-HU" dirty="0" err="1" smtClean="0"/>
              <a:t>advanced</a:t>
            </a:r>
            <a:r>
              <a:rPr lang="hu-HU" dirty="0" smtClean="0"/>
              <a:t> </a:t>
            </a:r>
            <a:r>
              <a:rPr lang="hu-HU" dirty="0" err="1" smtClean="0"/>
              <a:t>techniques</a:t>
            </a:r>
            <a:r>
              <a:rPr lang="hu-HU" dirty="0" smtClean="0"/>
              <a:t>:</a:t>
            </a:r>
          </a:p>
          <a:p>
            <a:pPr lvl="1"/>
            <a:r>
              <a:rPr lang="en-GB" dirty="0" err="1"/>
              <a:t>Lookaround</a:t>
            </a:r>
            <a:r>
              <a:rPr lang="en-GB" dirty="0"/>
              <a:t> allows the user to specify the left and right boundary of a regex </a:t>
            </a:r>
            <a:r>
              <a:rPr lang="hu-HU" dirty="0" err="1" smtClean="0"/>
              <a:t>pattern</a:t>
            </a:r>
            <a:r>
              <a:rPr lang="hu-HU" dirty="0" smtClean="0"/>
              <a:t>, and </a:t>
            </a:r>
            <a:r>
              <a:rPr lang="en-GB" dirty="0" smtClean="0"/>
              <a:t>to </a:t>
            </a:r>
            <a:r>
              <a:rPr lang="en-GB" dirty="0"/>
              <a:t>separate the pattern to be matched and the context in which we want it to </a:t>
            </a:r>
            <a:r>
              <a:rPr lang="en-GB" dirty="0" smtClean="0"/>
              <a:t>appear</a:t>
            </a:r>
            <a:r>
              <a:rPr lang="hu-HU" dirty="0" smtClean="0"/>
              <a:t>.</a:t>
            </a:r>
          </a:p>
          <a:p>
            <a:pPr lvl="2"/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boundary</a:t>
            </a:r>
            <a:r>
              <a:rPr lang="hu-HU" dirty="0" smtClean="0"/>
              <a:t>: </a:t>
            </a:r>
            <a:r>
              <a:rPr lang="hu-HU" dirty="0" err="1" smtClean="0"/>
              <a:t>lookbehind</a:t>
            </a:r>
            <a:r>
              <a:rPr lang="hu-HU" dirty="0" smtClean="0"/>
              <a:t> </a:t>
            </a:r>
            <a:r>
              <a:rPr lang="hu-HU" i="1" dirty="0" smtClean="0"/>
              <a:t>?&lt;=</a:t>
            </a:r>
            <a:r>
              <a:rPr lang="hu-HU" dirty="0" smtClean="0"/>
              <a:t>; right: </a:t>
            </a:r>
            <a:r>
              <a:rPr lang="hu-HU" dirty="0" err="1" smtClean="0"/>
              <a:t>lookahead</a:t>
            </a:r>
            <a:r>
              <a:rPr lang="hu-HU" dirty="0"/>
              <a:t> </a:t>
            </a:r>
            <a:r>
              <a:rPr lang="hu-HU" i="1" dirty="0" smtClean="0"/>
              <a:t>?=</a:t>
            </a:r>
          </a:p>
          <a:p>
            <a:pPr lvl="3"/>
            <a:r>
              <a:rPr lang="hu-HU" dirty="0">
                <a:solidFill>
                  <a:srgbClr val="00B050"/>
                </a:solidFill>
              </a:rPr>
              <a:t>/(</a:t>
            </a:r>
            <a:r>
              <a:rPr lang="hu-HU" b="1" dirty="0">
                <a:solidFill>
                  <a:srgbClr val="00B050"/>
                </a:solidFill>
              </a:rPr>
              <a:t>?&lt;=</a:t>
            </a:r>
            <a:r>
              <a:rPr lang="hu-HU" dirty="0" err="1">
                <a:solidFill>
                  <a:srgbClr val="00B050"/>
                </a:solidFill>
              </a:rPr>
              <a:t>the</a:t>
            </a:r>
            <a:r>
              <a:rPr lang="hu-HU" dirty="0">
                <a:solidFill>
                  <a:srgbClr val="00B050"/>
                </a:solidFill>
              </a:rPr>
              <a:t> )\w+/</a:t>
            </a:r>
            <a:r>
              <a:rPr lang="hu-HU" dirty="0"/>
              <a:t>, </a:t>
            </a:r>
            <a:r>
              <a:rPr lang="hu-HU" dirty="0" smtClean="0">
                <a:solidFill>
                  <a:srgbClr val="00B050"/>
                </a:solidFill>
              </a:rPr>
              <a:t>/(</a:t>
            </a:r>
            <a:r>
              <a:rPr lang="hu-HU" b="1" dirty="0" smtClean="0">
                <a:solidFill>
                  <a:srgbClr val="00B050"/>
                </a:solidFill>
              </a:rPr>
              <a:t>?&lt;=</a:t>
            </a:r>
            <a:r>
              <a:rPr lang="hu-HU" dirty="0" smtClean="0">
                <a:solidFill>
                  <a:srgbClr val="00B050"/>
                </a:solidFill>
              </a:rPr>
              <a:t>{).+?(</a:t>
            </a:r>
            <a:r>
              <a:rPr lang="hu-HU" b="1" dirty="0" smtClean="0">
                <a:solidFill>
                  <a:srgbClr val="00B050"/>
                </a:solidFill>
              </a:rPr>
              <a:t>?=</a:t>
            </a:r>
            <a:r>
              <a:rPr lang="hu-HU" dirty="0" smtClean="0">
                <a:solidFill>
                  <a:srgbClr val="00B050"/>
                </a:solidFill>
              </a:rPr>
              <a:t>})/</a:t>
            </a:r>
          </a:p>
          <a:p>
            <a:pPr lvl="2"/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positive</a:t>
            </a:r>
            <a:r>
              <a:rPr lang="hu-HU" dirty="0" smtClean="0"/>
              <a:t> (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right)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b="1" dirty="0" err="1" smtClean="0"/>
              <a:t>negative</a:t>
            </a:r>
            <a:r>
              <a:rPr lang="hu-HU" dirty="0" smtClean="0"/>
              <a:t> (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b="1" dirty="0" err="1" smtClean="0"/>
              <a:t>not</a:t>
            </a:r>
            <a:r>
              <a:rPr lang="hu-HU" b="1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), </a:t>
            </a:r>
            <a:r>
              <a:rPr lang="hu-HU" i="1" dirty="0" smtClean="0"/>
              <a:t>!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r>
              <a:rPr lang="hu-HU" dirty="0" smtClean="0"/>
              <a:t> of </a:t>
            </a:r>
            <a:r>
              <a:rPr lang="hu-HU" i="1" dirty="0" smtClean="0"/>
              <a:t>=</a:t>
            </a:r>
          </a:p>
          <a:p>
            <a:pPr lvl="3"/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en-GB" dirty="0" smtClean="0">
                <a:solidFill>
                  <a:srgbClr val="00B050"/>
                </a:solidFill>
              </a:rPr>
              <a:t>large</a:t>
            </a:r>
            <a:r>
              <a:rPr lang="en-GB" dirty="0">
                <a:solidFill>
                  <a:srgbClr val="00B050"/>
                </a:solidFill>
              </a:rPr>
              <a:t>(?! language</a:t>
            </a:r>
            <a:r>
              <a:rPr lang="en-GB" dirty="0" smtClean="0">
                <a:solidFill>
                  <a:srgbClr val="00B050"/>
                </a:solidFill>
              </a:rPr>
              <a:t>)</a:t>
            </a:r>
            <a:r>
              <a:rPr lang="hu-HU" dirty="0">
                <a:solidFill>
                  <a:srgbClr val="00B050"/>
                </a:solidFill>
              </a:rPr>
              <a:t>/</a:t>
            </a:r>
            <a:r>
              <a:rPr lang="hu-HU" dirty="0"/>
              <a:t>, </a:t>
            </a:r>
            <a:r>
              <a:rPr lang="hu-HU" dirty="0">
                <a:solidFill>
                  <a:srgbClr val="00B050"/>
                </a:solidFill>
              </a:rPr>
              <a:t>/(?&lt;![.!:] )[A-Z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</a:p>
          <a:p>
            <a:pPr lvl="1"/>
            <a:r>
              <a:rPr lang="hu-HU" dirty="0" err="1" smtClean="0"/>
              <a:t>Referring</a:t>
            </a:r>
            <a:r>
              <a:rPr lang="hu-HU" dirty="0" smtClean="0"/>
              <a:t> back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parenthesised</a:t>
            </a:r>
            <a:r>
              <a:rPr lang="hu-HU" dirty="0" smtClean="0"/>
              <a:t> (</a:t>
            </a:r>
            <a:r>
              <a:rPr lang="hu-HU" dirty="0" err="1" smtClean="0"/>
              <a:t>so-called</a:t>
            </a:r>
            <a:r>
              <a:rPr lang="hu-HU" dirty="0" smtClean="0"/>
              <a:t> </a:t>
            </a:r>
            <a:r>
              <a:rPr lang="hu-HU" dirty="0" err="1" smtClean="0"/>
              <a:t>capture</a:t>
            </a:r>
            <a:r>
              <a:rPr lang="hu-HU" dirty="0" smtClean="0"/>
              <a:t>) </a:t>
            </a:r>
            <a:r>
              <a:rPr lang="hu-HU" dirty="0" err="1" smtClean="0"/>
              <a:t>group</a:t>
            </a:r>
            <a:r>
              <a:rPr lang="hu-HU" dirty="0" smtClean="0"/>
              <a:t> </a:t>
            </a:r>
            <a:r>
              <a:rPr lang="hu-HU" b="1" dirty="0" err="1" smtClean="0"/>
              <a:t>matches</a:t>
            </a:r>
            <a:r>
              <a:rPr lang="hu-HU" b="1" dirty="0" smtClean="0"/>
              <a:t> </a:t>
            </a:r>
            <a:r>
              <a:rPr lang="hu-HU" b="1" dirty="0" err="1" smtClean="0"/>
              <a:t>repetition</a:t>
            </a:r>
            <a:r>
              <a:rPr lang="hu-HU" b="1" dirty="0" smtClean="0"/>
              <a:t> of </a:t>
            </a:r>
            <a:r>
              <a:rPr lang="hu-HU" b="1" dirty="0" err="1" smtClean="0"/>
              <a:t>matches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: </a:t>
            </a:r>
            <a:r>
              <a:rPr lang="hu-HU" dirty="0" smtClean="0">
                <a:solidFill>
                  <a:srgbClr val="00B050"/>
                </a:solidFill>
              </a:rPr>
              <a:t>/(\w)\1/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/(\w{2})\1/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/(\w)(\</a:t>
            </a:r>
            <a:r>
              <a:rPr lang="hu-HU" dirty="0" err="1" smtClean="0">
                <a:solidFill>
                  <a:srgbClr val="00B050"/>
                </a:solidFill>
              </a:rPr>
              <a:t>w</a:t>
            </a:r>
            <a:r>
              <a:rPr lang="hu-HU" dirty="0" smtClean="0">
                <a:solidFill>
                  <a:srgbClr val="00B050"/>
                </a:solidFill>
              </a:rPr>
              <a:t>)\2\1/</a:t>
            </a:r>
          </a:p>
          <a:p>
            <a:pPr lvl="1"/>
            <a:r>
              <a:rPr lang="hu-HU" dirty="0" err="1" smtClean="0"/>
              <a:t>Named</a:t>
            </a:r>
            <a:r>
              <a:rPr lang="hu-HU" dirty="0" smtClean="0"/>
              <a:t> </a:t>
            </a:r>
            <a:r>
              <a:rPr lang="hu-HU" dirty="0" err="1" smtClean="0"/>
              <a:t>capture</a:t>
            </a:r>
            <a:r>
              <a:rPr lang="hu-HU" dirty="0" smtClean="0"/>
              <a:t> </a:t>
            </a:r>
            <a:r>
              <a:rPr lang="hu-HU" dirty="0" err="1" smtClean="0"/>
              <a:t>groups</a:t>
            </a:r>
            <a:r>
              <a:rPr lang="hu-HU" dirty="0" smtClean="0"/>
              <a:t>:</a:t>
            </a:r>
          </a:p>
          <a:p>
            <a:pPr lvl="2"/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  <a:r>
              <a:rPr lang="en-GB" dirty="0">
                <a:solidFill>
                  <a:srgbClr val="00B050"/>
                </a:solidFill>
              </a:rPr>
              <a:t>P&lt;</a:t>
            </a:r>
            <a:r>
              <a:rPr lang="en-GB" dirty="0" err="1">
                <a:solidFill>
                  <a:srgbClr val="00B050"/>
                </a:solidFill>
              </a:rPr>
              <a:t>first_name</a:t>
            </a:r>
            <a:r>
              <a:rPr lang="en-GB" dirty="0">
                <a:solidFill>
                  <a:srgbClr val="00B050"/>
                </a:solidFill>
              </a:rPr>
              <a:t>&gt;\w+) (?P&lt;</a:t>
            </a:r>
            <a:r>
              <a:rPr lang="en-GB" dirty="0" err="1">
                <a:solidFill>
                  <a:srgbClr val="00B050"/>
                </a:solidFill>
              </a:rPr>
              <a:t>last_name</a:t>
            </a:r>
            <a:r>
              <a:rPr lang="en-GB" dirty="0">
                <a:solidFill>
                  <a:srgbClr val="00B050"/>
                </a:solidFill>
              </a:rPr>
              <a:t>&gt;\w</a:t>
            </a:r>
            <a:r>
              <a:rPr lang="en-GB" dirty="0" smtClean="0">
                <a:solidFill>
                  <a:srgbClr val="00B050"/>
                </a:solidFill>
              </a:rPr>
              <a:t>+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endParaRPr lang="hu-HU" dirty="0">
              <a:solidFill>
                <a:srgbClr val="00B050"/>
              </a:solidFill>
            </a:endParaRPr>
          </a:p>
          <a:p>
            <a:pPr lvl="2"/>
            <a:r>
              <a:rPr lang="hu-HU" dirty="0" err="1" smtClean="0"/>
              <a:t>if</a:t>
            </a:r>
            <a:r>
              <a:rPr lang="hu-HU" dirty="0" smtClean="0"/>
              <a:t> a </a:t>
            </a:r>
            <a:r>
              <a:rPr lang="hu-HU" dirty="0" err="1" smtClean="0"/>
              <a:t>group</a:t>
            </a:r>
            <a:r>
              <a:rPr lang="hu-HU" dirty="0" smtClean="0"/>
              <a:t> is </a:t>
            </a:r>
            <a:r>
              <a:rPr lang="hu-HU" dirty="0" err="1" smtClean="0"/>
              <a:t>named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input’s </a:t>
            </a:r>
            <a:r>
              <a:rPr lang="hu-HU" dirty="0" err="1" smtClean="0"/>
              <a:t>substring</a:t>
            </a:r>
            <a:r>
              <a:rPr lang="hu-HU" dirty="0" smtClean="0"/>
              <a:t> </a:t>
            </a:r>
            <a:r>
              <a:rPr lang="hu-HU" dirty="0" err="1" smtClean="0"/>
              <a:t>matched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capture</a:t>
            </a:r>
            <a:r>
              <a:rPr lang="hu-HU" dirty="0" smtClean="0"/>
              <a:t> </a:t>
            </a:r>
            <a:r>
              <a:rPr lang="hu-HU" dirty="0" err="1" smtClean="0"/>
              <a:t>group</a:t>
            </a:r>
            <a:r>
              <a:rPr lang="hu-HU" dirty="0" smtClean="0"/>
              <a:t> is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of a </a:t>
            </a:r>
            <a:r>
              <a:rPr lang="hu-HU" dirty="0" err="1" smtClean="0"/>
              <a:t>variable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, </a:t>
            </a:r>
            <a:r>
              <a:rPr lang="hu-HU" dirty="0" err="1" smtClean="0"/>
              <a:t>depending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and </a:t>
            </a:r>
            <a:r>
              <a:rPr lang="hu-HU" dirty="0" err="1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61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Quick </a:t>
            </a:r>
            <a:r>
              <a:rPr lang="hu-HU" dirty="0" err="1"/>
              <a:t>Regular</a:t>
            </a:r>
            <a:r>
              <a:rPr lang="hu-HU" dirty="0"/>
              <a:t> </a:t>
            </a:r>
            <a:r>
              <a:rPr lang="hu-HU" dirty="0" err="1"/>
              <a:t>Expressions</a:t>
            </a:r>
            <a:r>
              <a:rPr lang="hu-HU" dirty="0"/>
              <a:t> </a:t>
            </a:r>
            <a:r>
              <a:rPr lang="hu-HU" dirty="0" err="1"/>
              <a:t>Tutorial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useful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sometimes</a:t>
            </a:r>
            <a:r>
              <a:rPr lang="hu-HU" dirty="0" smtClean="0"/>
              <a:t> </a:t>
            </a: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crucial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NLP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writing</a:t>
            </a:r>
            <a:r>
              <a:rPr lang="hu-HU" dirty="0" smtClean="0"/>
              <a:t> </a:t>
            </a:r>
            <a:r>
              <a:rPr lang="hu-HU" b="1" dirty="0" err="1" smtClean="0"/>
              <a:t>tokenizers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output </a:t>
            </a:r>
            <a:r>
              <a:rPr lang="hu-HU" dirty="0" err="1" smtClean="0"/>
              <a:t>word</a:t>
            </a:r>
            <a:r>
              <a:rPr lang="hu-HU" dirty="0" smtClean="0"/>
              <a:t> and </a:t>
            </a:r>
            <a:r>
              <a:rPr lang="hu-HU" dirty="0" err="1" smtClean="0"/>
              <a:t>punctuation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endParaRPr lang="hu-HU" dirty="0" smtClean="0"/>
          </a:p>
          <a:p>
            <a:pPr lvl="1"/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task</a:t>
            </a:r>
            <a:r>
              <a:rPr lang="hu-HU" dirty="0" smtClean="0"/>
              <a:t>: </a:t>
            </a:r>
            <a:r>
              <a:rPr lang="hu-HU" b="1" dirty="0" err="1" smtClean="0"/>
              <a:t>sentence</a:t>
            </a:r>
            <a:r>
              <a:rPr lang="hu-HU" b="1" dirty="0" smtClean="0"/>
              <a:t> </a:t>
            </a:r>
            <a:r>
              <a:rPr lang="hu-HU" b="1" dirty="0" err="1" smtClean="0"/>
              <a:t>segmentation</a:t>
            </a:r>
            <a:endParaRPr lang="hu-HU" b="1" dirty="0" smtClean="0"/>
          </a:p>
          <a:p>
            <a:pPr lvl="1"/>
            <a:r>
              <a:rPr lang="hu-HU" b="1" dirty="0" err="1" smtClean="0"/>
              <a:t>tagging</a:t>
            </a:r>
            <a:r>
              <a:rPr lang="hu-HU" b="1" dirty="0" smtClean="0"/>
              <a:t> </a:t>
            </a:r>
            <a:r>
              <a:rPr lang="hu-HU" dirty="0" err="1" smtClean="0"/>
              <a:t>certain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 of </a:t>
            </a:r>
            <a:r>
              <a:rPr lang="hu-HU" dirty="0" err="1" smtClean="0"/>
              <a:t>spans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abbreviations</a:t>
            </a:r>
            <a:r>
              <a:rPr lang="hu-HU" dirty="0" smtClean="0"/>
              <a:t>, </a:t>
            </a:r>
            <a:r>
              <a:rPr lang="hu-HU" dirty="0" err="1" smtClean="0"/>
              <a:t>acronyms</a:t>
            </a:r>
            <a:r>
              <a:rPr lang="hu-HU" dirty="0" smtClean="0"/>
              <a:t>, </a:t>
            </a:r>
            <a:r>
              <a:rPr lang="hu-HU" dirty="0" err="1" smtClean="0"/>
              <a:t>dates</a:t>
            </a:r>
            <a:r>
              <a:rPr lang="hu-HU" dirty="0" smtClean="0"/>
              <a:t>, </a:t>
            </a:r>
            <a:r>
              <a:rPr lang="hu-HU" dirty="0" err="1" smtClean="0"/>
              <a:t>times</a:t>
            </a:r>
            <a:r>
              <a:rPr lang="hu-HU" dirty="0" smtClean="0"/>
              <a:t>, GPS </a:t>
            </a:r>
            <a:r>
              <a:rPr lang="hu-HU" dirty="0" err="1" smtClean="0"/>
              <a:t>coordinates</a:t>
            </a:r>
            <a:r>
              <a:rPr lang="hu-HU" dirty="0" smtClean="0"/>
              <a:t>, </a:t>
            </a:r>
            <a:r>
              <a:rPr lang="hu-HU" dirty="0" err="1" smtClean="0"/>
              <a:t>URLs</a:t>
            </a:r>
            <a:r>
              <a:rPr lang="hu-HU" dirty="0" smtClean="0"/>
              <a:t>, etc.</a:t>
            </a:r>
          </a:p>
          <a:p>
            <a:pPr lvl="1"/>
            <a:r>
              <a:rPr lang="hu-HU" dirty="0" err="1" smtClean="0"/>
              <a:t>searching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text corpus</a:t>
            </a:r>
          </a:p>
          <a:p>
            <a:r>
              <a:rPr lang="hu-HU" dirty="0" err="1" smtClean="0"/>
              <a:t>Matching</a:t>
            </a:r>
            <a:r>
              <a:rPr lang="hu-HU" dirty="0" smtClean="0"/>
              <a:t> </a:t>
            </a:r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is </a:t>
            </a:r>
            <a:r>
              <a:rPr lang="hu-HU" b="1" dirty="0" err="1" smtClean="0"/>
              <a:t>extremely</a:t>
            </a:r>
            <a:r>
              <a:rPr lang="hu-HU" b="1" dirty="0" smtClean="0"/>
              <a:t> </a:t>
            </a:r>
            <a:r>
              <a:rPr lang="hu-HU" b="1" dirty="0" err="1" smtClean="0"/>
              <a:t>fast</a:t>
            </a:r>
            <a:endParaRPr lang="hu-HU" b="1" dirty="0" smtClean="0"/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plain-text</a:t>
            </a:r>
            <a:r>
              <a:rPr lang="hu-HU" dirty="0" smtClean="0"/>
              <a:t> </a:t>
            </a:r>
            <a:r>
              <a:rPr lang="hu-HU" dirty="0" err="1" smtClean="0"/>
              <a:t>corpora</a:t>
            </a:r>
            <a:r>
              <a:rPr lang="hu-HU" dirty="0" smtClean="0"/>
              <a:t> (100M+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r>
              <a:rPr lang="hu-HU" dirty="0" smtClean="0"/>
              <a:t>)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matter</a:t>
            </a:r>
            <a:r>
              <a:rPr lang="hu-HU" dirty="0" smtClean="0"/>
              <a:t> of </a:t>
            </a:r>
            <a:r>
              <a:rPr lang="hu-HU" dirty="0" err="1" smtClean="0"/>
              <a:t>seconds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most; O(</a:t>
            </a:r>
            <a:r>
              <a:rPr lang="hu-HU" i="1" dirty="0" smtClean="0"/>
              <a:t>n</a:t>
            </a:r>
            <a:r>
              <a:rPr lang="hu-HU" dirty="0" smtClean="0"/>
              <a:t>), </a:t>
            </a:r>
            <a:r>
              <a:rPr lang="hu-HU" i="1" dirty="0" err="1" smtClean="0"/>
              <a:t>n</a:t>
            </a:r>
            <a:r>
              <a:rPr lang="hu-HU" dirty="0" smtClean="0"/>
              <a:t> being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corpus</a:t>
            </a:r>
          </a:p>
          <a:p>
            <a:pPr lvl="1"/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parallelised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distributing</a:t>
            </a:r>
            <a:r>
              <a:rPr lang="hu-HU" dirty="0" smtClean="0"/>
              <a:t> </a:t>
            </a:r>
            <a:r>
              <a:rPr lang="hu-HU" dirty="0" err="1" smtClean="0"/>
              <a:t>inputs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threads</a:t>
            </a:r>
            <a:r>
              <a:rPr lang="hu-HU" dirty="0" smtClean="0"/>
              <a:t> / </a:t>
            </a:r>
            <a:r>
              <a:rPr lang="hu-HU" dirty="0" err="1" smtClean="0"/>
              <a:t>cores</a:t>
            </a:r>
            <a:endParaRPr lang="hu-HU" dirty="0" smtClean="0"/>
          </a:p>
          <a:p>
            <a:pPr lvl="1"/>
            <a:r>
              <a:rPr lang="hu-HU" dirty="0" err="1" smtClean="0"/>
              <a:t>retrieval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a </a:t>
            </a:r>
            <a:r>
              <a:rPr lang="hu-HU" dirty="0" err="1" smtClean="0"/>
              <a:t>hash-table-based</a:t>
            </a:r>
            <a:r>
              <a:rPr lang="hu-HU" dirty="0" smtClean="0"/>
              <a:t> </a:t>
            </a:r>
            <a:r>
              <a:rPr lang="hu-HU" b="1" dirty="0" smtClean="0"/>
              <a:t>index is </a:t>
            </a:r>
            <a:r>
              <a:rPr lang="hu-HU" b="1" dirty="0" err="1" smtClean="0"/>
              <a:t>faster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constant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),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requires</a:t>
            </a:r>
            <a:r>
              <a:rPr lang="hu-HU" dirty="0" smtClean="0"/>
              <a:t> far more </a:t>
            </a:r>
            <a:r>
              <a:rPr lang="hu-HU" dirty="0" err="1" smtClean="0"/>
              <a:t>preparation</a:t>
            </a:r>
            <a:r>
              <a:rPr lang="hu-HU" dirty="0" smtClean="0"/>
              <a:t> and a </a:t>
            </a:r>
            <a:r>
              <a:rPr lang="hu-HU" dirty="0" err="1" smtClean="0"/>
              <a:t>lot</a:t>
            </a:r>
            <a:r>
              <a:rPr lang="hu-HU" dirty="0" smtClean="0"/>
              <a:t> of </a:t>
            </a:r>
            <a:r>
              <a:rPr lang="hu-HU" dirty="0" err="1" smtClean="0"/>
              <a:t>storage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endParaRPr lang="hu-HU" dirty="0" smtClean="0"/>
          </a:p>
          <a:p>
            <a:pPr lvl="2"/>
            <a:r>
              <a:rPr lang="hu-HU" dirty="0" err="1" smtClean="0"/>
              <a:t>time</a:t>
            </a:r>
            <a:r>
              <a:rPr lang="hu-HU" dirty="0" smtClean="0"/>
              <a:t> vs. </a:t>
            </a:r>
            <a:r>
              <a:rPr lang="hu-HU" dirty="0" err="1" smtClean="0"/>
              <a:t>memory</a:t>
            </a:r>
            <a:r>
              <a:rPr lang="hu-HU" dirty="0" smtClean="0"/>
              <a:t> / </a:t>
            </a:r>
            <a:r>
              <a:rPr lang="hu-HU" dirty="0" err="1" smtClean="0"/>
              <a:t>storage</a:t>
            </a:r>
            <a:r>
              <a:rPr lang="hu-HU" dirty="0" smtClean="0"/>
              <a:t> </a:t>
            </a:r>
            <a:r>
              <a:rPr lang="hu-HU" dirty="0" err="1" smtClean="0"/>
              <a:t>tradeoff</a:t>
            </a:r>
            <a:endParaRPr lang="hu-HU" dirty="0" smtClean="0"/>
          </a:p>
          <a:p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b="1" dirty="0" err="1" smtClean="0"/>
              <a:t>relatively</a:t>
            </a:r>
            <a:r>
              <a:rPr lang="hu-HU" b="1" dirty="0" smtClean="0"/>
              <a:t> </a:t>
            </a:r>
            <a:r>
              <a:rPr lang="hu-HU" b="1" dirty="0" err="1" smtClean="0"/>
              <a:t>easy</a:t>
            </a:r>
            <a:r>
              <a:rPr lang="hu-HU" b="1" dirty="0" smtClean="0"/>
              <a:t>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write</a:t>
            </a:r>
            <a:r>
              <a:rPr lang="hu-HU" b="1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b="1" dirty="0" err="1" smtClean="0"/>
              <a:t>very</a:t>
            </a:r>
            <a:r>
              <a:rPr lang="hu-HU" b="1" dirty="0" smtClean="0"/>
              <a:t> </a:t>
            </a:r>
            <a:r>
              <a:rPr lang="hu-HU" b="1" dirty="0" err="1" smtClean="0"/>
              <a:t>hard</a:t>
            </a:r>
            <a:r>
              <a:rPr lang="hu-HU" b="1" dirty="0" smtClean="0"/>
              <a:t>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read</a:t>
            </a:r>
            <a:r>
              <a:rPr lang="hu-HU" b="1" dirty="0" smtClean="0"/>
              <a:t> and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debug</a:t>
            </a:r>
            <a:r>
              <a:rPr lang="hu-HU" dirty="0" smtClean="0"/>
              <a:t>, </a:t>
            </a:r>
            <a:r>
              <a:rPr lang="hu-HU" dirty="0" err="1" smtClean="0"/>
              <a:t>using</a:t>
            </a:r>
            <a:r>
              <a:rPr lang="hu-HU" dirty="0" smtClean="0"/>
              <a:t> a WYSIWYG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evaluation</a:t>
            </a:r>
            <a:r>
              <a:rPr lang="hu-HU" dirty="0" smtClean="0"/>
              <a:t> </a:t>
            </a:r>
            <a:r>
              <a:rPr lang="hu-HU" dirty="0" err="1" smtClean="0"/>
              <a:t>tool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regexr</a:t>
            </a:r>
            <a:r>
              <a:rPr lang="hu-HU" dirty="0" smtClean="0"/>
              <a:t> is </a:t>
            </a:r>
            <a:r>
              <a:rPr lang="hu-HU" dirty="0" err="1" smtClean="0"/>
              <a:t>generally</a:t>
            </a:r>
            <a:r>
              <a:rPr lang="hu-HU" dirty="0" smtClean="0"/>
              <a:t> a </a:t>
            </a:r>
            <a:r>
              <a:rPr lang="hu-HU" dirty="0" err="1" smtClean="0"/>
              <a:t>good</a:t>
            </a:r>
            <a:r>
              <a:rPr lang="hu-HU" dirty="0" smtClean="0"/>
              <a:t> idea.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499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Python </a:t>
            </a:r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Python:</a:t>
            </a:r>
          </a:p>
          <a:p>
            <a:pPr lvl="1"/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fast</a:t>
            </a:r>
            <a:r>
              <a:rPr lang="hu-HU" dirty="0" smtClean="0"/>
              <a:t>, </a:t>
            </a:r>
            <a:r>
              <a:rPr lang="hu-HU" dirty="0" err="1" smtClean="0"/>
              <a:t>highly</a:t>
            </a:r>
            <a:r>
              <a:rPr lang="hu-HU" dirty="0" smtClean="0"/>
              <a:t> </a:t>
            </a:r>
            <a:r>
              <a:rPr lang="hu-HU" dirty="0" err="1" smtClean="0"/>
              <a:t>optimised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is </a:t>
            </a:r>
            <a:r>
              <a:rPr lang="hu-HU" dirty="0" err="1" smtClean="0"/>
              <a:t>compiled</a:t>
            </a:r>
            <a:r>
              <a:rPr lang="hu-HU" dirty="0" smtClean="0"/>
              <a:t> </a:t>
            </a:r>
            <a:r>
              <a:rPr lang="hu-HU" b="1" dirty="0" err="1" smtClean="0"/>
              <a:t>once</a:t>
            </a:r>
            <a:r>
              <a:rPr lang="hu-HU" b="1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a </a:t>
            </a:r>
            <a:r>
              <a:rPr lang="hu-HU" dirty="0" err="1" smtClean="0"/>
              <a:t>finite-state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of 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,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dirty="0" smtClean="0"/>
              <a:t> is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cached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engine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endParaRPr lang="hu-HU" dirty="0" smtClean="0"/>
          </a:p>
          <a:p>
            <a:pPr lvl="1"/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styles</a:t>
            </a:r>
            <a:r>
              <a:rPr lang="hu-HU" dirty="0" smtClean="0"/>
              <a:t>,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names</a:t>
            </a:r>
            <a:r>
              <a:rPr lang="hu-HU" dirty="0" smtClean="0"/>
              <a:t> and </a:t>
            </a:r>
            <a:r>
              <a:rPr lang="hu-HU" dirty="0" err="1" smtClean="0"/>
              <a:t>arguments</a:t>
            </a:r>
            <a:r>
              <a:rPr lang="hu-HU" dirty="0" smtClean="0"/>
              <a:t>:</a:t>
            </a:r>
          </a:p>
          <a:p>
            <a:pPr lvl="2"/>
            <a:r>
              <a:rPr lang="hu-HU" dirty="0" err="1" smtClean="0"/>
              <a:t>function</a:t>
            </a:r>
            <a:endParaRPr lang="hu-HU" dirty="0" smtClean="0"/>
          </a:p>
          <a:p>
            <a:pPr lvl="2"/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endParaRPr lang="hu-HU" dirty="0" smtClean="0"/>
          </a:p>
          <a:p>
            <a:pPr lvl="2"/>
            <a:r>
              <a:rPr lang="hu-HU" dirty="0" err="1" smtClean="0"/>
              <a:t>gratuitous</a:t>
            </a:r>
            <a:r>
              <a:rPr lang="hu-HU" dirty="0" smtClean="0"/>
              <a:t> </a:t>
            </a:r>
            <a:r>
              <a:rPr lang="hu-HU" dirty="0" err="1" smtClean="0"/>
              <a:t>synonymy</a:t>
            </a:r>
            <a:r>
              <a:rPr lang="hu-HU" dirty="0" smtClean="0"/>
              <a:t>, </a:t>
            </a:r>
            <a:r>
              <a:rPr lang="hu-HU" dirty="0" err="1" smtClean="0"/>
              <a:t>contrary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Zen of Python: „</a:t>
            </a:r>
            <a:r>
              <a:rPr lang="en-GB" dirty="0" smtClean="0"/>
              <a:t>There </a:t>
            </a:r>
            <a:r>
              <a:rPr lang="en-GB" dirty="0"/>
              <a:t>should be </a:t>
            </a:r>
            <a:r>
              <a:rPr lang="en-GB" dirty="0" smtClean="0"/>
              <a:t>one</a:t>
            </a:r>
            <a:r>
              <a:rPr lang="hu-HU" dirty="0"/>
              <a:t>—</a:t>
            </a:r>
            <a:r>
              <a:rPr lang="en-GB" dirty="0" smtClean="0"/>
              <a:t>and </a:t>
            </a:r>
            <a:r>
              <a:rPr lang="en-GB" dirty="0"/>
              <a:t>preferably only </a:t>
            </a:r>
            <a:r>
              <a:rPr lang="en-GB" dirty="0" smtClean="0"/>
              <a:t>one</a:t>
            </a:r>
            <a:r>
              <a:rPr lang="hu-HU" dirty="0" smtClean="0"/>
              <a:t>—</a:t>
            </a:r>
            <a:r>
              <a:rPr lang="en-GB" dirty="0" smtClean="0"/>
              <a:t>obvious </a:t>
            </a:r>
            <a:r>
              <a:rPr lang="en-GB" dirty="0"/>
              <a:t>way to do it</a:t>
            </a:r>
            <a:r>
              <a:rPr lang="en-GB" dirty="0" smtClean="0"/>
              <a:t>.</a:t>
            </a:r>
            <a:r>
              <a:rPr lang="hu-HU" dirty="0" smtClean="0"/>
              <a:t>”</a:t>
            </a:r>
          </a:p>
          <a:p>
            <a:pPr lvl="1"/>
            <a:r>
              <a:rPr lang="hu-HU" dirty="0" err="1" smtClean="0"/>
              <a:t>patterns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passed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normal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, </a:t>
            </a:r>
            <a:r>
              <a:rPr lang="hu-HU" dirty="0" err="1" smtClean="0"/>
              <a:t>alternatively</a:t>
            </a:r>
            <a:r>
              <a:rPr lang="hu-HU" dirty="0" smtClean="0"/>
              <a:t>,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marked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prefix</a:t>
            </a:r>
            <a:r>
              <a:rPr lang="hu-HU" b="1" dirty="0" smtClean="0"/>
              <a:t> </a:t>
            </a:r>
            <a:r>
              <a:rPr lang="hu-HU" b="1" i="1" dirty="0" smtClean="0"/>
              <a:t>r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b\d+\w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+\b"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hu-HU" dirty="0" err="1"/>
              <a:t>T</a:t>
            </a:r>
            <a:r>
              <a:rPr lang="hu-HU" dirty="0" err="1" smtClean="0"/>
              <a:t>his</a:t>
            </a:r>
            <a:r>
              <a:rPr lang="hu-HU" dirty="0" smtClean="0"/>
              <a:t> is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contains</a:t>
            </a:r>
            <a:r>
              <a:rPr lang="hu-HU" dirty="0"/>
              <a:t> a </a:t>
            </a:r>
            <a:r>
              <a:rPr lang="hu-HU" b="1" dirty="0" err="1"/>
              <a:t>regex-specific</a:t>
            </a:r>
            <a:r>
              <a:rPr lang="hu-HU" b="1" dirty="0"/>
              <a:t> </a:t>
            </a:r>
            <a:r>
              <a:rPr lang="hu-HU" b="1" dirty="0" err="1" smtClean="0"/>
              <a:t>escape</a:t>
            </a:r>
            <a:r>
              <a:rPr lang="hu-HU" b="1" dirty="0" smtClean="0"/>
              <a:t> </a:t>
            </a:r>
            <a:r>
              <a:rPr lang="hu-HU" b="1" dirty="0" err="1" smtClean="0"/>
              <a:t>sequence</a:t>
            </a:r>
            <a:r>
              <a:rPr lang="hu-HU" b="1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Python </a:t>
            </a:r>
            <a:r>
              <a:rPr lang="hu-HU" dirty="0" err="1" smtClean="0"/>
              <a:t>strings</a:t>
            </a:r>
            <a:r>
              <a:rPr lang="hu-HU" dirty="0" smtClean="0"/>
              <a:t>; </a:t>
            </a:r>
            <a:r>
              <a:rPr lang="hu-HU" dirty="0" err="1" smtClean="0"/>
              <a:t>leaving</a:t>
            </a:r>
            <a:r>
              <a:rPr lang="hu-HU" dirty="0" smtClean="0"/>
              <a:t> out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i="1" dirty="0" smtClean="0"/>
              <a:t>r </a:t>
            </a:r>
            <a:r>
              <a:rPr lang="hu-HU" dirty="0" err="1" smtClean="0"/>
              <a:t>prefix</a:t>
            </a:r>
            <a:r>
              <a:rPr lang="hu-HU" dirty="0" smtClean="0"/>
              <a:t> </a:t>
            </a:r>
            <a:r>
              <a:rPr lang="hu-HU" dirty="0" err="1" smtClean="0"/>
              <a:t>doesn</a:t>
            </a:r>
            <a:r>
              <a:rPr lang="hu-HU" dirty="0" smtClean="0"/>
              <a:t>’t </a:t>
            </a:r>
            <a:r>
              <a:rPr lang="hu-HU" dirty="0" err="1" smtClean="0"/>
              <a:t>trigger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errors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cause</a:t>
            </a:r>
            <a:r>
              <a:rPr lang="hu-HU" dirty="0" smtClean="0"/>
              <a:t> </a:t>
            </a:r>
            <a:r>
              <a:rPr lang="hu-HU" dirty="0" err="1" smtClean="0"/>
              <a:t>problems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adding</a:t>
            </a:r>
            <a:r>
              <a:rPr lang="hu-HU" dirty="0" smtClean="0"/>
              <a:t> </a:t>
            </a:r>
            <a:r>
              <a:rPr lang="hu-HU" i="1" dirty="0" smtClean="0"/>
              <a:t>r </a:t>
            </a:r>
            <a:r>
              <a:rPr lang="hu-HU" dirty="0" smtClean="0"/>
              <a:t>is </a:t>
            </a:r>
            <a:r>
              <a:rPr lang="hu-HU" dirty="0" err="1" smtClean="0"/>
              <a:t>still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practice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clarity</a:t>
            </a:r>
            <a:r>
              <a:rPr lang="hu-HU" dirty="0" smtClean="0"/>
              <a:t>.</a:t>
            </a:r>
          </a:p>
          <a:p>
            <a:pPr lvl="1"/>
            <a:r>
              <a:rPr lang="hu-HU" b="1" dirty="0" err="1" smtClean="0"/>
              <a:t>flags</a:t>
            </a:r>
            <a:r>
              <a:rPr lang="hu-HU" b="1" dirty="0" smtClean="0"/>
              <a:t> </a:t>
            </a:r>
            <a:r>
              <a:rPr lang="hu-HU" b="1" dirty="0" err="1" smtClean="0"/>
              <a:t>are</a:t>
            </a:r>
            <a:r>
              <a:rPr lang="hu-HU" b="1" dirty="0" smtClean="0"/>
              <a:t> </a:t>
            </a:r>
            <a:r>
              <a:rPr lang="hu-HU" b="1" dirty="0" err="1" smtClean="0"/>
              <a:t>passed</a:t>
            </a:r>
            <a:r>
              <a:rPr lang="hu-HU" b="1" dirty="0" smtClean="0"/>
              <a:t> </a:t>
            </a:r>
            <a:r>
              <a:rPr lang="hu-HU" b="1" dirty="0" err="1" smtClean="0"/>
              <a:t>as</a:t>
            </a:r>
            <a:r>
              <a:rPr lang="hu-HU" b="1" dirty="0" smtClean="0"/>
              <a:t> </a:t>
            </a:r>
            <a:r>
              <a:rPr lang="hu-HU" b="1" dirty="0" err="1" smtClean="0"/>
              <a:t>arguments</a:t>
            </a:r>
            <a:r>
              <a:rPr lang="hu-HU" b="1" dirty="0" smtClean="0"/>
              <a:t> </a:t>
            </a:r>
            <a:r>
              <a:rPr lang="hu-HU" dirty="0" smtClean="0"/>
              <a:t>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r>
              <a:rPr lang="hu-HU" dirty="0" smtClean="0"/>
              <a:t>: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re.I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re.M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re.S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b="1" dirty="0" err="1" smtClean="0"/>
              <a:t>same</a:t>
            </a:r>
            <a:r>
              <a:rPr lang="hu-HU" b="1" dirty="0" smtClean="0"/>
              <a:t> </a:t>
            </a:r>
            <a:r>
              <a:rPr lang="hu-HU" b="1" dirty="0" err="1" smtClean="0"/>
              <a:t>letter</a:t>
            </a:r>
            <a:r>
              <a:rPr lang="hu-HU" b="1" dirty="0" smtClean="0"/>
              <a:t>, </a:t>
            </a:r>
            <a:r>
              <a:rPr lang="hu-HU" b="1" dirty="0" err="1" smtClean="0"/>
              <a:t>uppercase</a:t>
            </a:r>
            <a:r>
              <a:rPr lang="hu-HU" dirty="0" smtClean="0"/>
              <a:t>), </a:t>
            </a:r>
            <a:r>
              <a:rPr lang="hu-HU" b="1" dirty="0" smtClean="0"/>
              <a:t>no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re.G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global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handled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r>
              <a:rPr lang="hu-HU" dirty="0" smtClean="0"/>
              <a:t>/</a:t>
            </a:r>
            <a:r>
              <a:rPr lang="hu-HU" dirty="0" err="1" smtClean="0"/>
              <a:t>methods</a:t>
            </a:r>
            <a:r>
              <a:rPr lang="hu-HU" dirty="0" smtClean="0"/>
              <a:t>)</a:t>
            </a:r>
          </a:p>
          <a:p>
            <a:pPr lvl="2"/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suffix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pattern</a:t>
            </a:r>
            <a:endParaRPr lang="hu-HU" dirty="0" smtClean="0"/>
          </a:p>
          <a:p>
            <a:pPr lvl="2"/>
            <a:r>
              <a:rPr lang="hu-HU" dirty="0" err="1" smtClean="0"/>
              <a:t>several</a:t>
            </a:r>
            <a:r>
              <a:rPr lang="hu-HU" dirty="0" smtClean="0"/>
              <a:t> </a:t>
            </a:r>
            <a:r>
              <a:rPr lang="hu-HU" dirty="0" err="1" smtClean="0"/>
              <a:t>flags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combined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bitwise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, |,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re.I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84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Regular</a:t>
            </a:r>
            <a:r>
              <a:rPr lang="hu-HU" dirty="0"/>
              <a:t> </a:t>
            </a:r>
            <a:r>
              <a:rPr lang="hu-HU" dirty="0" err="1"/>
              <a:t>Expressions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 smtClean="0"/>
              <a:t>Functions</a:t>
            </a:r>
            <a:r>
              <a:rPr lang="hu-HU" dirty="0" smtClean="0"/>
              <a:t>:</a:t>
            </a:r>
          </a:p>
          <a:p>
            <a:pPr lvl="1" algn="just"/>
            <a:r>
              <a:rPr lang="hu-HU" i="1" dirty="0" err="1" smtClean="0"/>
              <a:t>re.compile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compiles</a:t>
            </a:r>
            <a:r>
              <a:rPr lang="hu-HU" dirty="0" smtClean="0"/>
              <a:t> a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i="1" dirty="0" err="1" smtClean="0"/>
              <a:t>re.Pattern</a:t>
            </a:r>
            <a:r>
              <a:rPr lang="hu-HU" i="1" dirty="0" smtClean="0"/>
              <a:t> </a:t>
            </a:r>
            <a:r>
              <a:rPr lang="hu-HU" dirty="0" err="1" smtClean="0"/>
              <a:t>object</a:t>
            </a:r>
            <a:r>
              <a:rPr lang="hu-HU" dirty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is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stored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of a </a:t>
            </a:r>
            <a:r>
              <a:rPr lang="hu-HU" dirty="0" err="1" smtClean="0"/>
              <a:t>variable</a:t>
            </a:r>
            <a:endParaRPr lang="hu-HU" dirty="0" smtClean="0"/>
          </a:p>
          <a:p>
            <a:pPr lvl="2" algn="just"/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is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OO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, </a:t>
            </a:r>
            <a:r>
              <a:rPr lang="hu-HU" dirty="0" err="1" smtClean="0"/>
              <a:t>thus</a:t>
            </a:r>
            <a:r>
              <a:rPr lang="hu-HU" dirty="0" smtClean="0"/>
              <a:t> a </a:t>
            </a:r>
            <a:r>
              <a:rPr lang="hu-HU" dirty="0" err="1" smtClean="0"/>
              <a:t>necessary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r>
              <a:rPr lang="hu-HU" dirty="0" smtClean="0"/>
              <a:t> is </a:t>
            </a:r>
            <a:r>
              <a:rPr lang="hu-HU" dirty="0" err="1" smtClean="0"/>
              <a:t>used</a:t>
            </a:r>
            <a:endParaRPr lang="hu-HU" dirty="0" smtClean="0"/>
          </a:p>
          <a:p>
            <a:pPr lvl="2"/>
            <a:r>
              <a:rPr lang="hu-HU" dirty="0" err="1" smtClean="0"/>
              <a:t>however</a:t>
            </a:r>
            <a:r>
              <a:rPr lang="hu-HU" dirty="0" smtClean="0"/>
              <a:t>,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superfluous</a:t>
            </a:r>
            <a:r>
              <a:rPr lang="hu-HU" dirty="0" smtClean="0"/>
              <a:t>, </a:t>
            </a:r>
            <a:r>
              <a:rPr lang="hu-HU" dirty="0" err="1" smtClean="0"/>
              <a:t>boilerplate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, </a:t>
            </a:r>
            <a:r>
              <a:rPr lang="hu-HU" dirty="0" err="1" smtClean="0"/>
              <a:t>waste</a:t>
            </a:r>
            <a:r>
              <a:rPr lang="hu-HU" dirty="0" smtClean="0"/>
              <a:t> of </a:t>
            </a:r>
            <a:r>
              <a:rPr lang="hu-HU" dirty="0" err="1" smtClean="0"/>
              <a:t>time</a:t>
            </a:r>
            <a:r>
              <a:rPr lang="hu-HU" dirty="0" smtClean="0"/>
              <a:t> and </a:t>
            </a:r>
            <a:r>
              <a:rPr lang="hu-HU" dirty="0" err="1" smtClean="0"/>
              <a:t>space</a:t>
            </a:r>
            <a:r>
              <a:rPr lang="hu-HU" dirty="0" smtClean="0"/>
              <a:t>,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thus</a:t>
            </a:r>
            <a:r>
              <a:rPr lang="hu-HU" dirty="0" smtClean="0"/>
              <a:t> </a:t>
            </a:r>
            <a:r>
              <a:rPr lang="hu-HU" b="1" dirty="0" err="1" smtClean="0"/>
              <a:t>bad</a:t>
            </a:r>
            <a:r>
              <a:rPr lang="hu-HU" b="1" dirty="0" smtClean="0"/>
              <a:t> </a:t>
            </a:r>
            <a:r>
              <a:rPr lang="hu-HU" b="1" dirty="0" err="1" smtClean="0"/>
              <a:t>practice</a:t>
            </a:r>
            <a:r>
              <a:rPr lang="hu-HU" b="1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function-based</a:t>
            </a:r>
            <a:r>
              <a:rPr lang="hu-HU" b="1" dirty="0" smtClean="0"/>
              <a:t> </a:t>
            </a:r>
            <a:r>
              <a:rPr lang="hu-HU" b="1" dirty="0" err="1" smtClean="0"/>
              <a:t>interface</a:t>
            </a:r>
            <a:endParaRPr lang="hu-HU" b="1" dirty="0" smtClean="0"/>
          </a:p>
          <a:p>
            <a:pPr lvl="3"/>
            <a:r>
              <a:rPr lang="hu-HU" b="1" dirty="0" err="1" smtClean="0"/>
              <a:t>only</a:t>
            </a:r>
            <a:r>
              <a:rPr lang="hu-HU" b="1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program </a:t>
            </a:r>
            <a:r>
              <a:rPr lang="hu-HU" dirty="0" err="1" smtClean="0"/>
              <a:t>uses</a:t>
            </a:r>
            <a:r>
              <a:rPr lang="hu-HU" dirty="0" smtClean="0"/>
              <a:t> 20+ </a:t>
            </a:r>
            <a:r>
              <a:rPr lang="hu-HU" dirty="0" err="1" smtClean="0"/>
              <a:t>patterns</a:t>
            </a:r>
            <a:r>
              <a:rPr lang="hu-HU" dirty="0" smtClean="0"/>
              <a:t> </a:t>
            </a:r>
            <a:r>
              <a:rPr lang="hu-HU" dirty="0" err="1" smtClean="0"/>
              <a:t>repeatedly</a:t>
            </a:r>
            <a:r>
              <a:rPr lang="hu-HU" dirty="0" smtClean="0"/>
              <a:t> and </a:t>
            </a:r>
            <a:r>
              <a:rPr lang="hu-HU" dirty="0" err="1" smtClean="0"/>
              <a:t>in</a:t>
            </a:r>
            <a:r>
              <a:rPr lang="hu-HU" dirty="0" smtClean="0"/>
              <a:t> random </a:t>
            </a:r>
            <a:r>
              <a:rPr lang="hu-HU" dirty="0" err="1" smtClean="0"/>
              <a:t>order</a:t>
            </a:r>
            <a:endParaRPr lang="hu-HU" dirty="0"/>
          </a:p>
          <a:p>
            <a:pPr lvl="3"/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is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loop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times</a:t>
            </a:r>
            <a:r>
              <a:rPr lang="hu-HU" dirty="0" smtClean="0"/>
              <a:t> over, </a:t>
            </a:r>
            <a:r>
              <a:rPr lang="hu-HU" dirty="0" err="1" smtClean="0"/>
              <a:t>later</a:t>
            </a:r>
            <a:r>
              <a:rPr lang="hu-HU" dirty="0" smtClean="0"/>
              <a:t>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times</a:t>
            </a:r>
            <a:r>
              <a:rPr lang="hu-HU" dirty="0" smtClean="0"/>
              <a:t> </a:t>
            </a:r>
            <a:r>
              <a:rPr lang="hu-HU" dirty="0" err="1" smtClean="0"/>
              <a:t>over</a:t>
            </a:r>
            <a:r>
              <a:rPr lang="hu-HU" dirty="0" smtClean="0"/>
              <a:t>, etc.</a:t>
            </a:r>
          </a:p>
          <a:p>
            <a:pPr lvl="2"/>
            <a:r>
              <a:rPr lang="hu-HU" dirty="0" err="1" smtClean="0"/>
              <a:t>reason</a:t>
            </a:r>
            <a:r>
              <a:rPr lang="hu-HU" dirty="0" smtClean="0"/>
              <a:t>: </a:t>
            </a:r>
            <a:r>
              <a:rPr lang="hu-HU" b="1" dirty="0" err="1" smtClean="0"/>
              <a:t>all</a:t>
            </a:r>
            <a:r>
              <a:rPr lang="hu-HU" b="1" dirty="0" smtClean="0"/>
              <a:t> </a:t>
            </a:r>
            <a:r>
              <a:rPr lang="hu-HU" b="1" dirty="0" err="1" smtClean="0"/>
              <a:t>other</a:t>
            </a:r>
            <a:r>
              <a:rPr lang="hu-HU" b="1" dirty="0" smtClean="0"/>
              <a:t> </a:t>
            </a:r>
            <a:r>
              <a:rPr lang="hu-HU" b="1" dirty="0" err="1" smtClean="0"/>
              <a:t>functions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search</a:t>
            </a:r>
            <a:r>
              <a:rPr lang="hu-HU" dirty="0" smtClean="0"/>
              <a:t>, </a:t>
            </a:r>
            <a:r>
              <a:rPr lang="hu-HU" dirty="0" err="1" smtClean="0"/>
              <a:t>match</a:t>
            </a:r>
            <a:r>
              <a:rPr lang="hu-HU" dirty="0" smtClean="0"/>
              <a:t>, </a:t>
            </a:r>
            <a:r>
              <a:rPr lang="hu-HU" dirty="0" err="1" smtClean="0"/>
              <a:t>findall</a:t>
            </a:r>
            <a:r>
              <a:rPr lang="hu-HU" dirty="0" smtClean="0"/>
              <a:t>, </a:t>
            </a:r>
            <a:r>
              <a:rPr lang="hu-HU" dirty="0" err="1" smtClean="0"/>
              <a:t>sub</a:t>
            </a:r>
            <a:r>
              <a:rPr lang="hu-HU" dirty="0" smtClean="0"/>
              <a:t>, etc.) </a:t>
            </a:r>
            <a:r>
              <a:rPr lang="hu-HU" b="1" dirty="0" err="1" smtClean="0"/>
              <a:t>compile</a:t>
            </a:r>
            <a:r>
              <a:rPr lang="hu-HU" b="1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passed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</a:t>
            </a:r>
            <a:r>
              <a:rPr lang="hu-HU" dirty="0" err="1" smtClean="0"/>
              <a:t>automatically</a:t>
            </a:r>
            <a:r>
              <a:rPr lang="hu-HU" dirty="0" smtClean="0"/>
              <a:t> and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central</a:t>
            </a:r>
            <a:r>
              <a:rPr lang="hu-HU" dirty="0" smtClean="0"/>
              <a:t> </a:t>
            </a:r>
            <a:r>
              <a:rPr lang="hu-HU" b="1" dirty="0" smtClean="0"/>
              <a:t>cache </a:t>
            </a:r>
            <a:r>
              <a:rPr lang="hu-HU" dirty="0" err="1" smtClean="0"/>
              <a:t>during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lifetime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interpreter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compiled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is </a:t>
            </a:r>
            <a:r>
              <a:rPr lang="hu-HU" dirty="0" err="1" smtClean="0"/>
              <a:t>looked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and </a:t>
            </a:r>
            <a:r>
              <a:rPr lang="hu-HU" b="1" dirty="0" err="1" smtClean="0"/>
              <a:t>not</a:t>
            </a:r>
            <a:r>
              <a:rPr lang="hu-HU" b="1" dirty="0" smtClean="0"/>
              <a:t> </a:t>
            </a:r>
            <a:r>
              <a:rPr lang="hu-HU" b="1" dirty="0" err="1" smtClean="0"/>
              <a:t>recompiled</a:t>
            </a:r>
            <a:r>
              <a:rPr lang="hu-HU" b="1" dirty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passed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string</a:t>
            </a:r>
            <a:endParaRPr lang="hu-HU" dirty="0" smtClean="0"/>
          </a:p>
          <a:p>
            <a:pPr lvl="3"/>
            <a:r>
              <a:rPr lang="hu-HU" dirty="0" err="1" smtClean="0"/>
              <a:t>size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cache is </a:t>
            </a:r>
            <a:r>
              <a:rPr lang="hu-HU" dirty="0" err="1" smtClean="0"/>
              <a:t>undocumented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should</a:t>
            </a:r>
            <a:r>
              <a:rPr lang="hu-HU" dirty="0" smtClean="0"/>
              <a:t> be </a:t>
            </a:r>
            <a:r>
              <a:rPr lang="hu-HU" dirty="0" err="1" smtClean="0"/>
              <a:t>larger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284900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Regular</a:t>
            </a:r>
            <a:r>
              <a:rPr lang="hu-HU" dirty="0"/>
              <a:t> </a:t>
            </a:r>
            <a:r>
              <a:rPr lang="hu-HU" dirty="0" err="1"/>
              <a:t>Expressions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err="1" smtClean="0"/>
              <a:t>Functions</a:t>
            </a:r>
            <a:r>
              <a:rPr lang="hu-HU" dirty="0" smtClean="0"/>
              <a:t>:</a:t>
            </a:r>
          </a:p>
          <a:p>
            <a:pPr lvl="1"/>
            <a:r>
              <a:rPr lang="hu-HU" i="1" dirty="0" err="1" smtClean="0"/>
              <a:t>re.match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checks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beginning</a:t>
            </a:r>
            <a:r>
              <a:rPr lang="hu-HU" b="1" dirty="0" smtClean="0"/>
              <a:t> (</a:t>
            </a:r>
            <a:r>
              <a:rPr lang="hu-HU" b="1" dirty="0" err="1" smtClean="0"/>
              <a:t>prefix</a:t>
            </a:r>
            <a:r>
              <a:rPr lang="hu-HU" b="1" dirty="0" smtClean="0"/>
              <a:t>) of </a:t>
            </a:r>
            <a:r>
              <a:rPr lang="hu-HU" b="1" i="1" dirty="0" err="1" smtClean="0"/>
              <a:t>string</a:t>
            </a:r>
            <a:r>
              <a:rPr lang="hu-HU" b="1" i="1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 </a:t>
            </a:r>
            <a:r>
              <a:rPr lang="hu-HU" i="1" dirty="0" err="1" smtClean="0"/>
              <a:t>pattern</a:t>
            </a:r>
            <a:endParaRPr lang="hu-HU" i="1" dirty="0" smtClean="0"/>
          </a:p>
          <a:p>
            <a:pPr lvl="1"/>
            <a:r>
              <a:rPr lang="hu-HU" i="1" dirty="0" err="1" smtClean="0"/>
              <a:t>re.fullmatch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/>
              <a:t>, </a:t>
            </a:r>
            <a:r>
              <a:rPr lang="hu-HU" i="1" dirty="0" err="1"/>
              <a:t>string</a:t>
            </a:r>
            <a:r>
              <a:rPr lang="hu-HU" i="1" dirty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checks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whole</a:t>
            </a:r>
            <a:r>
              <a:rPr lang="hu-HU" b="1" dirty="0" smtClean="0"/>
              <a:t> </a:t>
            </a:r>
            <a:r>
              <a:rPr lang="hu-HU" b="1" i="1" dirty="0" err="1" smtClean="0"/>
              <a:t>string</a:t>
            </a:r>
            <a:r>
              <a:rPr lang="hu-HU" b="1" i="1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 </a:t>
            </a:r>
            <a:r>
              <a:rPr lang="hu-HU" i="1" dirty="0" err="1" smtClean="0"/>
              <a:t>pattern</a:t>
            </a:r>
            <a:endParaRPr lang="hu-HU" i="1" dirty="0" smtClean="0"/>
          </a:p>
          <a:p>
            <a:pPr lvl="1"/>
            <a:r>
              <a:rPr lang="hu-HU" i="1" dirty="0" err="1" smtClean="0"/>
              <a:t>re.search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/>
              <a:t>, </a:t>
            </a:r>
            <a:r>
              <a:rPr lang="hu-HU" i="1" dirty="0" err="1"/>
              <a:t>string</a:t>
            </a:r>
            <a:r>
              <a:rPr lang="hu-HU" i="1" dirty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b="1" dirty="0" err="1" smtClean="0"/>
              <a:t>scans</a:t>
            </a:r>
            <a:r>
              <a:rPr lang="hu-HU" b="1" dirty="0" smtClean="0"/>
              <a:t> </a:t>
            </a:r>
            <a:r>
              <a:rPr lang="hu-HU" i="1" dirty="0" err="1" smtClean="0"/>
              <a:t>string</a:t>
            </a:r>
            <a:r>
              <a:rPr lang="hu-HU" i="1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b="1" dirty="0" err="1" smtClean="0"/>
              <a:t>returns</a:t>
            </a:r>
            <a:r>
              <a:rPr lang="hu-HU" b="1" dirty="0" smtClean="0"/>
              <a:t> </a:t>
            </a:r>
            <a:r>
              <a:rPr lang="hu-HU" b="1" dirty="0" err="1" smtClean="0"/>
              <a:t>first</a:t>
            </a:r>
            <a:r>
              <a:rPr lang="hu-HU" b="1" dirty="0" smtClean="0"/>
              <a:t> </a:t>
            </a:r>
            <a:r>
              <a:rPr lang="hu-HU" b="1" dirty="0" err="1" smtClean="0"/>
              <a:t>match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b="1" dirty="0" err="1" smtClean="0"/>
              <a:t>non-global</a:t>
            </a:r>
            <a:r>
              <a:rPr lang="hu-HU" dirty="0" smtClean="0"/>
              <a:t> </a:t>
            </a:r>
            <a:r>
              <a:rPr lang="hu-HU" dirty="0" err="1" smtClean="0"/>
              <a:t>matching</a:t>
            </a:r>
            <a:r>
              <a:rPr lang="hu-HU" dirty="0" smtClean="0"/>
              <a:t>)</a:t>
            </a:r>
          </a:p>
          <a:p>
            <a:pPr lvl="1"/>
            <a:r>
              <a:rPr lang="hu-HU" i="1" dirty="0" err="1" smtClean="0"/>
              <a:t>re.findall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/>
              <a:t>, </a:t>
            </a:r>
            <a:r>
              <a:rPr lang="hu-HU" i="1" dirty="0" err="1"/>
              <a:t>string</a:t>
            </a:r>
            <a:r>
              <a:rPr lang="hu-HU" i="1" dirty="0"/>
              <a:t>, </a:t>
            </a:r>
            <a:r>
              <a:rPr lang="hu-HU" i="1" dirty="0" err="1"/>
              <a:t>flags</a:t>
            </a:r>
            <a:r>
              <a:rPr lang="hu-HU" i="1" dirty="0" smtClean="0"/>
              <a:t>): </a:t>
            </a:r>
            <a:r>
              <a:rPr lang="hu-HU" b="1" dirty="0" err="1" smtClean="0"/>
              <a:t>scans</a:t>
            </a:r>
            <a:r>
              <a:rPr lang="hu-HU" b="1" dirty="0" smtClean="0"/>
              <a:t> </a:t>
            </a:r>
            <a:r>
              <a:rPr lang="hu-HU" i="1" dirty="0" err="1" smtClean="0"/>
              <a:t>string</a:t>
            </a:r>
            <a:r>
              <a:rPr lang="hu-HU" dirty="0" smtClean="0"/>
              <a:t>, </a:t>
            </a:r>
            <a:r>
              <a:rPr lang="hu-HU" b="1" dirty="0" err="1" smtClean="0"/>
              <a:t>returns</a:t>
            </a:r>
            <a:r>
              <a:rPr lang="hu-HU" b="1" dirty="0" smtClean="0"/>
              <a:t> </a:t>
            </a:r>
            <a:r>
              <a:rPr lang="hu-HU" b="1" dirty="0" err="1" smtClean="0"/>
              <a:t>all</a:t>
            </a:r>
            <a:r>
              <a:rPr lang="hu-HU" b="1" dirty="0" smtClean="0"/>
              <a:t> </a:t>
            </a:r>
            <a:r>
              <a:rPr lang="hu-HU" b="1" dirty="0" err="1" smtClean="0"/>
              <a:t>matches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b="1" dirty="0" err="1" smtClean="0"/>
              <a:t>global</a:t>
            </a:r>
            <a:r>
              <a:rPr lang="hu-HU" dirty="0" smtClean="0"/>
              <a:t>)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b="1" dirty="0" err="1" smtClean="0"/>
              <a:t>list</a:t>
            </a:r>
            <a:endParaRPr lang="hu-HU" b="1" dirty="0" smtClean="0"/>
          </a:p>
          <a:p>
            <a:pPr lvl="1"/>
            <a:r>
              <a:rPr lang="hu-HU" i="1" dirty="0" err="1" smtClean="0"/>
              <a:t>re.finditer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same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returns</a:t>
            </a:r>
            <a:r>
              <a:rPr lang="hu-HU" dirty="0" smtClean="0"/>
              <a:t> an </a:t>
            </a:r>
            <a:r>
              <a:rPr lang="hu-HU" b="1" dirty="0" err="1" smtClean="0"/>
              <a:t>iterator</a:t>
            </a:r>
            <a:r>
              <a:rPr lang="hu-HU" dirty="0" smtClean="0"/>
              <a:t> </a:t>
            </a:r>
            <a:r>
              <a:rPr lang="hu-HU" dirty="0" err="1" smtClean="0"/>
              <a:t>yielding</a:t>
            </a:r>
            <a:r>
              <a:rPr lang="hu-HU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,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loop</a:t>
            </a:r>
            <a:endParaRPr lang="hu-HU" dirty="0" smtClean="0"/>
          </a:p>
          <a:p>
            <a:pPr lvl="1"/>
            <a:r>
              <a:rPr lang="hu-HU" i="1" dirty="0" err="1" smtClean="0"/>
              <a:t>re.split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splits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, </a:t>
            </a:r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more </a:t>
            </a:r>
            <a:r>
              <a:rPr lang="hu-HU" dirty="0" err="1" smtClean="0"/>
              <a:t>flexible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i="1" dirty="0" err="1" smtClean="0"/>
              <a:t>str.split</a:t>
            </a:r>
            <a:r>
              <a:rPr lang="hu-HU" i="1" dirty="0" smtClean="0"/>
              <a:t>(</a:t>
            </a:r>
            <a:r>
              <a:rPr lang="hu-HU" i="1" dirty="0" err="1" smtClean="0"/>
              <a:t>delimiter</a:t>
            </a:r>
            <a:r>
              <a:rPr lang="hu-HU" i="1" dirty="0" smtClean="0"/>
              <a:t>)</a:t>
            </a:r>
          </a:p>
          <a:p>
            <a:pPr lvl="1"/>
            <a:r>
              <a:rPr lang="hu-HU" i="1" dirty="0" err="1" smtClean="0"/>
              <a:t>re.sub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repl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count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substitutes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i="1" dirty="0" err="1" smtClean="0"/>
              <a:t>count</a:t>
            </a:r>
            <a:r>
              <a:rPr lang="hu-HU" i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default</a:t>
            </a:r>
            <a:r>
              <a:rPr lang="hu-HU" dirty="0" smtClean="0"/>
              <a:t>: </a:t>
            </a:r>
            <a:r>
              <a:rPr lang="hu-HU" dirty="0" err="1" smtClean="0"/>
              <a:t>all</a:t>
            </a:r>
            <a:r>
              <a:rPr lang="hu-HU" dirty="0" smtClean="0"/>
              <a:t>) </a:t>
            </a:r>
            <a:r>
              <a:rPr lang="hu-HU" dirty="0" err="1" smtClean="0"/>
              <a:t>matches</a:t>
            </a:r>
            <a:r>
              <a:rPr lang="hu-HU" dirty="0" smtClean="0"/>
              <a:t> of </a:t>
            </a:r>
            <a:r>
              <a:rPr lang="hu-HU" i="1" dirty="0" err="1" smtClean="0"/>
              <a:t>pattern</a:t>
            </a:r>
            <a:r>
              <a:rPr lang="hu-HU" i="1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i="1" dirty="0" err="1" smtClean="0"/>
              <a:t>string</a:t>
            </a:r>
            <a:r>
              <a:rPr lang="hu-HU" i="1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i="1" dirty="0" err="1" smtClean="0"/>
              <a:t>repl</a:t>
            </a:r>
            <a:r>
              <a:rPr lang="hu-HU" i="1" dirty="0" smtClean="0"/>
              <a:t>; </a:t>
            </a:r>
            <a:r>
              <a:rPr lang="hu-HU" i="1" dirty="0" err="1" smtClean="0"/>
              <a:t>repl</a:t>
            </a:r>
            <a:r>
              <a:rPr lang="hu-HU" i="1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contain</a:t>
            </a:r>
            <a:r>
              <a:rPr lang="hu-HU" dirty="0" smtClean="0"/>
              <a:t> </a:t>
            </a:r>
            <a:r>
              <a:rPr lang="hu-HU" dirty="0" err="1" smtClean="0"/>
              <a:t>backreferences</a:t>
            </a:r>
            <a:r>
              <a:rPr lang="hu-HU" dirty="0" smtClean="0"/>
              <a:t> </a:t>
            </a:r>
            <a:r>
              <a:rPr lang="hu-HU" i="1" dirty="0" smtClean="0"/>
              <a:t>\1, \2 </a:t>
            </a:r>
            <a:r>
              <a:rPr lang="hu-HU" dirty="0" smtClean="0"/>
              <a:t>etc.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pattern</a:t>
            </a:r>
            <a:r>
              <a:rPr lang="hu-HU" dirty="0" smtClean="0"/>
              <a:t>=r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b(\w).+?\b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hu-HU" dirty="0" err="1" smtClean="0">
                <a:latin typeface="+mj-lt"/>
                <a:cs typeface="Courier New" panose="02070309020205020404" pitchFamily="49" charset="0"/>
              </a:rPr>
              <a:t>repl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=r"\1."</a:t>
            </a:r>
          </a:p>
          <a:p>
            <a:r>
              <a:rPr lang="hu-HU" dirty="0"/>
              <a:t>The </a:t>
            </a:r>
            <a:r>
              <a:rPr lang="hu-HU" dirty="0" err="1" smtClean="0"/>
              <a:t>match</a:t>
            </a:r>
            <a:r>
              <a:rPr lang="hu-HU" dirty="0" smtClean="0"/>
              <a:t> and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i="1" dirty="0" err="1" smtClean="0"/>
              <a:t>None</a:t>
            </a:r>
            <a:r>
              <a:rPr lang="hu-HU" i="1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no </a:t>
            </a:r>
            <a:r>
              <a:rPr lang="hu-HU" dirty="0" err="1" smtClean="0"/>
              <a:t>match</a:t>
            </a:r>
            <a:r>
              <a:rPr lang="hu-HU" dirty="0" smtClean="0"/>
              <a:t> is </a:t>
            </a:r>
            <a:r>
              <a:rPr lang="hu-HU" dirty="0" err="1" smtClean="0"/>
              <a:t>found</a:t>
            </a:r>
            <a:r>
              <a:rPr lang="hu-HU" dirty="0" smtClean="0"/>
              <a:t>, and a </a:t>
            </a:r>
            <a:r>
              <a:rPr lang="hu-HU" i="1" dirty="0" err="1" smtClean="0"/>
              <a:t>re.Match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(</a:t>
            </a:r>
            <a:r>
              <a:rPr lang="hu-HU" dirty="0" err="1" smtClean="0"/>
              <a:t>always</a:t>
            </a:r>
            <a:r>
              <a:rPr lang="hu-HU" dirty="0" smtClean="0"/>
              <a:t> </a:t>
            </a:r>
            <a:r>
              <a:rPr lang="hu-HU" dirty="0" err="1" smtClean="0"/>
              <a:t>truthy</a:t>
            </a:r>
            <a:r>
              <a:rPr lang="hu-HU" dirty="0" smtClean="0"/>
              <a:t>)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is </a:t>
            </a:r>
            <a:r>
              <a:rPr lang="hu-HU" dirty="0" err="1" smtClean="0"/>
              <a:t>found</a:t>
            </a:r>
            <a:endParaRPr lang="hu-HU" dirty="0" smtClean="0"/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1693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Text and 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files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Files can </a:t>
            </a:r>
            <a:r>
              <a:rPr lang="en-GB" dirty="0" smtClean="0"/>
              <a:t>be broadly classified </a:t>
            </a:r>
            <a:r>
              <a:rPr lang="en-GB" dirty="0"/>
              <a:t>into two categories: </a:t>
            </a:r>
            <a:r>
              <a:rPr lang="en-GB" b="1" dirty="0"/>
              <a:t>binary files</a:t>
            </a:r>
            <a:r>
              <a:rPr lang="en-GB" dirty="0"/>
              <a:t> and </a:t>
            </a:r>
            <a:r>
              <a:rPr lang="en-GB" b="1" dirty="0"/>
              <a:t>text </a:t>
            </a:r>
            <a:r>
              <a:rPr lang="en-GB" b="1" dirty="0" smtClean="0"/>
              <a:t>files</a:t>
            </a:r>
            <a:r>
              <a:rPr lang="en-GB" dirty="0" smtClean="0"/>
              <a:t>.</a:t>
            </a:r>
            <a:endParaRPr lang="hu-HU" dirty="0" smtClean="0"/>
          </a:p>
          <a:p>
            <a:r>
              <a:rPr lang="en-GB" dirty="0"/>
              <a:t>A </a:t>
            </a:r>
            <a:r>
              <a:rPr lang="en-GB" b="1" dirty="0"/>
              <a:t>text file</a:t>
            </a:r>
            <a:r>
              <a:rPr lang="en-GB" dirty="0"/>
              <a:t> contains </a:t>
            </a:r>
            <a:r>
              <a:rPr lang="en-GB" b="1" dirty="0"/>
              <a:t>human-readable</a:t>
            </a:r>
            <a:r>
              <a:rPr lang="en-GB" dirty="0"/>
              <a:t> </a:t>
            </a:r>
            <a:r>
              <a:rPr lang="en-GB" dirty="0" smtClean="0"/>
              <a:t>characters</a:t>
            </a:r>
            <a:r>
              <a:rPr lang="hu-HU" dirty="0" smtClean="0"/>
              <a:t> </a:t>
            </a:r>
            <a:r>
              <a:rPr lang="en-GB" b="1" dirty="0" smtClean="0"/>
              <a:t>organized </a:t>
            </a:r>
            <a:r>
              <a:rPr lang="en-GB" b="1" dirty="0"/>
              <a:t>into lines</a:t>
            </a:r>
            <a:r>
              <a:rPr lang="en-GB" b="1" dirty="0" smtClean="0"/>
              <a:t>.</a:t>
            </a:r>
            <a:endParaRPr lang="hu-HU" b="1" dirty="0" smtClean="0"/>
          </a:p>
          <a:p>
            <a:pPr lvl="1"/>
            <a:r>
              <a:rPr lang="hu-HU" dirty="0" err="1" smtClean="0"/>
              <a:t>alphanumeric</a:t>
            </a:r>
            <a:r>
              <a:rPr lang="hu-HU" dirty="0" smtClean="0"/>
              <a:t>, </a:t>
            </a:r>
            <a:r>
              <a:rPr lang="hu-HU" dirty="0" err="1" smtClean="0"/>
              <a:t>punctuation</a:t>
            </a:r>
            <a:r>
              <a:rPr lang="hu-HU" dirty="0" smtClean="0"/>
              <a:t>,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symbols</a:t>
            </a:r>
            <a:r>
              <a:rPr lang="hu-HU" dirty="0" smtClean="0"/>
              <a:t>, </a:t>
            </a:r>
            <a:r>
              <a:rPr lang="hu-HU" dirty="0" err="1" smtClean="0"/>
              <a:t>whitespace</a:t>
            </a:r>
            <a:endParaRPr lang="hu-HU" dirty="0" smtClean="0"/>
          </a:p>
          <a:p>
            <a:pPr lvl="1"/>
            <a:r>
              <a:rPr lang="hu-HU" dirty="0" err="1" smtClean="0"/>
              <a:t>encoded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a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encoding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binary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stored</a:t>
            </a:r>
            <a:r>
              <a:rPr lang="hu-HU" dirty="0" smtClean="0"/>
              <a:t> </a:t>
            </a:r>
            <a:r>
              <a:rPr lang="hu-HU" dirty="0" err="1" smtClean="0"/>
              <a:t>either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disk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endParaRPr lang="hu-HU" dirty="0" smtClean="0"/>
          </a:p>
          <a:p>
            <a:pPr lvl="1"/>
            <a:r>
              <a:rPr lang="hu-HU" dirty="0" err="1" smtClean="0"/>
              <a:t>standardised</a:t>
            </a:r>
            <a:r>
              <a:rPr lang="hu-HU" dirty="0" smtClean="0"/>
              <a:t> </a:t>
            </a:r>
            <a:r>
              <a:rPr lang="hu-HU" dirty="0" err="1" smtClean="0"/>
              <a:t>encoding</a:t>
            </a:r>
            <a:r>
              <a:rPr lang="hu-HU" dirty="0" smtClean="0"/>
              <a:t> is </a:t>
            </a:r>
            <a:r>
              <a:rPr lang="hu-HU" dirty="0" err="1" smtClean="0"/>
              <a:t>decoded</a:t>
            </a:r>
            <a:r>
              <a:rPr lang="hu-HU" dirty="0" smtClean="0"/>
              <a:t>, </a:t>
            </a:r>
            <a:r>
              <a:rPr lang="hu-HU" dirty="0" err="1" smtClean="0"/>
              <a:t>rendered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of </a:t>
            </a:r>
            <a:r>
              <a:rPr lang="hu-HU" dirty="0" err="1" smtClean="0"/>
              <a:t>readable</a:t>
            </a:r>
            <a:r>
              <a:rPr lang="hu-HU" dirty="0" smtClean="0"/>
              <a:t> </a:t>
            </a:r>
            <a:r>
              <a:rPr lang="hu-HU" dirty="0" err="1" smtClean="0"/>
              <a:t>symbols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humans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computer</a:t>
            </a:r>
          </a:p>
          <a:p>
            <a:pPr lvl="1"/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mapping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,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, </a:t>
            </a:r>
            <a:r>
              <a:rPr lang="hu-HU" dirty="0" err="1" smtClean="0"/>
              <a:t>character</a:t>
            </a:r>
            <a:r>
              <a:rPr lang="hu-HU" dirty="0" smtClean="0"/>
              <a:t> map, etc.</a:t>
            </a:r>
          </a:p>
          <a:p>
            <a:r>
              <a:rPr lang="hu-HU" b="1" dirty="0" smtClean="0"/>
              <a:t>B</a:t>
            </a:r>
            <a:r>
              <a:rPr lang="en-GB" b="1" dirty="0" err="1" smtClean="0"/>
              <a:t>inary</a:t>
            </a:r>
            <a:r>
              <a:rPr lang="en-GB" b="1" dirty="0" smtClean="0"/>
              <a:t> </a:t>
            </a:r>
            <a:r>
              <a:rPr lang="en-GB" b="1" dirty="0"/>
              <a:t>files</a:t>
            </a:r>
            <a:r>
              <a:rPr lang="en-GB" dirty="0"/>
              <a:t> are not meant to be read by humans. They store data in a format that is optimized for machine processing, consisting of binary digits (bits</a:t>
            </a:r>
            <a:r>
              <a:rPr lang="en-GB" dirty="0" smtClean="0"/>
              <a:t>).</a:t>
            </a:r>
            <a:endParaRPr lang="hu-HU" dirty="0" smtClean="0"/>
          </a:p>
          <a:p>
            <a:pPr lvl="1"/>
            <a:r>
              <a:rPr lang="hu-HU" dirty="0" err="1" smtClean="0"/>
              <a:t>executable</a:t>
            </a:r>
            <a:r>
              <a:rPr lang="hu-HU" dirty="0" smtClean="0"/>
              <a:t>, image, video, </a:t>
            </a:r>
            <a:r>
              <a:rPr lang="hu-HU" dirty="0" err="1" smtClean="0"/>
              <a:t>sound</a:t>
            </a:r>
            <a:r>
              <a:rPr lang="hu-HU" dirty="0" smtClean="0"/>
              <a:t>, program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0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Sources</a:t>
            </a:r>
            <a:r>
              <a:rPr lang="hu-HU" dirty="0" smtClean="0"/>
              <a:t> of text</a:t>
            </a:r>
            <a:endParaRPr lang="en-GB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506499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Type</a:t>
                      </a:r>
                      <a:r>
                        <a:rPr lang="hu-HU" dirty="0" smtClean="0"/>
                        <a:t> of text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Text</a:t>
                      </a:r>
                      <a:r>
                        <a:rPr lang="hu-HU" sz="1600" baseline="0" dirty="0" smtClean="0"/>
                        <a:t> </a:t>
                      </a:r>
                      <a:r>
                        <a:rPr lang="hu-HU" sz="1600" baseline="0" dirty="0" err="1" smtClean="0"/>
                        <a:t>as</a:t>
                      </a:r>
                      <a:r>
                        <a:rPr lang="hu-HU" sz="1600" baseline="0" dirty="0" smtClean="0"/>
                        <a:t> a </a:t>
                      </a:r>
                      <a:r>
                        <a:rPr lang="hu-HU" sz="1600" baseline="0" dirty="0" err="1" smtClean="0"/>
                        <a:t>s</a:t>
                      </a:r>
                      <a:r>
                        <a:rPr lang="hu-HU" sz="1600" dirty="0" err="1" smtClean="0"/>
                        <a:t>tring</a:t>
                      </a:r>
                      <a:r>
                        <a:rPr lang="hu-HU" sz="1600" baseline="0" dirty="0" smtClean="0"/>
                        <a:t> of </a:t>
                      </a:r>
                      <a:r>
                        <a:rPr lang="hu-HU" sz="1600" baseline="0" dirty="0" err="1" smtClean="0"/>
                        <a:t>characters</a:t>
                      </a:r>
                      <a:r>
                        <a:rPr lang="hu-HU" sz="1600" baseline="0" dirty="0" smtClean="0"/>
                        <a:t>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Preparation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needed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755575" y="4828510"/>
            <a:ext cx="741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document</a:t>
            </a:r>
            <a:r>
              <a:rPr lang="hu-HU" dirty="0" smtClean="0"/>
              <a:t> </a:t>
            </a:r>
            <a:r>
              <a:rPr lang="hu-HU" dirty="0" err="1" smtClean="0"/>
              <a:t>simply</a:t>
            </a:r>
            <a:r>
              <a:rPr lang="hu-HU" dirty="0" smtClean="0"/>
              <a:t> be </a:t>
            </a:r>
            <a:r>
              <a:rPr lang="hu-HU" dirty="0" err="1" smtClean="0"/>
              <a:t>opened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text file and </a:t>
            </a:r>
            <a:r>
              <a:rPr lang="hu-HU" dirty="0" err="1" smtClean="0"/>
              <a:t>processed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natural-language</a:t>
            </a:r>
            <a:r>
              <a:rPr lang="hu-HU" dirty="0" smtClean="0"/>
              <a:t> text, </a:t>
            </a:r>
            <a:r>
              <a:rPr lang="hu-HU" dirty="0" err="1" smtClean="0"/>
              <a:t>or</a:t>
            </a:r>
            <a:r>
              <a:rPr lang="hu-HU" dirty="0" smtClean="0"/>
              <a:t> is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pre-processing</a:t>
            </a:r>
            <a:r>
              <a:rPr lang="hu-HU" dirty="0" smtClean="0"/>
              <a:t> </a:t>
            </a:r>
            <a:r>
              <a:rPr lang="hu-HU" dirty="0" err="1" smtClean="0"/>
              <a:t>necessary</a:t>
            </a:r>
            <a:r>
              <a:rPr lang="hu-HU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steps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required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arrive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a text </a:t>
            </a: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5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Sources</a:t>
            </a:r>
            <a:r>
              <a:rPr lang="hu-HU" dirty="0" smtClean="0"/>
              <a:t> of text</a:t>
            </a:r>
            <a:endParaRPr lang="en-GB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383982"/>
              </p:ext>
            </p:extLst>
          </p:nvPr>
        </p:nvGraphicFramePr>
        <p:xfrm>
          <a:off x="467544" y="1340768"/>
          <a:ext cx="82296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Type</a:t>
                      </a:r>
                      <a:r>
                        <a:rPr lang="hu-HU" dirty="0" smtClean="0"/>
                        <a:t> / </a:t>
                      </a:r>
                      <a:r>
                        <a:rPr lang="hu-HU" dirty="0" err="1" smtClean="0"/>
                        <a:t>source</a:t>
                      </a:r>
                      <a:r>
                        <a:rPr lang="hu-HU" dirty="0" smtClean="0"/>
                        <a:t> of text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Text</a:t>
                      </a:r>
                      <a:r>
                        <a:rPr lang="hu-HU" sz="1600" baseline="0" dirty="0" smtClean="0"/>
                        <a:t> </a:t>
                      </a:r>
                      <a:r>
                        <a:rPr lang="hu-HU" sz="1600" baseline="0" dirty="0" err="1" smtClean="0"/>
                        <a:t>as</a:t>
                      </a:r>
                      <a:r>
                        <a:rPr lang="hu-HU" sz="1600" baseline="0" dirty="0" smtClean="0"/>
                        <a:t> a </a:t>
                      </a:r>
                      <a:r>
                        <a:rPr lang="hu-HU" sz="1600" baseline="0" dirty="0" err="1" smtClean="0"/>
                        <a:t>s</a:t>
                      </a:r>
                      <a:r>
                        <a:rPr lang="hu-HU" sz="1600" dirty="0" err="1" smtClean="0"/>
                        <a:t>tring</a:t>
                      </a:r>
                      <a:r>
                        <a:rPr lang="hu-HU" sz="1600" baseline="0" dirty="0" smtClean="0"/>
                        <a:t> of </a:t>
                      </a:r>
                      <a:r>
                        <a:rPr lang="hu-HU" sz="1600" baseline="0" dirty="0" err="1" smtClean="0"/>
                        <a:t>characters</a:t>
                      </a:r>
                      <a:r>
                        <a:rPr lang="hu-HU" sz="1600" baseline="0" dirty="0" smtClean="0"/>
                        <a:t>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Preparation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needed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E-mail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Acquire</a:t>
                      </a:r>
                      <a:r>
                        <a:rPr lang="hu-HU" sz="1600" baseline="0" dirty="0" smtClean="0"/>
                        <a:t> </a:t>
                      </a:r>
                      <a:r>
                        <a:rPr lang="hu-HU" sz="1600" baseline="0" dirty="0" err="1" smtClean="0"/>
                        <a:t>from</a:t>
                      </a:r>
                      <a:r>
                        <a:rPr lang="hu-HU" sz="1600" baseline="0" dirty="0" smtClean="0"/>
                        <a:t> </a:t>
                      </a:r>
                      <a:r>
                        <a:rPr lang="hu-HU" sz="1600" baseline="0" dirty="0" err="1" smtClean="0"/>
                        <a:t>owner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Websites</a:t>
                      </a:r>
                      <a:r>
                        <a:rPr lang="hu-HU" sz="1600" dirty="0" smtClean="0"/>
                        <a:t> (</a:t>
                      </a:r>
                      <a:r>
                        <a:rPr lang="hu-HU" sz="1600" dirty="0" err="1" smtClean="0"/>
                        <a:t>e.g</a:t>
                      </a:r>
                      <a:r>
                        <a:rPr lang="hu-HU" sz="1600" dirty="0" smtClean="0"/>
                        <a:t>. </a:t>
                      </a:r>
                      <a:r>
                        <a:rPr lang="hu-HU" sz="1600" dirty="0" err="1" smtClean="0"/>
                        <a:t>news</a:t>
                      </a:r>
                      <a:r>
                        <a:rPr lang="hu-HU" sz="1600" dirty="0" smtClean="0"/>
                        <a:t>, </a:t>
                      </a:r>
                      <a:r>
                        <a:rPr lang="hu-HU" sz="1600" dirty="0" err="1" smtClean="0"/>
                        <a:t>company</a:t>
                      </a:r>
                      <a:r>
                        <a:rPr lang="hu-HU" sz="1600" dirty="0" smtClean="0"/>
                        <a:t> </a:t>
                      </a:r>
                      <a:r>
                        <a:rPr lang="hu-HU" sz="1600" dirty="0" err="1" smtClean="0"/>
                        <a:t>sites</a:t>
                      </a:r>
                      <a:r>
                        <a:rPr lang="hu-HU" sz="1600" dirty="0" smtClean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i="1" dirty="0" err="1" smtClean="0"/>
                        <a:t>yes</a:t>
                      </a:r>
                      <a:r>
                        <a:rPr lang="hu-HU" sz="1600" i="1" dirty="0" smtClean="0"/>
                        <a:t>, </a:t>
                      </a:r>
                      <a:r>
                        <a:rPr lang="hu-HU" sz="1600" i="1" dirty="0" err="1" smtClean="0">
                          <a:solidFill>
                            <a:schemeClr val="tx1"/>
                          </a:solidFill>
                        </a:rPr>
                        <a:t>but</a:t>
                      </a:r>
                      <a:r>
                        <a:rPr lang="hu-HU" sz="16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sz="1600" i="1" baseline="0" dirty="0" err="1" smtClean="0">
                          <a:solidFill>
                            <a:schemeClr val="tx1"/>
                          </a:solidFill>
                        </a:rPr>
                        <a:t>contains</a:t>
                      </a:r>
                      <a:r>
                        <a:rPr lang="hu-HU" sz="1600" i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sz="1600" i="1" baseline="0" dirty="0" err="1" smtClean="0">
                          <a:solidFill>
                            <a:schemeClr val="tx1"/>
                          </a:solidFill>
                        </a:rPr>
                        <a:t>markup</a:t>
                      </a:r>
                      <a:endParaRPr lang="en-GB" sz="16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HTTP</a:t>
                      </a:r>
                      <a:r>
                        <a:rPr lang="hu-HU" sz="1200" baseline="0" dirty="0" smtClean="0"/>
                        <a:t> </a:t>
                      </a:r>
                      <a:r>
                        <a:rPr lang="hu-HU" sz="1200" baseline="0" dirty="0" err="1" smtClean="0"/>
                        <a:t>requests</a:t>
                      </a:r>
                      <a:r>
                        <a:rPr lang="hu-HU" sz="1200" baseline="0" dirty="0" smtClean="0"/>
                        <a:t>, web </a:t>
                      </a:r>
                      <a:r>
                        <a:rPr lang="hu-HU" sz="1200" baseline="0" dirty="0" err="1" smtClean="0"/>
                        <a:t>scraping</a:t>
                      </a:r>
                      <a:r>
                        <a:rPr lang="hu-HU" sz="1200" baseline="0" dirty="0" smtClean="0"/>
                        <a:t> (</a:t>
                      </a:r>
                      <a:r>
                        <a:rPr lang="hu-HU" sz="1200" baseline="0" dirty="0" err="1" smtClean="0"/>
                        <a:t>scraper</a:t>
                      </a:r>
                      <a:r>
                        <a:rPr lang="hu-HU" sz="1200" baseline="0" dirty="0" smtClean="0"/>
                        <a:t>, </a:t>
                      </a:r>
                      <a:r>
                        <a:rPr lang="hu-HU" sz="1200" baseline="0" dirty="0" err="1" smtClean="0"/>
                        <a:t>web</a:t>
                      </a:r>
                      <a:r>
                        <a:rPr lang="hu-HU" sz="1200" baseline="0" dirty="0" smtClean="0"/>
                        <a:t> </a:t>
                      </a:r>
                      <a:r>
                        <a:rPr lang="hu-HU" sz="1200" baseline="0" dirty="0" err="1" smtClean="0"/>
                        <a:t>crawler</a:t>
                      </a:r>
                      <a:r>
                        <a:rPr lang="hu-HU" sz="1200" baseline="0" dirty="0" smtClean="0"/>
                        <a:t>, </a:t>
                      </a:r>
                      <a:r>
                        <a:rPr lang="hu-HU" sz="1200" baseline="0" dirty="0" err="1" smtClean="0"/>
                        <a:t>spider</a:t>
                      </a:r>
                      <a:r>
                        <a:rPr lang="hu-HU" sz="1200" baseline="0" dirty="0" smtClean="0"/>
                        <a:t>, bot), HTML </a:t>
                      </a:r>
                      <a:r>
                        <a:rPr lang="hu-HU" sz="1200" baseline="0" dirty="0" err="1" smtClean="0"/>
                        <a:t>parsing</a:t>
                      </a:r>
                      <a:r>
                        <a:rPr lang="hu-HU" sz="1200" baseline="0" dirty="0" smtClean="0"/>
                        <a:t>, </a:t>
                      </a:r>
                      <a:r>
                        <a:rPr lang="hu-HU" sz="1200" baseline="0" dirty="0" err="1" smtClean="0"/>
                        <a:t>dealing</a:t>
                      </a:r>
                      <a:r>
                        <a:rPr lang="hu-HU" sz="1200" baseline="0" dirty="0" smtClean="0"/>
                        <a:t> </a:t>
                      </a:r>
                      <a:r>
                        <a:rPr lang="hu-HU" sz="1200" baseline="0" dirty="0" err="1" smtClean="0"/>
                        <a:t>with</a:t>
                      </a:r>
                      <a:r>
                        <a:rPr lang="hu-HU" sz="1200" baseline="0" dirty="0" smtClean="0"/>
                        <a:t> </a:t>
                      </a:r>
                      <a:r>
                        <a:rPr lang="hu-HU" sz="1200" baseline="0" dirty="0" err="1" smtClean="0"/>
                        <a:t>markup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err="1" smtClean="0"/>
                        <a:t>Databases</a:t>
                      </a:r>
                      <a:r>
                        <a:rPr lang="hu-HU" sz="1400" baseline="0" dirty="0" smtClean="0"/>
                        <a:t> </a:t>
                      </a:r>
                      <a:r>
                        <a:rPr lang="hu-HU" sz="1400" baseline="0" dirty="0" err="1" smtClean="0"/>
                        <a:t>storing</a:t>
                      </a:r>
                      <a:r>
                        <a:rPr lang="hu-HU" sz="1400" baseline="0" dirty="0" smtClean="0"/>
                        <a:t> </a:t>
                      </a:r>
                      <a:r>
                        <a:rPr lang="hu-HU" sz="1400" baseline="0" dirty="0" err="1" smtClean="0"/>
                        <a:t>electronic</a:t>
                      </a:r>
                      <a:r>
                        <a:rPr lang="hu-HU" sz="1400" baseline="0" dirty="0" smtClean="0"/>
                        <a:t> text</a:t>
                      </a:r>
                    </a:p>
                    <a:p>
                      <a:r>
                        <a:rPr lang="hu-HU" sz="1100" i="1" baseline="0" dirty="0" err="1" smtClean="0"/>
                        <a:t>legal</a:t>
                      </a:r>
                      <a:r>
                        <a:rPr lang="hu-HU" sz="1100" i="1" baseline="0" dirty="0" smtClean="0"/>
                        <a:t> </a:t>
                      </a:r>
                      <a:r>
                        <a:rPr lang="hu-HU" sz="1100" i="1" baseline="0" dirty="0" err="1" smtClean="0"/>
                        <a:t>documents</a:t>
                      </a:r>
                      <a:r>
                        <a:rPr lang="hu-HU" sz="1100" i="1" baseline="0" dirty="0" smtClean="0"/>
                        <a:t>: </a:t>
                      </a:r>
                      <a:r>
                        <a:rPr lang="hu-HU" sz="1100" i="1" baseline="0" dirty="0" err="1" smtClean="0"/>
                        <a:t>legislation</a:t>
                      </a:r>
                      <a:r>
                        <a:rPr lang="hu-HU" sz="1100" i="1" baseline="0" dirty="0" smtClean="0"/>
                        <a:t>, </a:t>
                      </a:r>
                      <a:r>
                        <a:rPr lang="hu-HU" sz="1100" i="1" baseline="0" dirty="0" err="1" smtClean="0"/>
                        <a:t>court</a:t>
                      </a:r>
                      <a:r>
                        <a:rPr lang="hu-HU" sz="1100" i="1" baseline="0" dirty="0" smtClean="0"/>
                        <a:t> </a:t>
                      </a:r>
                      <a:r>
                        <a:rPr lang="hu-HU" sz="1100" i="1" baseline="0" dirty="0" err="1" smtClean="0"/>
                        <a:t>rulings</a:t>
                      </a:r>
                      <a:r>
                        <a:rPr lang="hu-HU" sz="1100" i="1" baseline="0" dirty="0" smtClean="0"/>
                        <a:t>; </a:t>
                      </a:r>
                      <a:r>
                        <a:rPr lang="hu-HU" sz="1100" i="1" baseline="0" dirty="0" err="1" smtClean="0"/>
                        <a:t>patents</a:t>
                      </a:r>
                      <a:r>
                        <a:rPr lang="hu-HU" sz="1100" i="1" baseline="0" dirty="0" smtClean="0"/>
                        <a:t>; </a:t>
                      </a:r>
                      <a:r>
                        <a:rPr lang="hu-HU" sz="1100" i="1" baseline="0" dirty="0" err="1" smtClean="0"/>
                        <a:t>health</a:t>
                      </a:r>
                      <a:r>
                        <a:rPr lang="hu-HU" sz="1100" i="1" baseline="0" dirty="0" smtClean="0"/>
                        <a:t> </a:t>
                      </a:r>
                      <a:r>
                        <a:rPr lang="hu-HU" sz="1100" i="1" baseline="0" dirty="0" err="1" smtClean="0"/>
                        <a:t>records</a:t>
                      </a:r>
                      <a:r>
                        <a:rPr lang="hu-HU" sz="1100" i="1" baseline="0" dirty="0" smtClean="0"/>
                        <a:t>; </a:t>
                      </a:r>
                      <a:r>
                        <a:rPr lang="hu-HU" sz="1100" i="1" baseline="0" dirty="0" err="1" smtClean="0"/>
                        <a:t>public</a:t>
                      </a:r>
                      <a:r>
                        <a:rPr lang="hu-HU" sz="1100" i="1" baseline="0" dirty="0" smtClean="0"/>
                        <a:t> </a:t>
                      </a:r>
                      <a:r>
                        <a:rPr lang="hu-HU" sz="1100" i="1" baseline="0" dirty="0" err="1" smtClean="0"/>
                        <a:t>domain</a:t>
                      </a:r>
                      <a:r>
                        <a:rPr lang="hu-HU" sz="1100" i="1" baseline="0" dirty="0" smtClean="0"/>
                        <a:t> </a:t>
                      </a:r>
                      <a:r>
                        <a:rPr lang="hu-HU" sz="1100" i="1" baseline="0" dirty="0" err="1" smtClean="0"/>
                        <a:t>literature</a:t>
                      </a:r>
                      <a:r>
                        <a:rPr lang="hu-HU" sz="1100" i="1" baseline="0" dirty="0" smtClean="0"/>
                        <a:t> </a:t>
                      </a:r>
                      <a:r>
                        <a:rPr lang="hu-HU" sz="1100" i="1" baseline="0" dirty="0" err="1" smtClean="0"/>
                        <a:t>like</a:t>
                      </a:r>
                      <a:r>
                        <a:rPr lang="hu-HU" sz="1100" i="1" baseline="0" dirty="0" smtClean="0"/>
                        <a:t> fan </a:t>
                      </a:r>
                      <a:r>
                        <a:rPr lang="hu-HU" sz="1100" i="1" baseline="0" dirty="0" err="1" smtClean="0"/>
                        <a:t>fiction</a:t>
                      </a:r>
                      <a:r>
                        <a:rPr lang="hu-HU" sz="1100" i="1" baseline="0" dirty="0" smtClean="0"/>
                        <a:t> ...</a:t>
                      </a:r>
                      <a:endParaRPr lang="en-GB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Database</a:t>
                      </a:r>
                      <a:r>
                        <a:rPr lang="hu-HU" sz="1600" dirty="0" smtClean="0"/>
                        <a:t> </a:t>
                      </a:r>
                      <a:r>
                        <a:rPr lang="hu-HU" sz="1600" dirty="0" err="1" smtClean="0"/>
                        <a:t>interface</a:t>
                      </a:r>
                      <a:r>
                        <a:rPr lang="hu-HU" sz="1600" dirty="0" smtClean="0"/>
                        <a:t> and </a:t>
                      </a:r>
                      <a:r>
                        <a:rPr lang="hu-HU" sz="1600" dirty="0" err="1" smtClean="0"/>
                        <a:t>queries</a:t>
                      </a:r>
                      <a:r>
                        <a:rPr lang="hu-HU" sz="1600" dirty="0" smtClean="0"/>
                        <a:t> </a:t>
                      </a:r>
                      <a:r>
                        <a:rPr lang="hu-HU" sz="1600" dirty="0" err="1" smtClean="0"/>
                        <a:t>or</a:t>
                      </a:r>
                      <a:r>
                        <a:rPr lang="hu-HU" sz="1600" dirty="0" smtClean="0"/>
                        <a:t> web </a:t>
                      </a:r>
                      <a:r>
                        <a:rPr lang="hu-HU" sz="1600" dirty="0" err="1" smtClean="0"/>
                        <a:t>scraping</a:t>
                      </a:r>
                      <a:r>
                        <a:rPr lang="hu-HU" sz="1600" dirty="0" smtClean="0"/>
                        <a:t>, </a:t>
                      </a:r>
                      <a:r>
                        <a:rPr lang="hu-HU" sz="1600" dirty="0" err="1" smtClean="0"/>
                        <a:t>sending</a:t>
                      </a:r>
                      <a:r>
                        <a:rPr lang="hu-HU" sz="1600" dirty="0" smtClean="0"/>
                        <a:t> </a:t>
                      </a:r>
                      <a:r>
                        <a:rPr lang="hu-HU" sz="1600" dirty="0" err="1" smtClean="0"/>
                        <a:t>queries</a:t>
                      </a:r>
                      <a:r>
                        <a:rPr lang="hu-HU" sz="1600" dirty="0" smtClean="0"/>
                        <a:t> </a:t>
                      </a:r>
                      <a:r>
                        <a:rPr lang="hu-HU" sz="1600" dirty="0" err="1" smtClean="0"/>
                        <a:t>to</a:t>
                      </a:r>
                      <a:r>
                        <a:rPr lang="hu-HU" sz="1600" dirty="0" smtClean="0"/>
                        <a:t> an </a:t>
                      </a:r>
                      <a:r>
                        <a:rPr lang="hu-HU" sz="1600" dirty="0" err="1" smtClean="0"/>
                        <a:t>API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Plain</a:t>
                      </a:r>
                      <a:r>
                        <a:rPr lang="hu-HU" sz="1600" baseline="0" dirty="0" smtClean="0"/>
                        <a:t> tex</a:t>
                      </a:r>
                      <a:r>
                        <a:rPr lang="hu-HU" sz="1600" dirty="0" smtClean="0"/>
                        <a:t>t</a:t>
                      </a:r>
                      <a:r>
                        <a:rPr lang="hu-HU" sz="1600" baseline="0" dirty="0" smtClean="0"/>
                        <a:t> </a:t>
                      </a:r>
                      <a:r>
                        <a:rPr lang="hu-HU" sz="1600" baseline="0" dirty="0" err="1" smtClean="0"/>
                        <a:t>documents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None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baseline="0" dirty="0" err="1" smtClean="0"/>
                        <a:t>Formatted</a:t>
                      </a:r>
                      <a:r>
                        <a:rPr lang="hu-HU" sz="1600" baseline="0" dirty="0" smtClean="0"/>
                        <a:t> / </a:t>
                      </a:r>
                      <a:r>
                        <a:rPr lang="hu-HU" sz="1600" baseline="0" dirty="0" err="1" smtClean="0"/>
                        <a:t>rich</a:t>
                      </a:r>
                      <a:r>
                        <a:rPr lang="hu-HU" sz="1600" baseline="0" dirty="0" smtClean="0"/>
                        <a:t> text </a:t>
                      </a:r>
                      <a:r>
                        <a:rPr lang="hu-HU" sz="1600" baseline="0" dirty="0" err="1" smtClean="0"/>
                        <a:t>documents</a:t>
                      </a:r>
                      <a:r>
                        <a:rPr lang="hu-HU" sz="1600" baseline="0" dirty="0" smtClean="0"/>
                        <a:t> (</a:t>
                      </a:r>
                      <a:r>
                        <a:rPr lang="hu-HU" sz="1600" baseline="0" dirty="0" err="1" smtClean="0"/>
                        <a:t>e.g</a:t>
                      </a:r>
                      <a:r>
                        <a:rPr lang="hu-HU" sz="1600" baseline="0" dirty="0" smtClean="0"/>
                        <a:t>. </a:t>
                      </a:r>
                      <a:r>
                        <a:rPr lang="hu-HU" sz="1600" baseline="0" dirty="0" err="1" smtClean="0"/>
                        <a:t>docx</a:t>
                      </a:r>
                      <a:r>
                        <a:rPr lang="hu-HU" sz="1600" baseline="0" dirty="0" smtClean="0"/>
                        <a:t>, </a:t>
                      </a:r>
                      <a:r>
                        <a:rPr lang="hu-HU" sz="1600" baseline="0" dirty="0" err="1" smtClean="0"/>
                        <a:t>rtf</a:t>
                      </a:r>
                      <a:r>
                        <a:rPr lang="hu-HU" sz="1600" baseline="0" dirty="0" smtClean="0"/>
                        <a:t>, </a:t>
                      </a:r>
                      <a:r>
                        <a:rPr lang="hu-HU" sz="1600" baseline="0" dirty="0" err="1" smtClean="0"/>
                        <a:t>odt</a:t>
                      </a:r>
                      <a:r>
                        <a:rPr lang="hu-HU" sz="1600" baseline="0" dirty="0" smtClean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i="1" dirty="0" err="1" smtClean="0"/>
                        <a:t>typically</a:t>
                      </a:r>
                      <a:r>
                        <a:rPr lang="hu-HU" sz="1600" i="1" baseline="0" dirty="0" smtClean="0"/>
                        <a:t> </a:t>
                      </a:r>
                      <a:r>
                        <a:rPr lang="hu-HU" sz="1600" i="1" baseline="0" dirty="0" err="1" smtClean="0"/>
                        <a:t>binary</a:t>
                      </a:r>
                      <a:endParaRPr lang="en-GB" sz="16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 smtClean="0"/>
                        <a:t>Library</a:t>
                      </a:r>
                      <a:r>
                        <a:rPr lang="hu-HU" sz="1600" dirty="0" smtClean="0"/>
                        <a:t> / </a:t>
                      </a:r>
                      <a:r>
                        <a:rPr lang="hu-HU" sz="1600" dirty="0" err="1" smtClean="0"/>
                        <a:t>package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Other</a:t>
                      </a:r>
                      <a:r>
                        <a:rPr lang="hu-HU" sz="1600" baseline="0" dirty="0" smtClean="0"/>
                        <a:t> </a:t>
                      </a:r>
                      <a:r>
                        <a:rPr lang="hu-HU" sz="1600" baseline="0" dirty="0" err="1" smtClean="0"/>
                        <a:t>markup</a:t>
                      </a:r>
                      <a:r>
                        <a:rPr lang="hu-HU" sz="1600" baseline="0" dirty="0" smtClean="0"/>
                        <a:t> (</a:t>
                      </a:r>
                      <a:r>
                        <a:rPr lang="hu-HU" sz="1600" baseline="0" dirty="0" err="1" smtClean="0"/>
                        <a:t>typically</a:t>
                      </a:r>
                      <a:r>
                        <a:rPr lang="hu-HU" sz="1600" baseline="0" dirty="0" smtClean="0"/>
                        <a:t> XML)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 smtClean="0"/>
                        <a:t>Extract</a:t>
                      </a:r>
                      <a:r>
                        <a:rPr lang="hu-HU" sz="1600" dirty="0" smtClean="0"/>
                        <a:t> </a:t>
                      </a:r>
                      <a:r>
                        <a:rPr lang="hu-HU" sz="1600" dirty="0" err="1" smtClean="0"/>
                        <a:t>information</a:t>
                      </a:r>
                      <a:r>
                        <a:rPr lang="hu-HU" sz="1600" dirty="0" smtClean="0"/>
                        <a:t> </a:t>
                      </a:r>
                      <a:r>
                        <a:rPr lang="hu-HU" sz="1600" dirty="0" err="1" smtClean="0"/>
                        <a:t>either</a:t>
                      </a:r>
                      <a:r>
                        <a:rPr lang="hu-HU" sz="1600" dirty="0" smtClean="0"/>
                        <a:t> </a:t>
                      </a:r>
                      <a:r>
                        <a:rPr lang="hu-HU" sz="1600" dirty="0" err="1" smtClean="0"/>
                        <a:t>by</a:t>
                      </a:r>
                      <a:r>
                        <a:rPr lang="hu-HU" sz="1600" dirty="0" smtClean="0"/>
                        <a:t> </a:t>
                      </a:r>
                      <a:r>
                        <a:rPr lang="hu-HU" sz="1600" dirty="0" err="1" smtClean="0"/>
                        <a:t>parsing</a:t>
                      </a:r>
                      <a:r>
                        <a:rPr lang="hu-HU" sz="1600" dirty="0" smtClean="0"/>
                        <a:t> (</a:t>
                      </a:r>
                      <a:r>
                        <a:rPr lang="hu-HU" sz="1600" dirty="0" err="1" smtClean="0"/>
                        <a:t>slow</a:t>
                      </a:r>
                      <a:r>
                        <a:rPr lang="hu-HU" sz="1600" dirty="0" smtClean="0"/>
                        <a:t>)</a:t>
                      </a:r>
                      <a:r>
                        <a:rPr lang="hu-HU" sz="1600" baseline="0" dirty="0" smtClean="0"/>
                        <a:t> </a:t>
                      </a:r>
                      <a:r>
                        <a:rPr lang="hu-HU" sz="1600" baseline="0" dirty="0" err="1" smtClean="0"/>
                        <a:t>or</a:t>
                      </a:r>
                      <a:r>
                        <a:rPr lang="hu-HU" sz="1600" baseline="0" dirty="0" smtClean="0"/>
                        <a:t> </a:t>
                      </a:r>
                      <a:r>
                        <a:rPr lang="hu-HU" sz="1600" baseline="0" dirty="0" err="1" smtClean="0"/>
                        <a:t>regexes</a:t>
                      </a:r>
                      <a:r>
                        <a:rPr lang="hu-HU" sz="1600" baseline="0" dirty="0" smtClean="0"/>
                        <a:t> (</a:t>
                      </a:r>
                      <a:r>
                        <a:rPr lang="hu-HU" sz="1600" baseline="0" dirty="0" err="1" smtClean="0"/>
                        <a:t>fast</a:t>
                      </a:r>
                      <a:r>
                        <a:rPr lang="hu-HU" sz="1600" baseline="0" dirty="0" smtClean="0"/>
                        <a:t>)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PDF </a:t>
                      </a:r>
                      <a:r>
                        <a:rPr lang="hu-HU" sz="1600" dirty="0" err="1" smtClean="0"/>
                        <a:t>or</a:t>
                      </a:r>
                      <a:r>
                        <a:rPr lang="hu-HU" sz="1600" dirty="0" smtClean="0"/>
                        <a:t> </a:t>
                      </a:r>
                      <a:r>
                        <a:rPr lang="hu-HU" sz="1600" dirty="0" err="1" smtClean="0"/>
                        <a:t>other</a:t>
                      </a:r>
                      <a:r>
                        <a:rPr lang="hu-HU" sz="1600" dirty="0" smtClean="0"/>
                        <a:t> e-book </a:t>
                      </a:r>
                      <a:r>
                        <a:rPr lang="hu-HU" sz="1600" dirty="0" err="1" smtClean="0"/>
                        <a:t>formats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hu-HU" sz="1600" i="1" u="none" dirty="0" err="1" smtClean="0"/>
                        <a:t>binary</a:t>
                      </a:r>
                      <a:r>
                        <a:rPr lang="hu-HU" sz="1600" i="1" u="none" dirty="0" smtClean="0"/>
                        <a:t> and/</a:t>
                      </a:r>
                      <a:r>
                        <a:rPr lang="hu-HU" sz="1600" i="1" u="none" dirty="0" err="1" smtClean="0"/>
                        <a:t>or</a:t>
                      </a:r>
                      <a:r>
                        <a:rPr lang="hu-HU" sz="1600" i="1" u="none" dirty="0" smtClean="0"/>
                        <a:t> </a:t>
                      </a:r>
                      <a:r>
                        <a:rPr lang="hu-HU" sz="1600" i="1" u="none" dirty="0" err="1" smtClean="0"/>
                        <a:t>contains</a:t>
                      </a:r>
                      <a:r>
                        <a:rPr lang="hu-HU" sz="1600" i="1" u="none" dirty="0" smtClean="0"/>
                        <a:t> </a:t>
                      </a:r>
                      <a:r>
                        <a:rPr lang="hu-HU" sz="1600" i="1" u="none" dirty="0" err="1" smtClean="0"/>
                        <a:t>markup</a:t>
                      </a:r>
                      <a:endParaRPr lang="en-GB" sz="1600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err="1" smtClean="0"/>
                        <a:t>Library</a:t>
                      </a:r>
                      <a:r>
                        <a:rPr lang="hu-HU" sz="1600" dirty="0" smtClean="0"/>
                        <a:t> / </a:t>
                      </a:r>
                      <a:r>
                        <a:rPr lang="hu-HU" sz="1600" dirty="0" err="1" smtClean="0"/>
                        <a:t>package</a:t>
                      </a:r>
                      <a:r>
                        <a:rPr lang="hu-HU" sz="1600" dirty="0" smtClean="0"/>
                        <a:t>, </a:t>
                      </a:r>
                      <a:r>
                        <a:rPr lang="hu-HU" sz="1600" dirty="0" err="1" smtClean="0"/>
                        <a:t>possibly</a:t>
                      </a:r>
                      <a:r>
                        <a:rPr lang="hu-HU" sz="1600" baseline="0" dirty="0" smtClean="0"/>
                        <a:t> OCR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err="1" smtClean="0"/>
                        <a:t>Images</a:t>
                      </a:r>
                      <a:endParaRPr lang="hu-HU" dirty="0" smtClean="0"/>
                    </a:p>
                    <a:p>
                      <a:r>
                        <a:rPr lang="hu-HU" sz="1200" i="1" dirty="0" err="1" smtClean="0"/>
                        <a:t>page</a:t>
                      </a:r>
                      <a:r>
                        <a:rPr lang="hu-HU" sz="1200" i="1" baseline="0" dirty="0" smtClean="0"/>
                        <a:t> </a:t>
                      </a:r>
                      <a:r>
                        <a:rPr lang="hu-HU" sz="1200" i="1" baseline="0" dirty="0" err="1" smtClean="0"/>
                        <a:t>scans</a:t>
                      </a:r>
                      <a:r>
                        <a:rPr lang="hu-HU" sz="1200" i="1" baseline="0" dirty="0" smtClean="0"/>
                        <a:t>, </a:t>
                      </a:r>
                      <a:r>
                        <a:rPr lang="hu-HU" sz="1200" i="1" baseline="0" dirty="0" err="1" smtClean="0"/>
                        <a:t>photographed</a:t>
                      </a:r>
                      <a:r>
                        <a:rPr lang="hu-HU" sz="1200" i="1" baseline="0" dirty="0" smtClean="0"/>
                        <a:t> </a:t>
                      </a:r>
                      <a:r>
                        <a:rPr lang="hu-HU" sz="1200" i="1" baseline="0" dirty="0" err="1" smtClean="0"/>
                        <a:t>receipts</a:t>
                      </a:r>
                      <a:r>
                        <a:rPr lang="hu-HU" sz="1200" i="1" baseline="0" dirty="0" smtClean="0"/>
                        <a:t>, </a:t>
                      </a:r>
                      <a:r>
                        <a:rPr lang="hu-HU" sz="1200" i="1" baseline="0" dirty="0" err="1" smtClean="0"/>
                        <a:t>signs</a:t>
                      </a:r>
                      <a:r>
                        <a:rPr lang="hu-HU" sz="1200" i="1" baseline="0" dirty="0" smtClean="0"/>
                        <a:t>, etc.</a:t>
                      </a:r>
                      <a:endParaRPr lang="en-GB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OCR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plain</a:t>
            </a:r>
            <a:r>
              <a:rPr lang="hu-HU" dirty="0" smtClean="0"/>
              <a:t> text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hu-HU" dirty="0" smtClean="0"/>
              <a:t>Main </a:t>
            </a:r>
            <a:r>
              <a:rPr lang="hu-HU" dirty="0" err="1" smtClean="0"/>
              <a:t>issue</a:t>
            </a:r>
            <a:r>
              <a:rPr lang="hu-HU" dirty="0" smtClean="0"/>
              <a:t>: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encoding</a:t>
            </a:r>
            <a:endParaRPr lang="hu-HU" dirty="0" smtClean="0"/>
          </a:p>
          <a:p>
            <a:pPr lvl="1"/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encoding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r>
              <a:rPr lang="hu-HU" dirty="0" smtClean="0"/>
              <a:t> </a:t>
            </a:r>
            <a:r>
              <a:rPr lang="en-GB" dirty="0"/>
              <a:t>encode characters in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more </a:t>
            </a:r>
            <a:r>
              <a:rPr lang="en-GB" dirty="0" smtClean="0"/>
              <a:t>blocks </a:t>
            </a:r>
            <a:r>
              <a:rPr lang="en-GB" dirty="0"/>
              <a:t>of 8 </a:t>
            </a:r>
            <a:r>
              <a:rPr lang="en-GB" dirty="0" smtClean="0"/>
              <a:t>bits</a:t>
            </a:r>
            <a:endParaRPr lang="hu-HU" dirty="0" smtClean="0"/>
          </a:p>
          <a:p>
            <a:pPr lvl="1"/>
            <a:r>
              <a:rPr lang="hu-HU" dirty="0" smtClean="0"/>
              <a:t>8 bit </a:t>
            </a:r>
            <a:r>
              <a:rPr lang="hu-HU" dirty="0" err="1" smtClean="0"/>
              <a:t>encodings</a:t>
            </a:r>
            <a:r>
              <a:rPr lang="hu-HU" dirty="0" smtClean="0"/>
              <a:t>:</a:t>
            </a:r>
          </a:p>
          <a:p>
            <a:pPr lvl="2"/>
            <a:r>
              <a:rPr lang="hu-HU" b="1" dirty="0" smtClean="0"/>
              <a:t>ASCII</a:t>
            </a:r>
            <a:r>
              <a:rPr lang="hu-HU" dirty="0" smtClean="0"/>
              <a:t>: </a:t>
            </a:r>
            <a:r>
              <a:rPr lang="hu-HU" dirty="0" err="1" smtClean="0"/>
              <a:t>since</a:t>
            </a:r>
            <a:r>
              <a:rPr lang="hu-HU" dirty="0" smtClean="0"/>
              <a:t> </a:t>
            </a:r>
            <a:r>
              <a:rPr lang="hu-HU" dirty="0" err="1" smtClean="0"/>
              <a:t>early</a:t>
            </a:r>
            <a:r>
              <a:rPr lang="hu-HU" dirty="0" smtClean="0"/>
              <a:t> 1960s, </a:t>
            </a:r>
            <a:r>
              <a:rPr lang="en-GB" dirty="0"/>
              <a:t>represents each character using </a:t>
            </a:r>
            <a:r>
              <a:rPr lang="en-GB" b="1" dirty="0"/>
              <a:t>7 bits, allowing for 2</a:t>
            </a:r>
            <a:r>
              <a:rPr lang="en-GB" b="1" baseline="30000" dirty="0"/>
              <a:t>7</a:t>
            </a:r>
            <a:r>
              <a:rPr lang="en-GB" b="1" dirty="0"/>
              <a:t> = 128 unique </a:t>
            </a:r>
            <a:r>
              <a:rPr lang="en-GB" b="1" dirty="0" smtClean="0"/>
              <a:t>characters</a:t>
            </a:r>
            <a:r>
              <a:rPr lang="hu-HU" b="1" dirty="0" smtClean="0"/>
              <a:t>, </a:t>
            </a:r>
            <a:r>
              <a:rPr lang="en-GB" b="1" dirty="0"/>
              <a:t>English letters</a:t>
            </a:r>
            <a:r>
              <a:rPr lang="en-GB" dirty="0"/>
              <a:t>, digits, punctuation,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symbols</a:t>
            </a:r>
            <a:r>
              <a:rPr lang="hu-HU" dirty="0" smtClean="0"/>
              <a:t>, and </a:t>
            </a:r>
            <a:r>
              <a:rPr lang="en-GB" dirty="0" smtClean="0"/>
              <a:t>so-called </a:t>
            </a:r>
            <a:r>
              <a:rPr lang="en-GB" dirty="0"/>
              <a:t>control </a:t>
            </a:r>
            <a:r>
              <a:rPr lang="en-GB" dirty="0" smtClean="0"/>
              <a:t>characters</a:t>
            </a:r>
            <a:endParaRPr lang="hu-HU" dirty="0" smtClean="0"/>
          </a:p>
          <a:p>
            <a:pPr lvl="2"/>
            <a:r>
              <a:rPr lang="hu-HU" b="1" dirty="0" err="1" smtClean="0"/>
              <a:t>Extended</a:t>
            </a:r>
            <a:r>
              <a:rPr lang="hu-HU" b="1" dirty="0" smtClean="0"/>
              <a:t> ASCII: </a:t>
            </a:r>
            <a:r>
              <a:rPr lang="hu-HU" dirty="0" err="1" smtClean="0"/>
              <a:t>uses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8th bit </a:t>
            </a:r>
            <a:r>
              <a:rPr lang="hu-HU" dirty="0" err="1" smtClean="0"/>
              <a:t>in</a:t>
            </a:r>
            <a:r>
              <a:rPr lang="hu-HU" dirty="0" smtClean="0"/>
              <a:t> a byte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a </a:t>
            </a:r>
            <a:r>
              <a:rPr lang="hu-HU" dirty="0" err="1" smtClean="0"/>
              <a:t>total</a:t>
            </a:r>
            <a:r>
              <a:rPr lang="hu-HU" dirty="0" smtClean="0"/>
              <a:t> of 256 </a:t>
            </a:r>
            <a:r>
              <a:rPr lang="hu-HU" dirty="0" err="1" smtClean="0"/>
              <a:t>characters</a:t>
            </a:r>
            <a:r>
              <a:rPr lang="hu-HU" dirty="0" smtClean="0"/>
              <a:t>; </a:t>
            </a:r>
            <a:r>
              <a:rPr lang="hu-HU" dirty="0" err="1" smtClean="0"/>
              <a:t>first</a:t>
            </a:r>
            <a:r>
              <a:rPr lang="hu-HU" dirty="0" smtClean="0"/>
              <a:t> 128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identical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ASCII; </a:t>
            </a:r>
            <a:r>
              <a:rPr lang="hu-HU" dirty="0" err="1" smtClean="0"/>
              <a:t>remaining</a:t>
            </a:r>
            <a:r>
              <a:rPr lang="hu-HU" dirty="0" smtClean="0"/>
              <a:t> 128 </a:t>
            </a:r>
            <a:r>
              <a:rPr lang="hu-HU" dirty="0" err="1" smtClean="0"/>
              <a:t>differ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region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platform, </a:t>
            </a:r>
            <a:r>
              <a:rPr lang="hu-HU" dirty="0" err="1" smtClean="0"/>
              <a:t>include</a:t>
            </a:r>
            <a:r>
              <a:rPr lang="hu-HU" dirty="0" smtClean="0"/>
              <a:t> </a:t>
            </a:r>
            <a:r>
              <a:rPr lang="hu-HU" dirty="0" err="1" smtClean="0"/>
              <a:t>language-specific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, </a:t>
            </a:r>
            <a:r>
              <a:rPr lang="hu-HU" dirty="0" err="1" smtClean="0"/>
              <a:t>symbols</a:t>
            </a:r>
            <a:r>
              <a:rPr lang="hu-HU" dirty="0" smtClean="0"/>
              <a:t>, etc.,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en-GB" dirty="0" smtClean="0"/>
              <a:t>ISO-8859</a:t>
            </a:r>
            <a:r>
              <a:rPr lang="hu-HU" dirty="0" smtClean="0"/>
              <a:t> </a:t>
            </a:r>
            <a:r>
              <a:rPr lang="hu-HU" dirty="0" err="1" smtClean="0"/>
              <a:t>family</a:t>
            </a:r>
            <a:r>
              <a:rPr lang="en-GB" dirty="0" smtClean="0"/>
              <a:t> </a:t>
            </a:r>
            <a:r>
              <a:rPr lang="hu-HU" dirty="0" smtClean="0"/>
              <a:t>and </a:t>
            </a:r>
            <a:r>
              <a:rPr lang="en-GB" dirty="0" smtClean="0"/>
              <a:t>Windows-1252</a:t>
            </a:r>
            <a:endParaRPr lang="hu-HU" dirty="0" smtClean="0"/>
          </a:p>
          <a:p>
            <a:pPr lvl="3"/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means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pages</a:t>
            </a:r>
            <a:endParaRPr lang="hu-HU" dirty="0"/>
          </a:p>
          <a:p>
            <a:pPr lvl="3"/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is </a:t>
            </a:r>
            <a:r>
              <a:rPr lang="hu-HU" dirty="0" err="1" smtClean="0"/>
              <a:t>represented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point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pages</a:t>
            </a:r>
            <a:endParaRPr lang="hu-HU" dirty="0" smtClean="0"/>
          </a:p>
          <a:p>
            <a:pPr lvl="3"/>
            <a:r>
              <a:rPr lang="hu-HU" dirty="0" err="1" smtClean="0"/>
              <a:t>difficult</a:t>
            </a:r>
            <a:r>
              <a:rPr lang="hu-HU" dirty="0" smtClean="0"/>
              <a:t> </a:t>
            </a:r>
            <a:r>
              <a:rPr lang="en-GB" dirty="0" smtClean="0"/>
              <a:t>to </a:t>
            </a:r>
            <a:r>
              <a:rPr lang="en-GB" dirty="0"/>
              <a:t>share text files between </a:t>
            </a:r>
            <a:r>
              <a:rPr lang="en-GB" dirty="0" smtClean="0"/>
              <a:t>systems</a:t>
            </a:r>
            <a:endParaRPr lang="hu-HU" dirty="0" smtClean="0"/>
          </a:p>
          <a:p>
            <a:pPr lvl="3"/>
            <a:r>
              <a:rPr lang="hu-HU" dirty="0" err="1" smtClean="0"/>
              <a:t>impossible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create</a:t>
            </a:r>
            <a:r>
              <a:rPr lang="hu-HU" dirty="0" smtClean="0"/>
              <a:t> </a:t>
            </a:r>
            <a:r>
              <a:rPr lang="hu-HU" dirty="0" err="1" smtClean="0"/>
              <a:t>multilingual</a:t>
            </a:r>
            <a:r>
              <a:rPr lang="hu-HU" dirty="0" smtClean="0"/>
              <a:t> </a:t>
            </a:r>
            <a:r>
              <a:rPr lang="hu-HU" dirty="0" err="1" smtClean="0"/>
              <a:t>documents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would</a:t>
            </a:r>
            <a:r>
              <a:rPr lang="hu-HU" dirty="0" smtClean="0"/>
              <a:t> </a:t>
            </a:r>
            <a:r>
              <a:rPr lang="hu-HU" dirty="0" err="1" smtClean="0"/>
              <a:t>require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script (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, </a:t>
            </a:r>
            <a:r>
              <a:rPr lang="hu-HU" dirty="0" err="1" smtClean="0"/>
              <a:t>Greek</a:t>
            </a:r>
            <a:r>
              <a:rPr lang="hu-HU" dirty="0" smtClean="0"/>
              <a:t>, ISO-</a:t>
            </a:r>
            <a:r>
              <a:rPr lang="en-GB" dirty="0" smtClean="0"/>
              <a:t>8859-7</a:t>
            </a:r>
            <a:r>
              <a:rPr lang="hu-HU" dirty="0" smtClean="0"/>
              <a:t>, and </a:t>
            </a:r>
            <a:r>
              <a:rPr lang="hu-HU" dirty="0" err="1" smtClean="0"/>
              <a:t>Turkish</a:t>
            </a:r>
            <a:r>
              <a:rPr lang="hu-HU" dirty="0" smtClean="0"/>
              <a:t>, </a:t>
            </a:r>
            <a:r>
              <a:rPr lang="en-GB" dirty="0" smtClean="0"/>
              <a:t>ISO-8859-9</a:t>
            </a:r>
            <a:r>
              <a:rPr lang="hu-HU" dirty="0" smtClean="0"/>
              <a:t>,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document</a:t>
            </a:r>
            <a:r>
              <a:rPr lang="hu-HU" dirty="0" smtClean="0"/>
              <a:t>)</a:t>
            </a:r>
          </a:p>
          <a:p>
            <a:pPr lvl="3"/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determine</a:t>
            </a:r>
            <a:r>
              <a:rPr lang="hu-HU" dirty="0" smtClean="0"/>
              <a:t> </a:t>
            </a:r>
            <a:r>
              <a:rPr lang="hu-HU" dirty="0" err="1" smtClean="0"/>
              <a:t>correct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file?</a:t>
            </a:r>
          </a:p>
          <a:p>
            <a:pPr lvl="2"/>
            <a:r>
              <a:rPr lang="hu-HU" dirty="0" err="1" smtClean="0"/>
              <a:t>all</a:t>
            </a:r>
            <a:r>
              <a:rPr lang="hu-HU" dirty="0" smtClean="0"/>
              <a:t> 8-bit </a:t>
            </a:r>
            <a:r>
              <a:rPr lang="hu-HU" dirty="0" err="1" smtClean="0"/>
              <a:t>encodings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essentially</a:t>
            </a:r>
            <a:r>
              <a:rPr lang="hu-HU" dirty="0" smtClean="0"/>
              <a:t> </a:t>
            </a:r>
          </a:p>
          <a:p>
            <a:pPr lvl="2"/>
            <a:r>
              <a:rPr lang="hu-HU" dirty="0" err="1" smtClean="0"/>
              <a:t>obsolete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still</a:t>
            </a:r>
            <a:r>
              <a:rPr lang="hu-HU" dirty="0" smtClean="0"/>
              <a:t> </a:t>
            </a:r>
            <a:r>
              <a:rPr lang="hu-HU" dirty="0" err="1" smtClean="0"/>
              <a:t>encountered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old </a:t>
            </a:r>
            <a:r>
              <a:rPr lang="hu-HU" dirty="0" err="1" smtClean="0"/>
              <a:t>files</a:t>
            </a:r>
            <a:r>
              <a:rPr lang="hu-HU" dirty="0" smtClean="0"/>
              <a:t>, </a:t>
            </a:r>
            <a:r>
              <a:rPr lang="hu-HU" dirty="0" err="1" smtClean="0"/>
              <a:t>pages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early</a:t>
            </a:r>
            <a:r>
              <a:rPr lang="hu-HU" dirty="0" smtClean="0"/>
              <a:t> Web, etc., and </a:t>
            </a:r>
            <a:r>
              <a:rPr lang="hu-HU" b="1" dirty="0" err="1" smtClean="0">
                <a:solidFill>
                  <a:srgbClr val="FF0000"/>
                </a:solidFill>
              </a:rPr>
              <a:t>still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default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err="1" smtClean="0">
                <a:solidFill>
                  <a:srgbClr val="FF0000"/>
                </a:solidFill>
              </a:rPr>
              <a:t>in</a:t>
            </a:r>
            <a:r>
              <a:rPr lang="hu-HU" b="1" dirty="0" smtClean="0">
                <a:solidFill>
                  <a:srgbClr val="FF0000"/>
                </a:solidFill>
              </a:rPr>
              <a:t> Windows </a:t>
            </a:r>
            <a:r>
              <a:rPr lang="hu-HU" b="1" dirty="0" err="1" smtClean="0">
                <a:solidFill>
                  <a:srgbClr val="FF0000"/>
                </a:solidFill>
              </a:rPr>
              <a:t>cmd</a:t>
            </a:r>
            <a:r>
              <a:rPr lang="hu-HU" b="1" dirty="0" smtClean="0">
                <a:solidFill>
                  <a:srgbClr val="FF0000"/>
                </a:solidFill>
              </a:rPr>
              <a:t>, </a:t>
            </a:r>
            <a:r>
              <a:rPr lang="hu-HU" b="1" dirty="0" err="1" smtClean="0">
                <a:solidFill>
                  <a:srgbClr val="FF0000"/>
                </a:solidFill>
              </a:rPr>
              <a:t>PowerShell</a:t>
            </a:r>
            <a:r>
              <a:rPr lang="hu-HU" b="1" dirty="0" smtClean="0">
                <a:solidFill>
                  <a:srgbClr val="FF0000"/>
                </a:solidFill>
              </a:rPr>
              <a:t>, Python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on</a:t>
            </a:r>
            <a:r>
              <a:rPr lang="hu-HU" dirty="0" smtClean="0"/>
              <a:t> Windows)</a:t>
            </a:r>
            <a:r>
              <a:rPr lang="hu-HU" b="1" dirty="0" smtClean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0659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plain</a:t>
            </a:r>
            <a:r>
              <a:rPr lang="hu-HU" dirty="0" smtClean="0"/>
              <a:t> text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Main </a:t>
            </a:r>
            <a:r>
              <a:rPr lang="hu-HU" dirty="0" err="1" smtClean="0"/>
              <a:t>issue</a:t>
            </a:r>
            <a:r>
              <a:rPr lang="hu-HU" dirty="0" smtClean="0"/>
              <a:t>: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encoding</a:t>
            </a:r>
            <a:endParaRPr lang="hu-HU" dirty="0" smtClean="0"/>
          </a:p>
          <a:p>
            <a:pPr lvl="1"/>
            <a:r>
              <a:rPr lang="hu-HU" dirty="0" smtClean="0"/>
              <a:t>Unicode: </a:t>
            </a:r>
            <a:r>
              <a:rPr lang="en-GB" b="1" dirty="0"/>
              <a:t>universal character </a:t>
            </a:r>
            <a:r>
              <a:rPr lang="en-GB" b="1" dirty="0" smtClean="0"/>
              <a:t>set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designed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encode</a:t>
            </a:r>
            <a:r>
              <a:rPr lang="hu-HU" dirty="0" smtClean="0"/>
              <a:t>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virtually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writing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I</a:t>
            </a:r>
            <a:r>
              <a:rPr lang="en-GB" dirty="0" err="1" smtClean="0"/>
              <a:t>ts</a:t>
            </a:r>
            <a:r>
              <a:rPr lang="en-GB" dirty="0" smtClean="0"/>
              <a:t> most common </a:t>
            </a:r>
            <a:r>
              <a:rPr lang="en-GB" b="1" dirty="0" smtClean="0"/>
              <a:t>encoding</a:t>
            </a:r>
            <a:r>
              <a:rPr lang="en-GB" dirty="0" smtClean="0"/>
              <a:t> is </a:t>
            </a:r>
            <a:r>
              <a:rPr lang="en-GB" b="1" dirty="0" smtClean="0"/>
              <a:t>UTF-8</a:t>
            </a:r>
            <a:endParaRPr lang="hu-HU" dirty="0" smtClean="0"/>
          </a:p>
          <a:p>
            <a:pPr lvl="2"/>
            <a:r>
              <a:rPr lang="en-GB" b="1" dirty="0"/>
              <a:t>variable-length,</a:t>
            </a:r>
            <a:r>
              <a:rPr lang="en-GB" dirty="0"/>
              <a:t> using </a:t>
            </a:r>
            <a:r>
              <a:rPr lang="en-GB" b="1" dirty="0"/>
              <a:t>1 to 4 bytes</a:t>
            </a:r>
            <a:r>
              <a:rPr lang="en-GB" dirty="0"/>
              <a:t> to represent a </a:t>
            </a:r>
            <a:r>
              <a:rPr lang="en-GB" dirty="0" smtClean="0"/>
              <a:t>character</a:t>
            </a:r>
            <a:endParaRPr lang="hu-HU" dirty="0" smtClean="0"/>
          </a:p>
          <a:p>
            <a:pPr lvl="2"/>
            <a:r>
              <a:rPr lang="en-GB" dirty="0"/>
              <a:t>backward compatible with </a:t>
            </a:r>
            <a:r>
              <a:rPr lang="en-GB" dirty="0" smtClean="0"/>
              <a:t>ASCII</a:t>
            </a:r>
            <a:endParaRPr lang="hu-HU" dirty="0" smtClean="0"/>
          </a:p>
          <a:p>
            <a:pPr lvl="2"/>
            <a:r>
              <a:rPr lang="en-GB" dirty="0"/>
              <a:t>can encode the entire Unicode character </a:t>
            </a:r>
            <a:r>
              <a:rPr lang="en-GB" dirty="0" smtClean="0"/>
              <a:t>set</a:t>
            </a:r>
            <a:r>
              <a:rPr lang="hu-HU" dirty="0" smtClean="0"/>
              <a:t>, </a:t>
            </a:r>
            <a:r>
              <a:rPr lang="hu-HU" dirty="0" err="1" smtClean="0"/>
              <a:t>including</a:t>
            </a:r>
            <a:r>
              <a:rPr lang="hu-HU" dirty="0" smtClean="0"/>
              <a:t>:</a:t>
            </a:r>
          </a:p>
          <a:p>
            <a:pPr lvl="3"/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alphabets</a:t>
            </a:r>
            <a:r>
              <a:rPr lang="hu-HU" dirty="0" smtClean="0"/>
              <a:t> and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writing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r>
              <a:rPr lang="hu-HU" dirty="0" smtClean="0"/>
              <a:t>, </a:t>
            </a:r>
            <a:r>
              <a:rPr lang="hu-HU" dirty="0" err="1" smtClean="0"/>
              <a:t>punctuation</a:t>
            </a:r>
            <a:endParaRPr lang="hu-HU" dirty="0" smtClean="0"/>
          </a:p>
          <a:p>
            <a:pPr lvl="3"/>
            <a:r>
              <a:rPr lang="en-GB" dirty="0"/>
              <a:t>currency, mathematical, </a:t>
            </a:r>
            <a:r>
              <a:rPr lang="en-GB" dirty="0" smtClean="0"/>
              <a:t>logical</a:t>
            </a:r>
            <a:r>
              <a:rPr lang="hu-HU" dirty="0" smtClean="0"/>
              <a:t> </a:t>
            </a:r>
            <a:r>
              <a:rPr lang="hu-HU" dirty="0" err="1" smtClean="0"/>
              <a:t>symbols</a:t>
            </a:r>
            <a:endParaRPr lang="hu-HU" dirty="0" smtClean="0"/>
          </a:p>
          <a:p>
            <a:pPr lvl="3"/>
            <a:r>
              <a:rPr lang="en-GB" dirty="0"/>
              <a:t>lines and </a:t>
            </a:r>
            <a:r>
              <a:rPr lang="en-GB" dirty="0" smtClean="0"/>
              <a:t>arrows</a:t>
            </a:r>
            <a:endParaRPr lang="hu-HU" dirty="0" smtClean="0"/>
          </a:p>
          <a:p>
            <a:pPr lvl="3"/>
            <a:r>
              <a:rPr lang="en-GB" dirty="0"/>
              <a:t>diacritic markings that can be combined with letters</a:t>
            </a:r>
            <a:endParaRPr lang="hu-HU" dirty="0" smtClean="0"/>
          </a:p>
          <a:p>
            <a:pPr lvl="2"/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en-GB" dirty="0" smtClean="0"/>
              <a:t>the </a:t>
            </a:r>
            <a:r>
              <a:rPr lang="en-GB" dirty="0"/>
              <a:t>characters </a:t>
            </a:r>
            <a:r>
              <a:rPr lang="hu-HU" dirty="0" err="1" smtClean="0"/>
              <a:t>still</a:t>
            </a:r>
            <a:r>
              <a:rPr lang="hu-HU" dirty="0" smtClean="0"/>
              <a:t> </a:t>
            </a:r>
            <a:r>
              <a:rPr lang="en-GB" dirty="0" smtClean="0"/>
              <a:t>may </a:t>
            </a:r>
            <a:r>
              <a:rPr lang="en-GB" dirty="0"/>
              <a:t>not be displayed correctly if the </a:t>
            </a:r>
            <a:r>
              <a:rPr lang="en-GB" b="1" dirty="0"/>
              <a:t>font</a:t>
            </a:r>
            <a:r>
              <a:rPr lang="en-GB" dirty="0"/>
              <a:t> used by the program does not support the specific characters in the </a:t>
            </a:r>
            <a:r>
              <a:rPr lang="en-GB" dirty="0" smtClean="0"/>
              <a:t>text</a:t>
            </a:r>
            <a:endParaRPr lang="hu-HU" dirty="0"/>
          </a:p>
          <a:p>
            <a:pPr lvl="3"/>
            <a:r>
              <a:rPr lang="hu-HU" dirty="0" smtClean="0"/>
              <a:t>n</a:t>
            </a:r>
            <a:r>
              <a:rPr lang="en-GB" dirty="0" smtClean="0"/>
              <a:t>o </a:t>
            </a:r>
            <a:r>
              <a:rPr lang="en-GB" dirty="0"/>
              <a:t>single font contains all of the over 140,000 characters defined in </a:t>
            </a:r>
            <a:r>
              <a:rPr lang="en-GB" dirty="0" smtClean="0"/>
              <a:t>Unicode</a:t>
            </a:r>
            <a:endParaRPr lang="hu-HU" dirty="0" smtClean="0"/>
          </a:p>
          <a:p>
            <a:pPr lvl="3"/>
            <a:r>
              <a:rPr lang="en-GB" dirty="0"/>
              <a:t>the </a:t>
            </a:r>
            <a:r>
              <a:rPr lang="hu-HU" dirty="0" smtClean="0"/>
              <a:t>software</a:t>
            </a:r>
            <a:r>
              <a:rPr lang="en-GB" dirty="0" smtClean="0"/>
              <a:t> </a:t>
            </a:r>
            <a:r>
              <a:rPr lang="en-GB" dirty="0"/>
              <a:t>might display a "missing character" symbol like � </a:t>
            </a:r>
            <a:r>
              <a:rPr lang="en-GB" dirty="0" smtClean="0"/>
              <a:t>or □, </a:t>
            </a:r>
            <a:r>
              <a:rPr lang="en-GB" dirty="0"/>
              <a:t>even though the underlying byte data is </a:t>
            </a:r>
            <a:r>
              <a:rPr lang="en-GB" dirty="0" smtClean="0"/>
              <a:t>correct</a:t>
            </a:r>
            <a:endParaRPr lang="hu-HU" dirty="0" smtClean="0"/>
          </a:p>
          <a:p>
            <a:pPr lvl="3"/>
            <a:r>
              <a:rPr lang="en-GB" dirty="0"/>
              <a:t>modern systems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en-GB" dirty="0" smtClean="0"/>
              <a:t>use </a:t>
            </a:r>
            <a:r>
              <a:rPr lang="en-GB" dirty="0"/>
              <a:t>font </a:t>
            </a:r>
            <a:r>
              <a:rPr lang="en-GB" dirty="0" err="1"/>
              <a:t>fallback</a:t>
            </a:r>
            <a:r>
              <a:rPr lang="en-GB" dirty="0"/>
              <a:t> </a:t>
            </a:r>
            <a:r>
              <a:rPr lang="en-GB" dirty="0" smtClean="0"/>
              <a:t>mechanisms</a:t>
            </a:r>
            <a:r>
              <a:rPr lang="hu-HU" dirty="0" smtClean="0"/>
              <a:t>, </a:t>
            </a:r>
            <a:r>
              <a:rPr lang="hu-HU" dirty="0" err="1" smtClean="0"/>
              <a:t>switching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different</a:t>
            </a:r>
            <a:r>
              <a:rPr lang="hu-HU" dirty="0" smtClean="0"/>
              <a:t> font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contains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symbol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7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plain</a:t>
            </a:r>
            <a:r>
              <a:rPr lang="hu-HU" dirty="0" smtClean="0"/>
              <a:t> text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Best </a:t>
            </a:r>
            <a:r>
              <a:rPr lang="hu-HU" dirty="0" err="1" smtClean="0"/>
              <a:t>practice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use</a:t>
            </a:r>
            <a:r>
              <a:rPr lang="hu-HU" dirty="0" smtClean="0"/>
              <a:t> UTF-8 </a:t>
            </a:r>
            <a:r>
              <a:rPr lang="hu-HU" dirty="0" err="1" smtClean="0"/>
              <a:t>as</a:t>
            </a:r>
            <a:r>
              <a:rPr lang="hu-HU" dirty="0" smtClean="0"/>
              <a:t> file </a:t>
            </a:r>
            <a:r>
              <a:rPr lang="hu-HU" dirty="0" err="1" smtClean="0"/>
              <a:t>encoding</a:t>
            </a:r>
            <a:r>
              <a:rPr lang="hu-HU" dirty="0" smtClean="0"/>
              <a:t>; </a:t>
            </a:r>
            <a:r>
              <a:rPr lang="hu-HU" dirty="0" err="1" smtClean="0"/>
              <a:t>default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most text </a:t>
            </a:r>
            <a:r>
              <a:rPr lang="hu-HU" dirty="0" err="1" smtClean="0"/>
              <a:t>editors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endParaRPr lang="hu-HU" dirty="0" smtClean="0"/>
          </a:p>
          <a:p>
            <a:pPr lvl="1"/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ever</a:t>
            </a:r>
            <a:r>
              <a:rPr lang="hu-HU" dirty="0" smtClean="0"/>
              <a:t>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convert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encodings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possible</a:t>
            </a:r>
            <a:r>
              <a:rPr lang="hu-HU" dirty="0" smtClean="0"/>
              <a:t>,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encoding</a:t>
            </a:r>
            <a:r>
              <a:rPr lang="hu-HU" dirty="0" smtClean="0"/>
              <a:t> (UTF-8) </a:t>
            </a:r>
            <a:r>
              <a:rPr lang="hu-HU" dirty="0" err="1" smtClean="0"/>
              <a:t>throughout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endParaRPr lang="hu-HU" dirty="0" smtClean="0"/>
          </a:p>
          <a:p>
            <a:pPr lvl="1"/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sure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terminal</a:t>
            </a:r>
            <a:r>
              <a:rPr lang="hu-HU" dirty="0" smtClean="0"/>
              <a:t> </a:t>
            </a:r>
            <a:r>
              <a:rPr lang="hu-HU" dirty="0" err="1" smtClean="0"/>
              <a:t>supports</a:t>
            </a:r>
            <a:r>
              <a:rPr lang="hu-HU" dirty="0" smtClean="0"/>
              <a:t> UTF-8 input and output</a:t>
            </a:r>
          </a:p>
          <a:p>
            <a:pPr lvl="2"/>
            <a:r>
              <a:rPr lang="hu-HU" dirty="0" smtClean="0"/>
              <a:t>Linux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default</a:t>
            </a:r>
            <a:r>
              <a:rPr lang="hu-HU" dirty="0" smtClean="0"/>
              <a:t>, Windows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explicitly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chcp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65001</a:t>
            </a:r>
          </a:p>
          <a:p>
            <a:pPr lvl="1"/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 smtClean="0"/>
              <a:t>encoding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input and output,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in</a:t>
            </a:r>
            <a:r>
              <a:rPr lang="hu-HU" dirty="0" smtClean="0"/>
              <a:t> Python I/O</a:t>
            </a:r>
          </a:p>
        </p:txBody>
      </p:sp>
    </p:spTree>
    <p:extLst>
      <p:ext uri="{BB962C8B-B14F-4D97-AF65-F5344CB8AC3E}">
        <p14:creationId xmlns:p14="http://schemas.microsoft.com/office/powerpoint/2010/main" val="12661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Acquiring</a:t>
            </a:r>
            <a:r>
              <a:rPr lang="hu-HU" dirty="0" smtClean="0"/>
              <a:t> text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websites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: 3rd </a:t>
            </a:r>
            <a:r>
              <a:rPr lang="hu-HU" dirty="0" err="1" smtClean="0"/>
              <a:t>party</a:t>
            </a:r>
            <a:r>
              <a:rPr lang="hu-HU" dirty="0" smtClean="0"/>
              <a:t> </a:t>
            </a:r>
            <a:r>
              <a:rPr lang="hu-HU" dirty="0" err="1" smtClean="0"/>
              <a:t>package</a:t>
            </a:r>
            <a:r>
              <a:rPr lang="hu-HU" dirty="0" smtClean="0"/>
              <a:t> (</a:t>
            </a:r>
            <a:r>
              <a:rPr lang="hu-HU" dirty="0" err="1" smtClean="0"/>
              <a:t>not</a:t>
            </a:r>
            <a:r>
              <a:rPr lang="hu-HU" dirty="0" smtClean="0"/>
              <a:t> part of standard </a:t>
            </a:r>
            <a:r>
              <a:rPr lang="hu-HU" dirty="0" err="1" smtClean="0"/>
              <a:t>library</a:t>
            </a:r>
            <a:r>
              <a:rPr lang="hu-HU" dirty="0" smtClean="0"/>
              <a:t>), </a:t>
            </a:r>
            <a:r>
              <a:rPr lang="en-GB" dirty="0" smtClean="0"/>
              <a:t>lets Python code interact with web resources (APIs, websites, etc.) without needing to </a:t>
            </a:r>
            <a:r>
              <a:rPr lang="hu-HU" dirty="0" err="1" smtClean="0"/>
              <a:t>micromanage</a:t>
            </a:r>
            <a:r>
              <a:rPr lang="hu-HU" dirty="0" smtClean="0"/>
              <a:t> </a:t>
            </a:r>
            <a:r>
              <a:rPr lang="en-GB" dirty="0" smtClean="0"/>
              <a:t>low-level details like URL encoding, socket management or HTTP headers</a:t>
            </a:r>
            <a:endParaRPr lang="hu-HU" dirty="0" smtClean="0"/>
          </a:p>
          <a:p>
            <a:pPr lvl="1"/>
            <a:r>
              <a:rPr lang="hu-HU" dirty="0"/>
              <a:t>s</a:t>
            </a:r>
            <a:r>
              <a:rPr lang="en-GB" dirty="0" smtClean="0"/>
              <a:t>end </a:t>
            </a:r>
            <a:r>
              <a:rPr lang="en-GB" b="1" dirty="0" smtClean="0"/>
              <a:t>GET</a:t>
            </a:r>
            <a:r>
              <a:rPr lang="en-GB" dirty="0" smtClean="0"/>
              <a:t> requests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en-GB" dirty="0" smtClean="0"/>
              <a:t>fetch data from a URL</a:t>
            </a:r>
            <a:endParaRPr lang="hu-HU" dirty="0" smtClean="0"/>
          </a:p>
          <a:p>
            <a:pPr lvl="1"/>
            <a:r>
              <a:rPr lang="hu-HU" dirty="0" err="1" smtClean="0"/>
              <a:t>send</a:t>
            </a:r>
            <a:r>
              <a:rPr lang="hu-HU" dirty="0" smtClean="0"/>
              <a:t> POST, </a:t>
            </a:r>
            <a:r>
              <a:rPr lang="hu-HU" dirty="0" err="1" smtClean="0"/>
              <a:t>PUT</a:t>
            </a:r>
            <a:r>
              <a:rPr lang="hu-HU" dirty="0" smtClean="0"/>
              <a:t>, </a:t>
            </a:r>
            <a:r>
              <a:rPr lang="hu-HU" dirty="0" err="1" smtClean="0"/>
              <a:t>DELETE</a:t>
            </a:r>
            <a:r>
              <a:rPr lang="hu-HU" dirty="0" smtClean="0"/>
              <a:t> etc. </a:t>
            </a:r>
            <a:r>
              <a:rPr lang="hu-HU" dirty="0" err="1" smtClean="0"/>
              <a:t>requests</a:t>
            </a:r>
            <a:endParaRPr lang="hu-HU" dirty="0" smtClean="0"/>
          </a:p>
          <a:p>
            <a:pPr lvl="1"/>
            <a:r>
              <a:rPr lang="hu-HU" dirty="0" err="1" smtClean="0"/>
              <a:t>handle</a:t>
            </a:r>
            <a:r>
              <a:rPr lang="hu-HU" dirty="0" smtClean="0"/>
              <a:t> </a:t>
            </a:r>
            <a:r>
              <a:rPr lang="hu-HU" dirty="0" err="1" smtClean="0"/>
              <a:t>cookies</a:t>
            </a:r>
            <a:r>
              <a:rPr lang="hu-HU" dirty="0" smtClean="0"/>
              <a:t>, </a:t>
            </a:r>
            <a:r>
              <a:rPr lang="hu-HU" dirty="0" err="1" smtClean="0"/>
              <a:t>sessions</a:t>
            </a:r>
            <a:r>
              <a:rPr lang="hu-HU" dirty="0" smtClean="0"/>
              <a:t>, </a:t>
            </a:r>
            <a:r>
              <a:rPr lang="hu-HU" dirty="0" err="1" smtClean="0"/>
              <a:t>authentication</a:t>
            </a:r>
            <a:endParaRPr lang="hu-HU" dirty="0" smtClean="0"/>
          </a:p>
          <a:p>
            <a:pPr lvl="1"/>
            <a:r>
              <a:rPr lang="hu-HU" dirty="0" err="1" smtClean="0"/>
              <a:t>access</a:t>
            </a:r>
            <a:r>
              <a:rPr lang="hu-HU" dirty="0" smtClean="0"/>
              <a:t> </a:t>
            </a:r>
            <a:r>
              <a:rPr lang="hu-HU" dirty="0" err="1" smtClean="0"/>
              <a:t>response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(status </a:t>
            </a:r>
            <a:r>
              <a:rPr lang="hu-HU" dirty="0" err="1" smtClean="0"/>
              <a:t>codes</a:t>
            </a:r>
            <a:r>
              <a:rPr lang="hu-HU" dirty="0" smtClean="0"/>
              <a:t>, </a:t>
            </a:r>
            <a:r>
              <a:rPr lang="hu-HU" dirty="0" err="1" smtClean="0"/>
              <a:t>headers</a:t>
            </a:r>
            <a:r>
              <a:rPr lang="hu-HU" dirty="0" smtClean="0"/>
              <a:t>, </a:t>
            </a:r>
            <a:r>
              <a:rPr lang="hu-HU" dirty="0" err="1" smtClean="0"/>
              <a:t>content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short</a:t>
            </a:r>
            <a:r>
              <a:rPr lang="hu-HU" dirty="0" smtClean="0"/>
              <a:t>: </a:t>
            </a:r>
            <a:r>
              <a:rPr lang="hu-HU" dirty="0" err="1" smtClean="0"/>
              <a:t>requests</a:t>
            </a:r>
            <a:r>
              <a:rPr lang="hu-HU" dirty="0" smtClean="0"/>
              <a:t> </a:t>
            </a:r>
            <a:r>
              <a:rPr lang="hu-HU" dirty="0" err="1" smtClean="0"/>
              <a:t>fetches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HTML </a:t>
            </a:r>
            <a:r>
              <a:rPr lang="hu-HU" dirty="0" err="1" smtClean="0"/>
              <a:t>document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processed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remote</a:t>
            </a:r>
            <a:r>
              <a:rPr lang="hu-HU" dirty="0" smtClean="0"/>
              <a:t> server, </a:t>
            </a:r>
            <a:r>
              <a:rPr lang="hu-HU" dirty="0" err="1" smtClean="0"/>
              <a:t>returning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4067</Words>
  <Application>Microsoft Office PowerPoint</Application>
  <PresentationFormat>Diavetítés a képernyőre (4:3 oldalarány)</PresentationFormat>
  <Paragraphs>297</Paragraphs>
  <Slides>29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0" baseType="lpstr">
      <vt:lpstr>Office-téma</vt:lpstr>
      <vt:lpstr>Natural Language Processing Handling text documents</vt:lpstr>
      <vt:lpstr>Sources of text</vt:lpstr>
      <vt:lpstr>Text and binary files</vt:lpstr>
      <vt:lpstr>Sources of text</vt:lpstr>
      <vt:lpstr>Sources of text</vt:lpstr>
      <vt:lpstr>Working with plain text</vt:lpstr>
      <vt:lpstr>Working with plain text</vt:lpstr>
      <vt:lpstr>Working with plain text</vt:lpstr>
      <vt:lpstr>Acquiring text from websites</vt:lpstr>
      <vt:lpstr>Acquiring text from websites</vt:lpstr>
      <vt:lpstr>Acquiring text from websites</vt:lpstr>
      <vt:lpstr>Acquiring text from websites</vt:lpstr>
      <vt:lpstr>Acquiring text from websites</vt:lpstr>
      <vt:lpstr>Extracting from rich text</vt:lpstr>
      <vt:lpstr>Extracting from rich text</vt:lpstr>
      <vt:lpstr>Extracting from PDF</vt:lpstr>
      <vt:lpstr>Extracting from e-book formats</vt:lpstr>
      <vt:lpstr>Docling for general-purpose text extraction</vt:lpstr>
      <vt:lpstr>A Quick Regular Expressions Tutorial</vt:lpstr>
      <vt:lpstr>A Quick Regular Expressions Tutorial</vt:lpstr>
      <vt:lpstr>A Quick Regular Expressions Tutorial</vt:lpstr>
      <vt:lpstr>A Quick Regular Expressions Tutorial</vt:lpstr>
      <vt:lpstr>A Quick Regular Expressions Tutorial</vt:lpstr>
      <vt:lpstr>A Quick Regular Expressions Tutorial</vt:lpstr>
      <vt:lpstr>A Quick Regular Expressions Tutorial</vt:lpstr>
      <vt:lpstr>A Quick Regular Expressions Tutorial</vt:lpstr>
      <vt:lpstr>Python Regular Expressions</vt:lpstr>
      <vt:lpstr>Python Regular Expressions</vt:lpstr>
      <vt:lpstr>Python Regular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Handling text documents</dc:title>
  <dc:creator>Anonim</dc:creator>
  <cp:lastModifiedBy>Anonim</cp:lastModifiedBy>
  <cp:revision>89</cp:revision>
  <dcterms:created xsi:type="dcterms:W3CDTF">2025-09-13T10:29:29Z</dcterms:created>
  <dcterms:modified xsi:type="dcterms:W3CDTF">2025-09-22T21:32:55Z</dcterms:modified>
</cp:coreProperties>
</file>